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12"/>
  </p:notesMasterIdLst>
  <p:handoutMasterIdLst>
    <p:handoutMasterId r:id="rId13"/>
  </p:handoutMasterIdLst>
  <p:sldIdLst>
    <p:sldId id="317" r:id="rId2"/>
    <p:sldId id="336" r:id="rId3"/>
    <p:sldId id="316" r:id="rId4"/>
    <p:sldId id="319" r:id="rId5"/>
    <p:sldId id="357" r:id="rId6"/>
    <p:sldId id="358" r:id="rId7"/>
    <p:sldId id="359" r:id="rId8"/>
    <p:sldId id="368" r:id="rId9"/>
    <p:sldId id="361" r:id="rId10"/>
    <p:sldId id="256" r:id="rId11"/>
  </p:sldIdLst>
  <p:sldSz cx="9144000" cy="6858000" type="screen4x3"/>
  <p:notesSz cx="6797675" cy="9926638"/>
  <p:defaultTextStyle>
    <a:defPPr>
      <a:defRPr lang="sv-SE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Franklin Gothic Book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Franklin Gothic Book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Franklin Gothic Book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Franklin Gothic Book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Franklin Gothic Book" pitchFamily="34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Franklin Gothic Book" pitchFamily="34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Franklin Gothic Book" pitchFamily="34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Franklin Gothic Book" pitchFamily="34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Franklin Gothic Book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03580"/>
    <a:srgbClr val="FF0000"/>
    <a:srgbClr val="00628C"/>
    <a:srgbClr val="E4DDC9"/>
    <a:srgbClr val="D7CDAE"/>
    <a:srgbClr val="BBAE78"/>
    <a:srgbClr val="8791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llanmörkt format 2 - Dekorfärg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llanmörkt format 2 - Dekorfärg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llanmörkt format 2 - Dekorfärg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C2FFA5D-87B4-456A-9821-1D502468CF0F}" styleName="Format med tema 1 - dekorfärg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74" autoAdjust="0"/>
    <p:restoredTop sz="94660"/>
  </p:normalViewPr>
  <p:slideViewPr>
    <p:cSldViewPr snapToGrid="0">
      <p:cViewPr>
        <p:scale>
          <a:sx n="90" d="100"/>
          <a:sy n="90" d="100"/>
        </p:scale>
        <p:origin x="-1656" y="-468"/>
      </p:cViewPr>
      <p:guideLst>
        <p:guide orient="horz" pos="1310"/>
        <p:guide pos="3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55FA1E1-8FB8-44D2-8E0B-86F946F22889}" type="datetimeFigureOut">
              <a:rPr lang="sv-SE"/>
              <a:pPr>
                <a:defRPr/>
              </a:pPr>
              <a:t>2014-02-03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6AD0B7D9-D272-4DF9-8776-00951E867094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919382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8025A153-C9F8-4D46-BDFA-9E91574D02EE}" type="datetimeFigureOut">
              <a:rPr lang="sv-SE"/>
              <a:pPr>
                <a:defRPr/>
              </a:pPr>
              <a:t>2014-02-03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v-SE" noProof="0" smtClean="0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56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noProof="0" smtClean="0"/>
              <a:t>Klicka här för att ändra format på bakgrundstexten</a:t>
            </a:r>
          </a:p>
          <a:p>
            <a:pPr lvl="1"/>
            <a:r>
              <a:rPr lang="sv-SE" noProof="0" smtClean="0"/>
              <a:t>Nivå två</a:t>
            </a:r>
          </a:p>
          <a:p>
            <a:pPr lvl="2"/>
            <a:r>
              <a:rPr lang="sv-SE" noProof="0" smtClean="0"/>
              <a:t>Nivå tre</a:t>
            </a:r>
          </a:p>
          <a:p>
            <a:pPr lvl="3"/>
            <a:r>
              <a:rPr lang="sv-SE" noProof="0" smtClean="0"/>
              <a:t>Nivå fyra</a:t>
            </a:r>
          </a:p>
          <a:p>
            <a:pPr lvl="4"/>
            <a:r>
              <a:rPr lang="sv-SE" noProof="0" smtClean="0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8F53837-A2E9-4740-90F6-89B54F08F4EF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781775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3743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963261"/>
            <a:ext cx="2057400" cy="5162902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970241"/>
            <a:ext cx="6019800" cy="5155922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66C47E-C2D1-4141-B1C2-693E83011E1C}" type="datetime4">
              <a:rPr lang="sv-SE"/>
              <a:pPr>
                <a:defRPr/>
              </a:pPr>
              <a:t>3 februari 2014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LRF KONSULT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3D36F1-C7C3-491A-A9DA-D9058F363659}" type="slidenum">
              <a:rPr lang="sv-SE"/>
              <a:pPr>
                <a:defRPr/>
              </a:pPr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84163239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77838" y="900113"/>
            <a:ext cx="6104446" cy="692150"/>
          </a:xfrm>
        </p:spPr>
        <p:txBody>
          <a:bodyPr/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1" y="1600200"/>
            <a:ext cx="6132064" cy="4525963"/>
          </a:xfrm>
        </p:spPr>
        <p:txBody>
          <a:bodyPr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5B1895-0C3B-41E6-9552-E685DFD0B294}" type="datetime4">
              <a:rPr lang="sv-SE"/>
              <a:pPr>
                <a:defRPr/>
              </a:pPr>
              <a:t>3 februari 2014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LRF KONSULT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E53290-A456-4691-A6C2-275E51967CF2}" type="slidenum">
              <a:rPr lang="sv-SE"/>
              <a:pPr>
                <a:defRPr/>
              </a:pPr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492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96"/>
            <a:ext cx="9144000" cy="6851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218378"/>
      </p:ext>
    </p:extLst>
  </p:cSld>
  <p:clrMapOvr>
    <a:masterClrMapping/>
  </p:clrMapOvr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5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30A3A9-8226-4AFA-BF68-1546E948302C}" type="datetime4">
              <a:rPr lang="sv-SE"/>
              <a:pPr>
                <a:defRPr/>
              </a:pPr>
              <a:t>3 februari 2014</a:t>
            </a:fld>
            <a:endParaRPr lang="sv-SE" dirty="0"/>
          </a:p>
        </p:txBody>
      </p:sp>
      <p:sp>
        <p:nvSpPr>
          <p:cNvPr id="6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LRF KONSULT</a:t>
            </a:r>
          </a:p>
        </p:txBody>
      </p:sp>
      <p:sp>
        <p:nvSpPr>
          <p:cNvPr id="7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0C175D-B891-4253-A239-52E06652B078}" type="slidenum">
              <a:rPr lang="sv-SE"/>
              <a:pPr>
                <a:defRPr/>
              </a:pPr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04033761"/>
      </p:ext>
    </p:extLst>
  </p:cSld>
  <p:clrMapOvr>
    <a:masterClrMapping/>
  </p:clrMapOvr>
  <p:hf sldNum="0"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35DC66-FD92-47D6-86BE-507C0BC43CA2}" type="datetime4">
              <a:rPr lang="sv-SE"/>
              <a:pPr>
                <a:defRPr/>
              </a:pPr>
              <a:t>3 februari 2014</a:t>
            </a:fld>
            <a:endParaRPr lang="sv-SE" dirty="0"/>
          </a:p>
        </p:txBody>
      </p:sp>
      <p:sp>
        <p:nvSpPr>
          <p:cNvPr id="4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LRF KONSULT</a:t>
            </a:r>
          </a:p>
        </p:txBody>
      </p:sp>
      <p:sp>
        <p:nvSpPr>
          <p:cNvPr id="5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4F0FD2-7032-4FED-9242-0684F3C82B69}" type="slidenum">
              <a:rPr lang="sv-SE"/>
              <a:pPr>
                <a:defRPr/>
              </a:pPr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85592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105377-9C60-4B46-8961-88947D0A7E87}" type="datetime4">
              <a:rPr lang="sv-SE"/>
              <a:pPr>
                <a:defRPr/>
              </a:pPr>
              <a:t>3 februari 2014</a:t>
            </a:fld>
            <a:endParaRPr lang="sv-SE" dirty="0"/>
          </a:p>
        </p:txBody>
      </p:sp>
      <p:sp>
        <p:nvSpPr>
          <p:cNvPr id="3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LRF KONSULT</a:t>
            </a:r>
          </a:p>
        </p:txBody>
      </p:sp>
      <p:sp>
        <p:nvSpPr>
          <p:cNvPr id="4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149777-2D6D-4252-8416-E5039B5F62DB}" type="slidenum">
              <a:rPr lang="sv-SE"/>
              <a:pPr>
                <a:defRPr/>
              </a:pPr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87946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1005141"/>
            <a:ext cx="3008313" cy="102327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998162"/>
            <a:ext cx="5111750" cy="5128001"/>
          </a:xfrm>
        </p:spPr>
        <p:txBody>
          <a:bodyPr/>
          <a:lstStyle>
            <a:lvl1pPr>
              <a:defRPr sz="28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2094046"/>
            <a:ext cx="3008313" cy="403211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AB6FC1-E562-4F86-9BA2-4B089F284F6F}" type="datetime4">
              <a:rPr lang="sv-SE"/>
              <a:pPr>
                <a:defRPr/>
              </a:pPr>
              <a:t>3 februari 2014</a:t>
            </a:fld>
            <a:endParaRPr lang="sv-SE" dirty="0"/>
          </a:p>
        </p:txBody>
      </p:sp>
      <p:sp>
        <p:nvSpPr>
          <p:cNvPr id="6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LRF KONSULT</a:t>
            </a:r>
          </a:p>
        </p:txBody>
      </p:sp>
      <p:sp>
        <p:nvSpPr>
          <p:cNvPr id="7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797B7-A83C-4B9E-847B-96D09583702F}" type="slidenum">
              <a:rPr lang="sv-SE"/>
              <a:pPr>
                <a:defRPr/>
              </a:pPr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78685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0" y="816678"/>
            <a:ext cx="2450034" cy="5535261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 dirty="0" smtClean="0"/>
          </a:p>
        </p:txBody>
      </p:sp>
      <p:sp>
        <p:nvSpPr>
          <p:cNvPr id="8" name="Platshållare för innehåll 2"/>
          <p:cNvSpPr>
            <a:spLocks noGrp="1"/>
          </p:cNvSpPr>
          <p:nvPr>
            <p:ph idx="13"/>
          </p:nvPr>
        </p:nvSpPr>
        <p:spPr>
          <a:xfrm>
            <a:off x="2932876" y="963261"/>
            <a:ext cx="5111750" cy="5128001"/>
          </a:xfrm>
        </p:spPr>
        <p:txBody>
          <a:bodyPr/>
          <a:lstStyle>
            <a:lvl1pPr marL="0" indent="0">
              <a:buNone/>
              <a:defRPr sz="28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7A4193-5D39-44BF-8A31-657F22362B86}" type="datetime4">
              <a:rPr lang="sv-SE"/>
              <a:pPr>
                <a:defRPr/>
              </a:pPr>
              <a:t>3 februari 2014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LRF KONSULT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DDEB4-56F0-4250-8EC4-F45EA71C4D36}" type="slidenum">
              <a:rPr lang="sv-SE"/>
              <a:pPr>
                <a:defRPr/>
              </a:pPr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94968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9F95CF-30E0-472A-AC95-16A61081886F}" type="datetime4">
              <a:rPr lang="sv-SE"/>
              <a:pPr>
                <a:defRPr/>
              </a:pPr>
              <a:t>3 februari 2014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LRF KONSULT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0D259E-6D42-4F96-80BD-986E68DA6293}" type="slidenum">
              <a:rPr lang="sv-SE"/>
              <a:pPr>
                <a:defRPr/>
              </a:pPr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53865517"/>
      </p:ext>
    </p:extLst>
  </p:cSld>
  <p:clrMapOvr>
    <a:masterClrMapping/>
  </p:clrMapOvr>
  <p:hf sldNum="0"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Bildobjekt 12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Platshållare för rubrik 1"/>
          <p:cNvSpPr>
            <a:spLocks noGrp="1"/>
          </p:cNvSpPr>
          <p:nvPr>
            <p:ph type="title"/>
          </p:nvPr>
        </p:nvSpPr>
        <p:spPr bwMode="auto">
          <a:xfrm>
            <a:off x="477838" y="900113"/>
            <a:ext cx="822960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</a:t>
            </a:r>
          </a:p>
        </p:txBody>
      </p:sp>
      <p:sp>
        <p:nvSpPr>
          <p:cNvPr id="1028" name="Platshållare för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06266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D77E84F-8783-4AAD-93BF-BB1A46CDBEDA}" type="datetime4">
              <a:rPr lang="sv-SE"/>
              <a:pPr>
                <a:defRPr/>
              </a:pPr>
              <a:t>3 februari 2014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06266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© LRF KONSULT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06266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15D4FE7-C7FE-473D-8B82-BEFE65C70753}" type="slidenum">
              <a:rPr lang="sv-SE"/>
              <a:pPr>
                <a:defRPr/>
              </a:pPr>
              <a:t>‹#›</a:t>
            </a:fld>
            <a:endParaRPr lang="sv-SE" dirty="0"/>
          </a:p>
        </p:txBody>
      </p:sp>
      <p:sp>
        <p:nvSpPr>
          <p:cNvPr id="1032" name="Text Box 17"/>
          <p:cNvSpPr txBox="1">
            <a:spLocks noChangeArrowheads="1"/>
          </p:cNvSpPr>
          <p:nvPr userDrawn="1"/>
        </p:nvSpPr>
        <p:spPr bwMode="auto">
          <a:xfrm>
            <a:off x="446088" y="6478588"/>
            <a:ext cx="8261350" cy="3667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sv-SE" sz="1800" smtClean="0"/>
          </a:p>
        </p:txBody>
      </p:sp>
      <p:sp>
        <p:nvSpPr>
          <p:cNvPr id="1033" name="Text Box 18"/>
          <p:cNvSpPr txBox="1">
            <a:spLocks noChangeArrowheads="1"/>
          </p:cNvSpPr>
          <p:nvPr userDrawn="1"/>
        </p:nvSpPr>
        <p:spPr bwMode="auto">
          <a:xfrm>
            <a:off x="244475" y="6416675"/>
            <a:ext cx="8462963" cy="30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pPr eaLnBrk="1" hangingPunct="1">
              <a:defRPr/>
            </a:pPr>
            <a:r>
              <a:rPr lang="sv-SE" sz="1200" smtClean="0">
                <a:solidFill>
                  <a:schemeClr val="bg1"/>
                </a:solidFill>
              </a:rPr>
              <a:t>Ekonomi   Juridik   Affärsrådgivning   Fastighetsförmedling                        		                  </a:t>
            </a:r>
            <a:r>
              <a:rPr lang="sv-SE" sz="1400" smtClean="0">
                <a:solidFill>
                  <a:schemeClr val="bg1"/>
                </a:solidFill>
                <a:latin typeface="Franklin Gothic Demi" pitchFamily="34" charset="0"/>
              </a:rPr>
              <a:t>lrfkonsult.se</a:t>
            </a:r>
          </a:p>
        </p:txBody>
      </p:sp>
      <p:pic>
        <p:nvPicPr>
          <p:cNvPr id="1034" name="Bildobjekt 9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475" y="228600"/>
            <a:ext cx="16192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Bildobjekt 13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5013" y="139700"/>
            <a:ext cx="549275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64" r:id="rId1"/>
    <p:sldLayoutId id="2147483855" r:id="rId2"/>
    <p:sldLayoutId id="2147483856" r:id="rId3"/>
    <p:sldLayoutId id="2147483857" r:id="rId4"/>
    <p:sldLayoutId id="2147483858" r:id="rId5"/>
    <p:sldLayoutId id="2147483859" r:id="rId6"/>
    <p:sldLayoutId id="2147483860" r:id="rId7"/>
    <p:sldLayoutId id="2147483861" r:id="rId8"/>
    <p:sldLayoutId id="2147483862" r:id="rId9"/>
    <p:sldLayoutId id="2147483863" r:id="rId10"/>
  </p:sldLayoutIdLst>
  <p:timing>
    <p:tnLst>
      <p:par>
        <p:cTn id="1" dur="indefinite" restart="never" nodeType="tmRoot"/>
      </p:par>
    </p:tnLst>
  </p:timing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kern="1200">
          <a:solidFill>
            <a:srgbClr val="003580"/>
          </a:solidFill>
          <a:latin typeface="Franklin Gothic Book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3580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3580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3580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3580"/>
          </a:solidFill>
          <a:latin typeface="Franklin Gothic Book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75000"/>
        <a:buFont typeface="Calibri" pitchFamily="34" charset="0"/>
        <a:buChar char="₋"/>
        <a:defRPr sz="2400" kern="1200">
          <a:solidFill>
            <a:schemeClr val="tx1"/>
          </a:solidFill>
          <a:latin typeface="Franklin Gothic Book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75000"/>
        <a:buFont typeface="Calibri" pitchFamily="34" charset="0"/>
        <a:buChar char="₋"/>
        <a:defRPr sz="1600" kern="1200">
          <a:solidFill>
            <a:schemeClr val="tx1"/>
          </a:solidFill>
          <a:latin typeface="Franklin Gothic Book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5000"/>
        <a:buFont typeface="Calibri" pitchFamily="34" charset="0"/>
        <a:buChar char="₋"/>
        <a:defRPr sz="1200" kern="1200">
          <a:solidFill>
            <a:schemeClr val="tx1"/>
          </a:solidFill>
          <a:latin typeface="Franklin Gothic Book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75000"/>
        <a:buFont typeface="Calibri" pitchFamily="34" charset="0"/>
        <a:buChar char="₋"/>
        <a:defRPr sz="1200" kern="1200">
          <a:solidFill>
            <a:schemeClr val="tx1"/>
          </a:solidFill>
          <a:latin typeface="Franklin Gothic Book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75000"/>
        <a:buFont typeface="Calibri" pitchFamily="34" charset="0"/>
        <a:buChar char="₋"/>
        <a:defRPr sz="1200" kern="1200">
          <a:solidFill>
            <a:schemeClr val="tx1"/>
          </a:solidFill>
          <a:latin typeface="Franklin Gothic Book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6" descr="logotype_lrf_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5691" y="5844769"/>
            <a:ext cx="2505075" cy="56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ubrik 1"/>
          <p:cNvSpPr txBox="1">
            <a:spLocks/>
          </p:cNvSpPr>
          <p:nvPr/>
        </p:nvSpPr>
        <p:spPr bwMode="auto">
          <a:xfrm>
            <a:off x="909025" y="1565936"/>
            <a:ext cx="7177088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pPr eaLnBrk="1" hangingPunct="1"/>
            <a:r>
              <a:rPr lang="sv-SE" sz="3800" cap="all" dirty="0">
                <a:solidFill>
                  <a:schemeClr val="bg1">
                    <a:lumMod val="50000"/>
                  </a:schemeClr>
                </a:solidFill>
              </a:rPr>
              <a:t>Åkermarkspriser helår </a:t>
            </a:r>
            <a:r>
              <a:rPr lang="sv-SE" sz="3800" cap="all" dirty="0" smtClean="0">
                <a:solidFill>
                  <a:schemeClr val="bg1">
                    <a:lumMod val="50000"/>
                  </a:schemeClr>
                </a:solidFill>
              </a:rPr>
              <a:t>2013</a:t>
            </a:r>
            <a:endParaRPr lang="sv-SE" sz="3800" cap="all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" name="Bildobjekt 9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24666" y="291012"/>
            <a:ext cx="686765" cy="68718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 descr="logotype_lrf_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5691" y="5844769"/>
            <a:ext cx="2505075" cy="56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ubrik 1"/>
          <p:cNvSpPr txBox="1">
            <a:spLocks/>
          </p:cNvSpPr>
          <p:nvPr/>
        </p:nvSpPr>
        <p:spPr bwMode="auto">
          <a:xfrm>
            <a:off x="909025" y="1565936"/>
            <a:ext cx="7177088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pPr eaLnBrk="1" hangingPunct="1"/>
            <a:r>
              <a:rPr lang="sv-SE" sz="3800" cap="all" dirty="0">
                <a:solidFill>
                  <a:schemeClr val="bg1">
                    <a:lumMod val="50000"/>
                  </a:schemeClr>
                </a:solidFill>
              </a:rPr>
              <a:t>Åkermarkspriser helår </a:t>
            </a:r>
            <a:r>
              <a:rPr lang="sv-SE" sz="3800" cap="all" dirty="0" smtClean="0">
                <a:solidFill>
                  <a:schemeClr val="bg1">
                    <a:lumMod val="50000"/>
                  </a:schemeClr>
                </a:solidFill>
              </a:rPr>
              <a:t>2013</a:t>
            </a:r>
            <a:endParaRPr lang="sv-SE" sz="3800" cap="all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8" name="Bildobjekt 7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24666" y="291012"/>
            <a:ext cx="686765" cy="68718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47D67DD-7702-4B04-B3D4-4E9861E48451}" type="datetime4">
              <a:rPr lang="sv-SE" smtClean="0"/>
              <a:pPr>
                <a:defRPr/>
              </a:pPr>
              <a:t>3 februari 2014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LRF KONSULT</a:t>
            </a:r>
            <a:endParaRPr lang="en-US"/>
          </a:p>
        </p:txBody>
      </p:sp>
      <p:pic>
        <p:nvPicPr>
          <p:cNvPr id="12292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66" r="24052"/>
          <a:stretch>
            <a:fillRect/>
          </a:stretch>
        </p:blipFill>
        <p:spPr bwMode="auto">
          <a:xfrm>
            <a:off x="0" y="957263"/>
            <a:ext cx="2371725" cy="54165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ruta 1"/>
          <p:cNvSpPr txBox="1"/>
          <p:nvPr/>
        </p:nvSpPr>
        <p:spPr>
          <a:xfrm>
            <a:off x="2296633" y="978529"/>
            <a:ext cx="6847367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Åkermarkspriser</a:t>
            </a:r>
          </a:p>
          <a:p>
            <a:r>
              <a:rPr lang="sv-SE" dirty="0" smtClean="0"/>
              <a:t>Indelning i 5 regioner församlingsvis efter 5 bördighetsklasser, </a:t>
            </a:r>
            <a:br>
              <a:rPr lang="sv-SE" dirty="0" smtClean="0"/>
            </a:br>
            <a:r>
              <a:rPr lang="sv-SE" dirty="0" smtClean="0"/>
              <a:t>avkastning per hektar.</a:t>
            </a:r>
          </a:p>
          <a:p>
            <a:r>
              <a:rPr lang="sv-SE" dirty="0" smtClean="0"/>
              <a:t>Regionernas utbredning syns på kartan.</a:t>
            </a:r>
          </a:p>
          <a:p>
            <a:endParaRPr lang="sv-SE" dirty="0" smtClean="0"/>
          </a:p>
          <a:p>
            <a:r>
              <a:rPr lang="sv-SE" dirty="0" smtClean="0"/>
              <a:t>Region 5 har delats så att Norrland utgör en eget område</a:t>
            </a:r>
          </a:p>
          <a:p>
            <a:r>
              <a:rPr lang="sv-SE" dirty="0" smtClean="0"/>
              <a:t>Priserna är reala, justerade efter KPI för att vara jämförbara mellan olika år</a:t>
            </a:r>
            <a:br>
              <a:rPr lang="sv-SE" dirty="0" smtClean="0"/>
            </a:br>
            <a:endParaRPr lang="sv-SE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sv-SE" dirty="0" smtClean="0"/>
              <a:t>1 Åkermark i Skåne</a:t>
            </a:r>
            <a:r>
              <a:rPr lang="sv-SE" dirty="0"/>
              <a:t> </a:t>
            </a:r>
            <a:r>
              <a:rPr lang="sv-SE" dirty="0" smtClean="0"/>
              <a:t>och Östergötland.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v-SE" dirty="0" smtClean="0"/>
              <a:t>2 </a:t>
            </a:r>
            <a:r>
              <a:rPr lang="sv-SE" dirty="0"/>
              <a:t>Åkermark i Skåne, Västra Götaland, Östergötland, Södermanland, Västmanland, Stockholm och </a:t>
            </a:r>
            <a:r>
              <a:rPr lang="sv-SE" dirty="0" smtClean="0"/>
              <a:t>Uppsala.</a:t>
            </a:r>
            <a:endParaRPr lang="sv-SE" dirty="0"/>
          </a:p>
          <a:p>
            <a:pPr marL="285750" indent="-285750">
              <a:buFont typeface="Arial" pitchFamily="34" charset="0"/>
              <a:buChar char="•"/>
            </a:pPr>
            <a:r>
              <a:rPr lang="sv-SE" dirty="0" smtClean="0"/>
              <a:t>3 Åkermark i Skåne, Blekinge, Halland, Kalmar, Gotland, Västra Götaland, Östergötland, Örebro, Södermanland, Stockholm, Västmanland och Uppsala.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v-SE" dirty="0" smtClean="0"/>
              <a:t>4 Åkermark i Skåne, Halland, Kronoberg, Kalmar, Gotland, Västra Götaland, Jönköping, Östergötland, Värmland, Örebro, Västmanland, Uppsala, Stockholm, Dalarna och Gävleborg.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v-SE" dirty="0" smtClean="0"/>
              <a:t>5 utom Norrland. Åkermark i Skåne, Blekinge, Halland, Kronoberg, Kalmar, Västra Götaland, Jönköping, Östergötland, Värmland, Örebro och Dalarna.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v-SE" dirty="0" smtClean="0"/>
              <a:t>5 Norrland. Åkermark i Gävleborg, Jämtland, Västernorrland, Västerbotten och Norrbotten.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24084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47D67DD-7702-4B04-B3D4-4E9861E48451}" type="datetime4">
              <a:rPr lang="sv-SE" smtClean="0"/>
              <a:pPr>
                <a:defRPr/>
              </a:pPr>
              <a:t>3 februari 2014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LRF KONSULT</a:t>
            </a:r>
            <a:endParaRPr lang="en-US"/>
          </a:p>
        </p:txBody>
      </p:sp>
      <p:pic>
        <p:nvPicPr>
          <p:cNvPr id="4100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66" r="24052"/>
          <a:stretch>
            <a:fillRect/>
          </a:stretch>
        </p:blipFill>
        <p:spPr bwMode="auto">
          <a:xfrm>
            <a:off x="0" y="819150"/>
            <a:ext cx="2371725" cy="54165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5440" y="1531076"/>
            <a:ext cx="7539265" cy="4418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47D67DD-7702-4B04-B3D4-4E9861E48451}" type="datetime4">
              <a:rPr lang="sv-SE" smtClean="0"/>
              <a:pPr>
                <a:defRPr/>
              </a:pPr>
              <a:t>3 februari 2014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LRF KONSULT</a:t>
            </a:r>
            <a:endParaRPr lang="en-US"/>
          </a:p>
        </p:txBody>
      </p:sp>
      <p:pic>
        <p:nvPicPr>
          <p:cNvPr id="5124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66" r="24052"/>
          <a:stretch>
            <a:fillRect/>
          </a:stretch>
        </p:blipFill>
        <p:spPr bwMode="auto">
          <a:xfrm>
            <a:off x="0" y="819150"/>
            <a:ext cx="2371725" cy="54165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Tabell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7895652"/>
              </p:ext>
            </p:extLst>
          </p:nvPr>
        </p:nvGraphicFramePr>
        <p:xfrm>
          <a:off x="2062273" y="2758921"/>
          <a:ext cx="6889751" cy="2664779"/>
        </p:xfrm>
        <a:graphic>
          <a:graphicData uri="http://schemas.openxmlformats.org/drawingml/2006/table">
            <a:tbl>
              <a:tblPr/>
              <a:tblGrid>
                <a:gridCol w="1882406"/>
                <a:gridCol w="797442"/>
                <a:gridCol w="850605"/>
                <a:gridCol w="861237"/>
                <a:gridCol w="1350335"/>
                <a:gridCol w="1147726"/>
              </a:tblGrid>
              <a:tr h="320027">
                <a:tc>
                  <a:txBody>
                    <a:bodyPr/>
                    <a:lstStyle/>
                    <a:p>
                      <a:pPr algn="l" fontAlgn="b"/>
                      <a:r>
                        <a:rPr lang="sv-SE" sz="1300" b="0" i="0" u="none" strike="noStrike" dirty="0">
                          <a:effectLst/>
                          <a:latin typeface="Franklin Gothic Book" pitchFamily="34" charset="0"/>
                        </a:rPr>
                        <a:t>Åkermark, Kr/ha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300" b="0" i="0" u="none" strike="noStrike" dirty="0" smtClean="0">
                          <a:effectLst/>
                          <a:latin typeface="Franklin Gothic Book" pitchFamily="34" charset="0"/>
                        </a:rPr>
                        <a:t>2009</a:t>
                      </a:r>
                      <a:endParaRPr lang="sv-SE" sz="1300" b="0" i="0" u="none" strike="noStrike" dirty="0">
                        <a:effectLst/>
                        <a:latin typeface="Franklin Gothic Book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300" b="0" i="0" u="none" strike="noStrike" dirty="0" smtClean="0">
                          <a:effectLst/>
                          <a:latin typeface="Franklin Gothic Book" pitchFamily="34" charset="0"/>
                        </a:rPr>
                        <a:t>2012</a:t>
                      </a:r>
                      <a:endParaRPr lang="sv-SE" sz="1300" b="0" i="0" u="none" strike="noStrike" dirty="0">
                        <a:effectLst/>
                        <a:latin typeface="Franklin Gothic Book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300" b="0" i="0" u="none" strike="noStrike" dirty="0" smtClean="0">
                          <a:effectLst/>
                          <a:latin typeface="Franklin Gothic Book" pitchFamily="34" charset="0"/>
                        </a:rPr>
                        <a:t>2013</a:t>
                      </a:r>
                      <a:endParaRPr lang="sv-SE" sz="1300" b="0" i="0" u="none" strike="noStrike" dirty="0">
                        <a:effectLst/>
                        <a:latin typeface="Franklin Gothic Book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300" b="0" i="0" u="none" strike="noStrike" dirty="0" smtClean="0">
                          <a:effectLst/>
                          <a:latin typeface="Franklin Gothic Book" pitchFamily="34" charset="0"/>
                        </a:rPr>
                        <a:t>Jämfört</a:t>
                      </a:r>
                      <a:r>
                        <a:rPr lang="sv-SE" sz="1300" b="0" i="0" u="none" strike="noStrike" baseline="0" dirty="0" smtClean="0">
                          <a:effectLst/>
                          <a:latin typeface="Franklin Gothic Book" pitchFamily="34" charset="0"/>
                        </a:rPr>
                        <a:t> med föregående år</a:t>
                      </a:r>
                      <a:endParaRPr lang="sv-SE" sz="1300" b="0" i="0" u="none" strike="noStrike" dirty="0">
                        <a:effectLst/>
                        <a:latin typeface="Franklin Gothic Book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300" b="0" i="0" u="none" strike="noStrike" dirty="0" smtClean="0">
                          <a:effectLst/>
                          <a:latin typeface="Franklin Gothic Book" pitchFamily="34" charset="0"/>
                        </a:rPr>
                        <a:t>Jämfört med år 2009</a:t>
                      </a:r>
                      <a:endParaRPr lang="sv-SE" sz="1300" b="0" i="0" u="none" strike="noStrike" dirty="0">
                        <a:effectLst/>
                        <a:latin typeface="Franklin Gothic Book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27">
                <a:tc>
                  <a:txBody>
                    <a:bodyPr/>
                    <a:lstStyle/>
                    <a:p>
                      <a:pPr algn="l" fontAlgn="b"/>
                      <a:r>
                        <a:rPr lang="sv-SE" sz="1300" b="0" i="0" u="none" strike="noStrike" dirty="0">
                          <a:effectLst/>
                          <a:latin typeface="Franklin Gothic Book" pitchFamily="34" charset="0"/>
                        </a:rPr>
                        <a:t>Region </a:t>
                      </a:r>
                      <a:r>
                        <a:rPr lang="sv-SE" sz="1300" b="0" i="0" u="none" strike="noStrike" dirty="0" smtClean="0">
                          <a:effectLst/>
                          <a:latin typeface="Franklin Gothic Book" pitchFamily="34" charset="0"/>
                        </a:rPr>
                        <a:t>1</a:t>
                      </a:r>
                      <a:endParaRPr lang="sv-SE" sz="1300" b="0" i="0" u="none" strike="noStrike" dirty="0">
                        <a:effectLst/>
                        <a:latin typeface="Franklin Gothic Book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300" b="0" i="0" u="none" strike="noStrike">
                          <a:effectLst/>
                          <a:latin typeface="Franklin Gothic Book"/>
                        </a:rPr>
                        <a:t>200 000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300" b="0" i="0" u="none" strike="noStrike" dirty="0">
                          <a:effectLst/>
                          <a:latin typeface="Franklin Gothic Book"/>
                        </a:rPr>
                        <a:t>263 000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300" b="0" i="0" u="none" strike="noStrike">
                          <a:effectLst/>
                          <a:latin typeface="Franklin Gothic Book"/>
                        </a:rPr>
                        <a:t>297 000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300" b="0" i="0" u="none" strike="noStrike" dirty="0" smtClean="0">
                          <a:effectLst/>
                          <a:latin typeface="Franklin Gothic Book"/>
                        </a:rPr>
                        <a:t>+ 13 %</a:t>
                      </a:r>
                      <a:endParaRPr lang="sv-SE" sz="1300" b="0" i="0" u="none" strike="noStrike" dirty="0">
                        <a:effectLst/>
                        <a:latin typeface="Franklin Gothic Book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300" b="0" i="0" u="none" strike="noStrike" dirty="0" smtClean="0">
                          <a:effectLst/>
                          <a:latin typeface="Franklin Gothic Book"/>
                        </a:rPr>
                        <a:t>+ 49 %</a:t>
                      </a:r>
                      <a:endParaRPr lang="sv-SE" sz="1300" b="0" i="0" u="none" strike="noStrike" dirty="0">
                        <a:effectLst/>
                        <a:latin typeface="Franklin Gothic Book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20027">
                <a:tc>
                  <a:txBody>
                    <a:bodyPr/>
                    <a:lstStyle/>
                    <a:p>
                      <a:pPr algn="l" fontAlgn="b"/>
                      <a:r>
                        <a:rPr lang="sv-SE" sz="1300" b="0" i="0" u="none" strike="noStrike" dirty="0" smtClean="0">
                          <a:effectLst/>
                          <a:latin typeface="Franklin Gothic Book" pitchFamily="34" charset="0"/>
                        </a:rPr>
                        <a:t>Region 2</a:t>
                      </a:r>
                      <a:endParaRPr lang="sv-SE" sz="1300" b="0" i="0" u="none" strike="noStrike" dirty="0">
                        <a:effectLst/>
                        <a:latin typeface="Franklin Gothic Book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300" b="0" i="0" u="none" strike="noStrike">
                          <a:effectLst/>
                          <a:latin typeface="Franklin Gothic Book"/>
                        </a:rPr>
                        <a:t>118 000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300" b="0" i="0" u="none" strike="noStrike" dirty="0">
                          <a:effectLst/>
                          <a:latin typeface="Franklin Gothic Book"/>
                        </a:rPr>
                        <a:t>139 000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300" b="0" i="0" u="none" strike="noStrike" dirty="0">
                          <a:effectLst/>
                          <a:latin typeface="Franklin Gothic Book"/>
                        </a:rPr>
                        <a:t>136 000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FontTx/>
                        <a:buChar char="-"/>
                      </a:pPr>
                      <a:r>
                        <a:rPr lang="sv-SE" sz="1300" b="0" i="0" u="none" strike="noStrike" dirty="0" smtClean="0">
                          <a:effectLst/>
                          <a:latin typeface="Franklin Gothic Book"/>
                        </a:rPr>
                        <a:t>- 2 %</a:t>
                      </a:r>
                      <a:endParaRPr lang="sv-SE" sz="1300" b="0" i="0" u="none" strike="noStrike" dirty="0">
                        <a:effectLst/>
                        <a:latin typeface="Franklin Gothic Book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300" b="0" i="0" u="none" strike="noStrike" dirty="0" smtClean="0">
                          <a:effectLst/>
                          <a:latin typeface="Franklin Gothic Book"/>
                        </a:rPr>
                        <a:t>+ 15 %</a:t>
                      </a:r>
                      <a:endParaRPr lang="sv-SE" sz="1300" b="0" i="0" u="none" strike="noStrike" dirty="0">
                        <a:effectLst/>
                        <a:latin typeface="Franklin Gothic Book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20027">
                <a:tc>
                  <a:txBody>
                    <a:bodyPr/>
                    <a:lstStyle/>
                    <a:p>
                      <a:pPr algn="l" fontAlgn="b"/>
                      <a:r>
                        <a:rPr lang="sv-SE" sz="1300" b="0" i="0" u="none" strike="noStrike">
                          <a:effectLst/>
                          <a:latin typeface="Franklin Gothic Book" pitchFamily="34" charset="0"/>
                        </a:rPr>
                        <a:t>Region 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300" b="0" i="0" u="none" strike="noStrike">
                          <a:effectLst/>
                          <a:latin typeface="Franklin Gothic Book"/>
                        </a:rPr>
                        <a:t>90 000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300" b="0" i="0" u="none" strike="noStrike">
                          <a:effectLst/>
                          <a:latin typeface="Franklin Gothic Book"/>
                        </a:rPr>
                        <a:t>107 000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300" b="0" i="0" u="none" strike="noStrike" dirty="0">
                          <a:effectLst/>
                          <a:latin typeface="Franklin Gothic Book"/>
                        </a:rPr>
                        <a:t>101 000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FontTx/>
                        <a:buChar char="-"/>
                      </a:pPr>
                      <a:r>
                        <a:rPr lang="sv-SE" sz="1300" b="0" i="0" u="none" strike="noStrike" dirty="0" smtClean="0">
                          <a:effectLst/>
                          <a:latin typeface="Franklin Gothic Book"/>
                        </a:rPr>
                        <a:t>- 6 %</a:t>
                      </a:r>
                      <a:endParaRPr lang="sv-SE" sz="1300" b="0" i="0" u="none" strike="noStrike" dirty="0">
                        <a:effectLst/>
                        <a:latin typeface="Franklin Gothic Book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300" b="0" i="0" u="none" strike="noStrike" dirty="0" smtClean="0">
                          <a:effectLst/>
                          <a:latin typeface="Franklin Gothic Book"/>
                        </a:rPr>
                        <a:t>+ 12 %</a:t>
                      </a:r>
                      <a:endParaRPr lang="sv-SE" sz="1300" b="0" i="0" u="none" strike="noStrike" dirty="0">
                        <a:effectLst/>
                        <a:latin typeface="Franklin Gothic Book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0027">
                <a:tc>
                  <a:txBody>
                    <a:bodyPr/>
                    <a:lstStyle/>
                    <a:p>
                      <a:pPr algn="l" fontAlgn="b"/>
                      <a:r>
                        <a:rPr lang="sv-SE" sz="1300" b="0" i="0" u="none" strike="noStrike">
                          <a:effectLst/>
                          <a:latin typeface="Franklin Gothic Book" pitchFamily="34" charset="0"/>
                        </a:rPr>
                        <a:t>Region 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300" b="0" i="0" u="none" strike="noStrike">
                          <a:effectLst/>
                          <a:latin typeface="Franklin Gothic Book"/>
                        </a:rPr>
                        <a:t>52 000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300" b="0" i="0" u="none" strike="noStrike">
                          <a:effectLst/>
                          <a:latin typeface="Franklin Gothic Book"/>
                        </a:rPr>
                        <a:t>63 000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300" b="0" i="0" u="none" strike="noStrike" dirty="0">
                          <a:effectLst/>
                          <a:latin typeface="Franklin Gothic Book"/>
                        </a:rPr>
                        <a:t>55 000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FontTx/>
                        <a:buChar char="-"/>
                      </a:pPr>
                      <a:r>
                        <a:rPr lang="sv-SE" sz="1300" b="0" i="0" u="none" strike="noStrike" dirty="0" smtClean="0">
                          <a:effectLst/>
                          <a:latin typeface="Franklin Gothic Book"/>
                        </a:rPr>
                        <a:t>- 12 %</a:t>
                      </a:r>
                      <a:endParaRPr lang="sv-SE" sz="1300" b="0" i="0" u="none" strike="noStrike" dirty="0">
                        <a:effectLst/>
                        <a:latin typeface="Franklin Gothic Book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300" b="0" i="0" u="none" strike="noStrike" dirty="0" smtClean="0">
                          <a:effectLst/>
                          <a:latin typeface="Franklin Gothic Book"/>
                        </a:rPr>
                        <a:t>+ 5 %</a:t>
                      </a:r>
                      <a:endParaRPr lang="sv-SE" sz="1300" b="0" i="0" u="none" strike="noStrike" dirty="0">
                        <a:effectLst/>
                        <a:latin typeface="Franklin Gothic Book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0027">
                <a:tc>
                  <a:txBody>
                    <a:bodyPr/>
                    <a:lstStyle/>
                    <a:p>
                      <a:pPr algn="l" fontAlgn="b"/>
                      <a:r>
                        <a:rPr lang="sv-SE" sz="1300" b="0" i="0" u="none" strike="noStrike">
                          <a:effectLst/>
                          <a:latin typeface="Franklin Gothic Book" pitchFamily="34" charset="0"/>
                        </a:rPr>
                        <a:t>Region 5, utom Norrland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300" b="0" i="0" u="none" strike="noStrike">
                          <a:effectLst/>
                          <a:latin typeface="Franklin Gothic Book"/>
                        </a:rPr>
                        <a:t>41 000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300" b="0" i="0" u="none" strike="noStrike">
                          <a:effectLst/>
                          <a:latin typeface="Franklin Gothic Book"/>
                        </a:rPr>
                        <a:t>42 000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300" b="0" i="0" u="none" strike="noStrike">
                          <a:effectLst/>
                          <a:latin typeface="Franklin Gothic Book"/>
                        </a:rPr>
                        <a:t>47 000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300" b="0" i="0" u="none" strike="noStrike" dirty="0" smtClean="0">
                          <a:effectLst/>
                          <a:latin typeface="Franklin Gothic Book"/>
                        </a:rPr>
                        <a:t>+ 10 %</a:t>
                      </a:r>
                      <a:endParaRPr lang="sv-SE" sz="1300" b="0" i="0" u="none" strike="noStrike" dirty="0">
                        <a:effectLst/>
                        <a:latin typeface="Franklin Gothic Book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300" b="0" i="0" u="none" strike="noStrike" dirty="0" smtClean="0">
                          <a:effectLst/>
                          <a:latin typeface="Franklin Gothic Book"/>
                        </a:rPr>
                        <a:t>+ 14 %</a:t>
                      </a:r>
                      <a:endParaRPr lang="sv-SE" sz="1300" b="0" i="0" u="none" strike="noStrike" dirty="0">
                        <a:effectLst/>
                        <a:latin typeface="Franklin Gothic Book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0027">
                <a:tc>
                  <a:txBody>
                    <a:bodyPr/>
                    <a:lstStyle/>
                    <a:p>
                      <a:pPr algn="l" fontAlgn="b"/>
                      <a:r>
                        <a:rPr lang="sv-SE" sz="1300" b="0" i="0" u="none" strike="noStrike">
                          <a:effectLst/>
                          <a:latin typeface="Franklin Gothic Book" pitchFamily="34" charset="0"/>
                        </a:rPr>
                        <a:t>Region 5, Norrland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300" b="0" i="0" u="none" strike="noStrike">
                          <a:effectLst/>
                          <a:latin typeface="Franklin Gothic Book"/>
                        </a:rPr>
                        <a:t>15 000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300" b="0" i="0" u="none" strike="noStrike">
                          <a:effectLst/>
                          <a:latin typeface="Franklin Gothic Book"/>
                        </a:rPr>
                        <a:t>17 000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300" b="0" i="0" u="none" strike="noStrike">
                          <a:effectLst/>
                          <a:latin typeface="Franklin Gothic Book"/>
                        </a:rPr>
                        <a:t>18 000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300" b="0" i="0" u="none" strike="noStrike" dirty="0" smtClean="0">
                          <a:effectLst/>
                          <a:latin typeface="Franklin Gothic Book"/>
                        </a:rPr>
                        <a:t>+ 8 %</a:t>
                      </a:r>
                      <a:endParaRPr lang="sv-SE" sz="1300" b="0" i="0" u="none" strike="noStrike" dirty="0">
                        <a:effectLst/>
                        <a:latin typeface="Franklin Gothic Book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300" b="0" i="0" u="none" strike="noStrike" dirty="0" smtClean="0">
                          <a:effectLst/>
                          <a:latin typeface="Franklin Gothic Book"/>
                        </a:rPr>
                        <a:t>+ 21 %</a:t>
                      </a:r>
                      <a:endParaRPr lang="sv-SE" sz="1300" b="0" i="0" u="none" strike="noStrike" dirty="0">
                        <a:effectLst/>
                        <a:latin typeface="Franklin Gothic Book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852">
                <a:tc>
                  <a:txBody>
                    <a:bodyPr/>
                    <a:lstStyle/>
                    <a:p>
                      <a:pPr algn="l" fontAlgn="b"/>
                      <a:r>
                        <a:rPr lang="sv-SE" sz="1300" b="0" i="0" u="none" strike="noStrike">
                          <a:effectLst/>
                          <a:latin typeface="Franklin Gothic Book" pitchFamily="34" charset="0"/>
                        </a:rPr>
                        <a:t>Riket, genomsnitt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300" b="0" i="0" u="none" strike="noStrike">
                          <a:effectLst/>
                          <a:latin typeface="Franklin Gothic Book"/>
                        </a:rPr>
                        <a:t>87 000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300" b="0" i="0" u="none" strike="noStrike">
                          <a:effectLst/>
                          <a:latin typeface="Franklin Gothic Book"/>
                        </a:rPr>
                        <a:t>105 000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300" b="0" i="0" u="none" strike="noStrike">
                          <a:effectLst/>
                          <a:latin typeface="Franklin Gothic Book"/>
                        </a:rPr>
                        <a:t>105 000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300" b="0" i="0" u="none" strike="noStrike" dirty="0" smtClean="0">
                          <a:effectLst/>
                          <a:latin typeface="Franklin Gothic Book"/>
                        </a:rPr>
                        <a:t>+ 0 %</a:t>
                      </a:r>
                      <a:endParaRPr lang="sv-SE" sz="1300" b="0" i="0" u="none" strike="noStrike" dirty="0">
                        <a:effectLst/>
                        <a:latin typeface="Franklin Gothic Book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300" b="0" i="0" u="none" strike="noStrike" dirty="0" smtClean="0">
                          <a:effectLst/>
                          <a:latin typeface="Franklin Gothic Book"/>
                        </a:rPr>
                        <a:t>+ 21 %</a:t>
                      </a:r>
                      <a:endParaRPr lang="sv-SE" sz="1300" b="0" i="0" u="none" strike="noStrike" dirty="0">
                        <a:effectLst/>
                        <a:latin typeface="Franklin Gothic Book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6642" y="819150"/>
            <a:ext cx="2987765" cy="17522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833" y="1659799"/>
            <a:ext cx="5889625" cy="433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44549" y="900113"/>
            <a:ext cx="8697431" cy="692150"/>
          </a:xfrm>
        </p:spPr>
        <p:txBody>
          <a:bodyPr/>
          <a:lstStyle/>
          <a:p>
            <a:r>
              <a:rPr lang="sv-SE" sz="2400" dirty="0" smtClean="0"/>
              <a:t>Ålder på säljare och köpare ,procentuell fördelning 2013</a:t>
            </a:r>
            <a:endParaRPr lang="sv-SE" sz="2400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25B1895-0C3B-41E6-9552-E685DFD0B294}" type="datetime4">
              <a:rPr lang="sv-SE" smtClean="0"/>
              <a:pPr>
                <a:defRPr/>
              </a:pPr>
              <a:t>3 februari 2014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LRF KONSULT</a:t>
            </a:r>
            <a:endParaRPr lang="en-US"/>
          </a:p>
        </p:txBody>
      </p:sp>
      <p:sp>
        <p:nvSpPr>
          <p:cNvPr id="8" name="textruta 7"/>
          <p:cNvSpPr txBox="1"/>
          <p:nvPr/>
        </p:nvSpPr>
        <p:spPr>
          <a:xfrm>
            <a:off x="5879804" y="4795284"/>
            <a:ext cx="3113596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 smtClean="0"/>
              <a:t>Urval: </a:t>
            </a:r>
          </a:p>
          <a:p>
            <a:pPr marL="285750" indent="-285750">
              <a:buFontTx/>
              <a:buChar char="-"/>
            </a:pPr>
            <a:r>
              <a:rPr lang="sv-SE" sz="1400" dirty="0" smtClean="0"/>
              <a:t>sålda fastigheter där minst 75% av köpeskillingen består av åkermark. </a:t>
            </a:r>
          </a:p>
          <a:p>
            <a:pPr marL="285750" indent="-285750">
              <a:buFontTx/>
              <a:buChar char="-"/>
            </a:pPr>
            <a:r>
              <a:rPr lang="sv-SE" sz="1400" dirty="0" smtClean="0"/>
              <a:t>Minst 2 hektar åkermark</a:t>
            </a:r>
            <a:endParaRPr lang="sv-SE" sz="1400" dirty="0"/>
          </a:p>
          <a:p>
            <a:pPr marL="285750" indent="-285750">
              <a:buFontTx/>
              <a:buChar char="-"/>
            </a:pPr>
            <a:r>
              <a:rPr lang="sv-SE" sz="1400" dirty="0" smtClean="0"/>
              <a:t>Varje person ingår lika  oavsett om denne sålt/köpt hela eller del i fastighet. </a:t>
            </a:r>
            <a:endParaRPr lang="sv-SE" sz="1400" dirty="0"/>
          </a:p>
        </p:txBody>
      </p:sp>
      <p:sp>
        <p:nvSpPr>
          <p:cNvPr id="9" name="textruta 8"/>
          <p:cNvSpPr txBox="1"/>
          <p:nvPr/>
        </p:nvSpPr>
        <p:spPr>
          <a:xfrm>
            <a:off x="5879804" y="1796902"/>
            <a:ext cx="25446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Medelålder</a:t>
            </a:r>
          </a:p>
          <a:p>
            <a:r>
              <a:rPr lang="sv-SE" dirty="0" smtClean="0"/>
              <a:t>Säljare 62 år</a:t>
            </a:r>
          </a:p>
          <a:p>
            <a:r>
              <a:rPr lang="sv-SE" dirty="0" smtClean="0"/>
              <a:t>Köpare 49 år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521337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032" y="1456049"/>
            <a:ext cx="4572000" cy="314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1400" y="1486822"/>
            <a:ext cx="45720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44549" y="900113"/>
            <a:ext cx="8697431" cy="692150"/>
          </a:xfrm>
        </p:spPr>
        <p:txBody>
          <a:bodyPr/>
          <a:lstStyle/>
          <a:p>
            <a:r>
              <a:rPr lang="sv-SE" sz="2400" dirty="0" smtClean="0"/>
              <a:t>Män/kvinnor, procentuell fördelning 2013</a:t>
            </a:r>
            <a:endParaRPr lang="sv-SE" sz="2400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25B1895-0C3B-41E6-9552-E685DFD0B294}" type="datetime4">
              <a:rPr lang="sv-SE" smtClean="0"/>
              <a:pPr>
                <a:defRPr/>
              </a:pPr>
              <a:t>3 februari 2014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LRF KONSULT</a:t>
            </a:r>
            <a:endParaRPr lang="en-US"/>
          </a:p>
        </p:txBody>
      </p:sp>
      <p:sp>
        <p:nvSpPr>
          <p:cNvPr id="6" name="textruta 5"/>
          <p:cNvSpPr txBox="1"/>
          <p:nvPr/>
        </p:nvSpPr>
        <p:spPr>
          <a:xfrm>
            <a:off x="5879804" y="4795284"/>
            <a:ext cx="3113596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 smtClean="0"/>
              <a:t>Urval: </a:t>
            </a:r>
          </a:p>
          <a:p>
            <a:pPr marL="285750" indent="-285750">
              <a:buFontTx/>
              <a:buChar char="-"/>
            </a:pPr>
            <a:r>
              <a:rPr lang="sv-SE" sz="1400" dirty="0" smtClean="0"/>
              <a:t>sålda fastigheter där minst 75% av köpeskillingen består av åkermark. </a:t>
            </a:r>
          </a:p>
          <a:p>
            <a:pPr marL="285750" indent="-285750">
              <a:buFontTx/>
              <a:buChar char="-"/>
            </a:pPr>
            <a:r>
              <a:rPr lang="sv-SE" sz="1400" dirty="0" smtClean="0"/>
              <a:t>Minst 2 hektar åkermark</a:t>
            </a:r>
            <a:endParaRPr lang="sv-SE" sz="1400" dirty="0"/>
          </a:p>
          <a:p>
            <a:pPr marL="285750" indent="-285750">
              <a:buFontTx/>
              <a:buChar char="-"/>
            </a:pPr>
            <a:r>
              <a:rPr lang="sv-SE" sz="1400" dirty="0" smtClean="0"/>
              <a:t>Varje person ingår lika  oavsett om denne sålt/köpt hela eller del i fastighet. </a:t>
            </a:r>
            <a:endParaRPr lang="sv-SE" sz="1400" dirty="0"/>
          </a:p>
        </p:txBody>
      </p:sp>
      <p:sp>
        <p:nvSpPr>
          <p:cNvPr id="3" name="textruta 2"/>
          <p:cNvSpPr txBox="1"/>
          <p:nvPr/>
        </p:nvSpPr>
        <p:spPr>
          <a:xfrm>
            <a:off x="1382260" y="2709362"/>
            <a:ext cx="5588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41%</a:t>
            </a:r>
            <a:endParaRPr lang="sv-SE" dirty="0"/>
          </a:p>
        </p:txBody>
      </p:sp>
      <p:sp>
        <p:nvSpPr>
          <p:cNvPr id="7" name="textruta 6"/>
          <p:cNvSpPr txBox="1"/>
          <p:nvPr/>
        </p:nvSpPr>
        <p:spPr>
          <a:xfrm>
            <a:off x="2339190" y="3474315"/>
            <a:ext cx="5725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59%</a:t>
            </a:r>
            <a:endParaRPr lang="sv-SE" dirty="0"/>
          </a:p>
        </p:txBody>
      </p:sp>
      <p:sp>
        <p:nvSpPr>
          <p:cNvPr id="8" name="textruta 7"/>
          <p:cNvSpPr txBox="1"/>
          <p:nvPr/>
        </p:nvSpPr>
        <p:spPr>
          <a:xfrm>
            <a:off x="5467331" y="2486069"/>
            <a:ext cx="5725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22%</a:t>
            </a:r>
            <a:endParaRPr lang="sv-SE" dirty="0"/>
          </a:p>
        </p:txBody>
      </p:sp>
      <p:sp>
        <p:nvSpPr>
          <p:cNvPr id="9" name="textruta 8"/>
          <p:cNvSpPr txBox="1"/>
          <p:nvPr/>
        </p:nvSpPr>
        <p:spPr>
          <a:xfrm>
            <a:off x="6188967" y="3602755"/>
            <a:ext cx="5725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smtClean="0"/>
              <a:t>78%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887414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44549" y="900113"/>
            <a:ext cx="8697431" cy="692150"/>
          </a:xfrm>
        </p:spPr>
        <p:txBody>
          <a:bodyPr/>
          <a:lstStyle/>
          <a:p>
            <a:r>
              <a:rPr lang="sv-SE" sz="2400" dirty="0" smtClean="0"/>
              <a:t>Vem säljer åkermark, procentuell fördelning mellan 2007-2013</a:t>
            </a:r>
            <a:endParaRPr lang="sv-SE" sz="2400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25B1895-0C3B-41E6-9552-E685DFD0B294}" type="datetime4">
              <a:rPr lang="sv-SE" smtClean="0"/>
              <a:pPr>
                <a:defRPr/>
              </a:pPr>
              <a:t>3 februari 2014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LRF KONSULT</a:t>
            </a:r>
            <a:endParaRPr lang="en-US"/>
          </a:p>
        </p:txBody>
      </p:sp>
      <p:sp>
        <p:nvSpPr>
          <p:cNvPr id="6" name="textruta 5"/>
          <p:cNvSpPr txBox="1"/>
          <p:nvPr/>
        </p:nvSpPr>
        <p:spPr>
          <a:xfrm>
            <a:off x="6985590" y="4603891"/>
            <a:ext cx="215840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 smtClean="0"/>
              <a:t>Urval: </a:t>
            </a:r>
          </a:p>
          <a:p>
            <a:pPr marL="285750" indent="-285750">
              <a:buFontTx/>
              <a:buChar char="-"/>
            </a:pPr>
            <a:r>
              <a:rPr lang="sv-SE" sz="1200" dirty="0" smtClean="0"/>
              <a:t>sålda fastigheter där minst 50% av köpeskillingen består av åkermark. </a:t>
            </a:r>
          </a:p>
          <a:p>
            <a:pPr marL="285750" indent="-285750">
              <a:buFontTx/>
              <a:buChar char="-"/>
            </a:pPr>
            <a:r>
              <a:rPr lang="sv-SE" sz="1200" dirty="0"/>
              <a:t>m</a:t>
            </a:r>
            <a:r>
              <a:rPr lang="sv-SE" sz="1200" dirty="0" smtClean="0"/>
              <a:t>inst 2 hektar åkermark</a:t>
            </a:r>
            <a:endParaRPr lang="sv-SE" sz="1200" dirty="0"/>
          </a:p>
          <a:p>
            <a:pPr marL="285750" indent="-285750">
              <a:buFontTx/>
              <a:buChar char="-"/>
            </a:pPr>
            <a:r>
              <a:rPr lang="sv-SE" sz="1200" dirty="0"/>
              <a:t>a</a:t>
            </a:r>
            <a:r>
              <a:rPr lang="sv-SE" sz="1200" dirty="0" smtClean="0"/>
              <a:t>ntalet personer är ej viktat efter hur stor areal som sålts!</a:t>
            </a:r>
            <a:endParaRPr lang="sv-SE" sz="1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385" y="1529193"/>
            <a:ext cx="6517759" cy="44862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ruta 6"/>
          <p:cNvSpPr txBox="1"/>
          <p:nvPr/>
        </p:nvSpPr>
        <p:spPr>
          <a:xfrm>
            <a:off x="6337004" y="1796901"/>
            <a:ext cx="25446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Medelvärde ger att 73% är ortsbor, 14% är utbor och 11% är dödsbon.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73499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55" y="1529193"/>
            <a:ext cx="6543446" cy="44862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44549" y="900113"/>
            <a:ext cx="8697431" cy="692150"/>
          </a:xfrm>
        </p:spPr>
        <p:txBody>
          <a:bodyPr/>
          <a:lstStyle/>
          <a:p>
            <a:r>
              <a:rPr lang="sv-SE" sz="2400" dirty="0" smtClean="0"/>
              <a:t>Vem köper åkermark, procentuell fördelning mellan 2008-2013</a:t>
            </a:r>
            <a:endParaRPr lang="sv-SE" sz="2400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25B1895-0C3B-41E6-9552-E685DFD0B294}" type="datetime4">
              <a:rPr lang="sv-SE" smtClean="0"/>
              <a:pPr>
                <a:defRPr/>
              </a:pPr>
              <a:t>3 februari 2014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LRF KONSULT</a:t>
            </a:r>
            <a:endParaRPr lang="en-US"/>
          </a:p>
        </p:txBody>
      </p:sp>
      <p:sp>
        <p:nvSpPr>
          <p:cNvPr id="6" name="textruta 5"/>
          <p:cNvSpPr txBox="1"/>
          <p:nvPr/>
        </p:nvSpPr>
        <p:spPr>
          <a:xfrm>
            <a:off x="6985591" y="4593257"/>
            <a:ext cx="215840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 smtClean="0"/>
              <a:t>Urval: </a:t>
            </a:r>
          </a:p>
          <a:p>
            <a:pPr marL="285750" indent="-285750">
              <a:buFontTx/>
              <a:buChar char="-"/>
            </a:pPr>
            <a:r>
              <a:rPr lang="sv-SE" sz="1200" dirty="0" smtClean="0"/>
              <a:t>sålda fastigheter där minst 50% av köpeskillingen består av åkermark. </a:t>
            </a:r>
          </a:p>
          <a:p>
            <a:pPr marL="285750" indent="-285750">
              <a:buFontTx/>
              <a:buChar char="-"/>
            </a:pPr>
            <a:r>
              <a:rPr lang="sv-SE" sz="1200" dirty="0"/>
              <a:t>m</a:t>
            </a:r>
            <a:r>
              <a:rPr lang="sv-SE" sz="1200" dirty="0" smtClean="0"/>
              <a:t>inst 2 hektar åkermark</a:t>
            </a:r>
            <a:endParaRPr lang="sv-SE" sz="1200" dirty="0"/>
          </a:p>
          <a:p>
            <a:pPr marL="285750" indent="-285750">
              <a:buFontTx/>
              <a:buChar char="-"/>
            </a:pPr>
            <a:r>
              <a:rPr lang="sv-SE" sz="1200" dirty="0"/>
              <a:t>a</a:t>
            </a:r>
            <a:r>
              <a:rPr lang="sv-SE" sz="1200" dirty="0" smtClean="0"/>
              <a:t>ntalet personer är ej viktat efter hur stor areal som sålts!</a:t>
            </a:r>
            <a:endParaRPr lang="sv-SE" sz="1200" dirty="0"/>
          </a:p>
        </p:txBody>
      </p:sp>
      <p:sp>
        <p:nvSpPr>
          <p:cNvPr id="7" name="textruta 6"/>
          <p:cNvSpPr txBox="1"/>
          <p:nvPr/>
        </p:nvSpPr>
        <p:spPr>
          <a:xfrm>
            <a:off x="6337004" y="1796901"/>
            <a:ext cx="254467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Medelvärde ger att 86% är ortsbor, 9% är utbor och 5% är AB eller annan juridisk person.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860664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44549" y="900113"/>
            <a:ext cx="8697431" cy="692150"/>
          </a:xfrm>
        </p:spPr>
        <p:txBody>
          <a:bodyPr/>
          <a:lstStyle/>
          <a:p>
            <a:r>
              <a:rPr lang="sv-SE" sz="2400" dirty="0" smtClean="0"/>
              <a:t>Anledning till köp, procentuell fördelning mellan 2007-2013</a:t>
            </a:r>
            <a:endParaRPr lang="sv-SE" sz="2400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25B1895-0C3B-41E6-9552-E685DFD0B294}" type="datetime4">
              <a:rPr lang="sv-SE" smtClean="0"/>
              <a:pPr>
                <a:defRPr/>
              </a:pPr>
              <a:t>3 februari 2014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LRF KONSULT</a:t>
            </a:r>
            <a:endParaRPr lang="en-US"/>
          </a:p>
        </p:txBody>
      </p:sp>
      <p:sp>
        <p:nvSpPr>
          <p:cNvPr id="3" name="textruta 2"/>
          <p:cNvSpPr txBox="1"/>
          <p:nvPr/>
        </p:nvSpPr>
        <p:spPr>
          <a:xfrm>
            <a:off x="6337004" y="1796901"/>
            <a:ext cx="25446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Medelvärde ger att nästan 9/10 är tillköp och drygt 1/10 nyetablering</a:t>
            </a:r>
            <a:endParaRPr lang="sv-SE" dirty="0"/>
          </a:p>
        </p:txBody>
      </p:sp>
      <p:sp>
        <p:nvSpPr>
          <p:cNvPr id="8" name="textruta 7"/>
          <p:cNvSpPr txBox="1"/>
          <p:nvPr/>
        </p:nvSpPr>
        <p:spPr>
          <a:xfrm>
            <a:off x="6985591" y="4603890"/>
            <a:ext cx="215840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 smtClean="0"/>
              <a:t>Urval: </a:t>
            </a:r>
          </a:p>
          <a:p>
            <a:pPr marL="285750" indent="-285750">
              <a:buFontTx/>
              <a:buChar char="-"/>
            </a:pPr>
            <a:r>
              <a:rPr lang="sv-SE" sz="1200" dirty="0" smtClean="0"/>
              <a:t>sålda fastigheter där minst 50% av köpeskillingen består av åkermark. </a:t>
            </a:r>
          </a:p>
          <a:p>
            <a:pPr marL="285750" indent="-285750">
              <a:buFontTx/>
              <a:buChar char="-"/>
            </a:pPr>
            <a:r>
              <a:rPr lang="sv-SE" sz="1200" dirty="0"/>
              <a:t>m</a:t>
            </a:r>
            <a:r>
              <a:rPr lang="sv-SE" sz="1200" dirty="0" smtClean="0"/>
              <a:t>inst 2 hektar åkermark</a:t>
            </a:r>
            <a:endParaRPr lang="sv-SE" sz="1200" dirty="0"/>
          </a:p>
          <a:p>
            <a:pPr marL="285750" indent="-285750">
              <a:buFontTx/>
              <a:buChar char="-"/>
            </a:pPr>
            <a:r>
              <a:rPr lang="sv-SE" sz="1200" dirty="0"/>
              <a:t>a</a:t>
            </a:r>
            <a:r>
              <a:rPr lang="sv-SE" sz="1200" dirty="0" smtClean="0"/>
              <a:t>ntalet personer är ej viktat efter hur stor areal som sålts!</a:t>
            </a:r>
            <a:endParaRPr lang="sv-SE" sz="12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31188"/>
            <a:ext cx="6570921" cy="4510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563529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LRF Konsult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3580"/>
      </a:accent1>
      <a:accent2>
        <a:srgbClr val="F1AB00"/>
      </a:accent2>
      <a:accent3>
        <a:srgbClr val="6C8072"/>
      </a:accent3>
      <a:accent4>
        <a:srgbClr val="6F8135"/>
      </a:accent4>
      <a:accent5>
        <a:srgbClr val="00628C"/>
      </a:accent5>
      <a:accent6>
        <a:srgbClr val="A12830"/>
      </a:accent6>
      <a:hlink>
        <a:srgbClr val="003580"/>
      </a:hlink>
      <a:folHlink>
        <a:srgbClr val="A1283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5814</TotalTime>
  <Words>424</Words>
  <Application>Microsoft Office PowerPoint</Application>
  <PresentationFormat>Bildspel på skärmen (4:3)</PresentationFormat>
  <Paragraphs>113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1" baseType="lpstr">
      <vt:lpstr>Office-tema</vt:lpstr>
      <vt:lpstr>PowerPoint-presentation</vt:lpstr>
      <vt:lpstr>PowerPoint-presentation</vt:lpstr>
      <vt:lpstr>PowerPoint-presentation</vt:lpstr>
      <vt:lpstr>PowerPoint-presentation</vt:lpstr>
      <vt:lpstr>Ålder på säljare och köpare ,procentuell fördelning 2013</vt:lpstr>
      <vt:lpstr>Män/kvinnor, procentuell fördelning 2013</vt:lpstr>
      <vt:lpstr>Vem säljer åkermark, procentuell fördelning mellan 2007-2013</vt:lpstr>
      <vt:lpstr>Vem köper åkermark, procentuell fördelning mellan 2008-2013</vt:lpstr>
      <vt:lpstr>Anledning till köp, procentuell fördelning mellan 2007-2013</vt:lpstr>
      <vt:lpstr>PowerPoint-presentation</vt:lpstr>
    </vt:vector>
  </TitlesOfParts>
  <Manager>Sign On AB</Manager>
  <Company>LRF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 nya tidens  ekonomiska rådgivare</dc:title>
  <dc:creator>df200</dc:creator>
  <dc:description>Utgåva01_x000d_
2007.06</dc:description>
  <cp:lastModifiedBy>Martin Persson</cp:lastModifiedBy>
  <cp:revision>607</cp:revision>
  <cp:lastPrinted>2014-01-22T14:27:52Z</cp:lastPrinted>
  <dcterms:created xsi:type="dcterms:W3CDTF">2011-02-02T13:20:21Z</dcterms:created>
  <dcterms:modified xsi:type="dcterms:W3CDTF">2014-02-03T13:02:26Z</dcterms:modified>
</cp:coreProperties>
</file>