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39"/>
  </p:notesMasterIdLst>
  <p:handoutMasterIdLst>
    <p:handoutMasterId r:id="rId40"/>
  </p:handoutMasterIdLst>
  <p:sldIdLst>
    <p:sldId id="256" r:id="rId4"/>
    <p:sldId id="257" r:id="rId5"/>
    <p:sldId id="259" r:id="rId6"/>
    <p:sldId id="260" r:id="rId7"/>
    <p:sldId id="258" r:id="rId8"/>
    <p:sldId id="274" r:id="rId9"/>
    <p:sldId id="288" r:id="rId10"/>
    <p:sldId id="275" r:id="rId11"/>
    <p:sldId id="265" r:id="rId12"/>
    <p:sldId id="269" r:id="rId13"/>
    <p:sldId id="305" r:id="rId14"/>
    <p:sldId id="280" r:id="rId15"/>
    <p:sldId id="277" r:id="rId16"/>
    <p:sldId id="300" r:id="rId17"/>
    <p:sldId id="301" r:id="rId18"/>
    <p:sldId id="302" r:id="rId19"/>
    <p:sldId id="278" r:id="rId20"/>
    <p:sldId id="263" r:id="rId21"/>
    <p:sldId id="283" r:id="rId22"/>
    <p:sldId id="276" r:id="rId23"/>
    <p:sldId id="303" r:id="rId24"/>
    <p:sldId id="304" r:id="rId25"/>
    <p:sldId id="296" r:id="rId26"/>
    <p:sldId id="292" r:id="rId27"/>
    <p:sldId id="289" r:id="rId28"/>
    <p:sldId id="293" r:id="rId29"/>
    <p:sldId id="266" r:id="rId30"/>
    <p:sldId id="279" r:id="rId31"/>
    <p:sldId id="273" r:id="rId32"/>
    <p:sldId id="294" r:id="rId33"/>
    <p:sldId id="290" r:id="rId34"/>
    <p:sldId id="295" r:id="rId35"/>
    <p:sldId id="291" r:id="rId36"/>
    <p:sldId id="285" r:id="rId37"/>
    <p:sldId id="287" r:id="rId38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9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81867" autoAdjust="0"/>
  </p:normalViewPr>
  <p:slideViewPr>
    <p:cSldViewPr snapToGrid="0">
      <p:cViewPr varScale="1">
        <p:scale>
          <a:sx n="95" d="100"/>
          <a:sy n="95" d="100"/>
        </p:scale>
        <p:origin x="134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2" d="100"/>
        <a:sy n="5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219A0-B310-451C-907F-A11EA427E5C5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FC665-AFB9-4388-BA3D-D203B7EFB8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8861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0FAC5-2EF9-4784-BF36-001CFC0A21C1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8E52D-E7C2-4F87-819E-C3425812C5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81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8E52D-E7C2-4F87-819E-C3425812C59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907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398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3859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6752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6734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5878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6617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105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6357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140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847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60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48764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628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674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877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674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72103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8845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2113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2248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4491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638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4528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5372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922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90539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31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57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37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7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50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489A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6352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69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0674"/>
            <a:ext cx="12192000" cy="107732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C72EF-B6AF-4159-8A00-1BAC2EE5ED9E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9E25-93ED-408A-A58F-5ACAC4745141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Picture 64" descr="rod_cmyk_lig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71" y="365125"/>
            <a:ext cx="129689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4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89AB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4E168-F475-4657-BECE-708A6F2CA592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D7F99-FAC2-4DFE-85E7-E6A7AA4299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40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23867-0E99-4F98-B0C0-753156EEA177}" type="datetimeFigureOut">
              <a:rPr lang="sv-SE" smtClean="0"/>
              <a:t>2015-05-26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EA559-98FE-41C6-B55D-A9A5CB5C04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815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081174"/>
            <a:ext cx="9144000" cy="2387600"/>
          </a:xfrm>
        </p:spPr>
        <p:txBody>
          <a:bodyPr/>
          <a:lstStyle/>
          <a:p>
            <a:r>
              <a:rPr lang="sv-SE" dirty="0" smtClean="0"/>
              <a:t>Vägen till ett välvårdat Dalarna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Förslag till struktur- och förändringsplan för fortsatt politisk process i landstingsstyrelsen och fullmäktige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379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Primärvård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Landstingets </a:t>
            </a:r>
            <a:r>
              <a:rPr lang="sv-SE" dirty="0"/>
              <a:t>rekreationsverksamhet på Tandådalens Fjällhotell avvecklas fr.o.m. säsongsavslut </a:t>
            </a:r>
            <a:r>
              <a:rPr lang="sv-SE" dirty="0" smtClean="0"/>
              <a:t>2015</a:t>
            </a:r>
            <a:endParaRPr lang="sv-SE" dirty="0"/>
          </a:p>
          <a:p>
            <a:r>
              <a:rPr lang="sv-SE" dirty="0"/>
              <a:t>Avtal med Dalarnas kommuner om lokal folkhälsofunktion förlängs inte efter att de går ut </a:t>
            </a:r>
            <a:r>
              <a:rPr lang="sv-SE" dirty="0" smtClean="0"/>
              <a:t>2015-12-31</a:t>
            </a:r>
            <a:endParaRPr lang="sv-SE" dirty="0"/>
          </a:p>
          <a:p>
            <a:r>
              <a:rPr lang="sv-SE" dirty="0"/>
              <a:t>Primärvårdens bassängverksamhet avvecklas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294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Tjänstemannabeslut Primärvård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Filialmottagning i Nås avvecklas, fr.o.m. 2015-09-01</a:t>
            </a:r>
          </a:p>
          <a:p>
            <a:r>
              <a:rPr lang="sv-SE" sz="2600" dirty="0" smtClean="0"/>
              <a:t>Filialmottagning i Furudal avvecklas fr.o.m. 2015-10-01</a:t>
            </a:r>
          </a:p>
          <a:p>
            <a:r>
              <a:rPr lang="sv-SE" sz="2600" dirty="0" smtClean="0"/>
              <a:t>Filialmottagning i Lima avvecklas fr.o.m. vecka 34 2015</a:t>
            </a:r>
          </a:p>
          <a:p>
            <a:r>
              <a:rPr lang="sv-SE" sz="2600" dirty="0" smtClean="0"/>
              <a:t>Filialmottagning i Fredriksberg avvecklas fr.o.m. 2015-09-01</a:t>
            </a:r>
          </a:p>
          <a:p>
            <a:r>
              <a:rPr lang="sv-SE" sz="2600" dirty="0" smtClean="0"/>
              <a:t>Filialmottagning i </a:t>
            </a:r>
            <a:r>
              <a:rPr lang="sv-SE" sz="2600" dirty="0" err="1" smtClean="0"/>
              <a:t>Söderbärke</a:t>
            </a:r>
            <a:r>
              <a:rPr lang="sv-SE" sz="2600" dirty="0" smtClean="0"/>
              <a:t> avvecklas fr.o.m. 2015-09-01</a:t>
            </a:r>
          </a:p>
          <a:p>
            <a:r>
              <a:rPr lang="sv-SE" sz="2600" dirty="0" smtClean="0"/>
              <a:t>Filialmottagning i </a:t>
            </a:r>
            <a:r>
              <a:rPr lang="sv-SE" sz="2600" dirty="0" err="1" smtClean="0"/>
              <a:t>Horndal</a:t>
            </a:r>
            <a:r>
              <a:rPr lang="sv-SE" sz="2600" dirty="0" smtClean="0"/>
              <a:t> avvecklas fr.o.m. vecka 34 2015</a:t>
            </a:r>
          </a:p>
          <a:p>
            <a:r>
              <a:rPr lang="sv-SE" sz="2600" dirty="0" smtClean="0"/>
              <a:t>Filialmottagning i Stora </a:t>
            </a:r>
            <a:r>
              <a:rPr lang="sv-SE" sz="2600" dirty="0" err="1" smtClean="0"/>
              <a:t>Skedvi</a:t>
            </a:r>
            <a:r>
              <a:rPr lang="sv-SE" sz="2600" dirty="0" smtClean="0"/>
              <a:t> avvecklas under 2016</a:t>
            </a:r>
          </a:p>
          <a:p>
            <a:pPr marL="0" indent="0">
              <a:buNone/>
            </a:pPr>
            <a:endParaRPr lang="sv-SE" sz="2600" dirty="0" smtClean="0"/>
          </a:p>
          <a:p>
            <a:pPr marL="0" indent="0">
              <a:buNone/>
            </a:pPr>
            <a:r>
              <a:rPr lang="sv-SE" sz="2600" dirty="0" smtClean="0"/>
              <a:t>Dessa patienter kommer att tas omhand på respektive vårdcentral. </a:t>
            </a:r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310282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Primärvård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Primärvårdsjouren i Falun flyttas till </a:t>
            </a:r>
            <a:r>
              <a:rPr lang="sv-SE" dirty="0" err="1" smtClean="0"/>
              <a:t>Tisken</a:t>
            </a:r>
            <a:r>
              <a:rPr lang="sv-SE" dirty="0" smtClean="0"/>
              <a:t> </a:t>
            </a:r>
            <a:r>
              <a:rPr lang="sv-SE" dirty="0"/>
              <a:t>fr.o.m. </a:t>
            </a:r>
            <a:r>
              <a:rPr lang="sv-SE" dirty="0" smtClean="0"/>
              <a:t>september 2015</a:t>
            </a:r>
          </a:p>
          <a:p>
            <a:r>
              <a:rPr lang="sv-SE" dirty="0"/>
              <a:t>Se över asylmottagning Södra Dalarnas verksamhet och </a:t>
            </a:r>
            <a:r>
              <a:rPr lang="sv-SE" dirty="0" smtClean="0"/>
              <a:t>uppdrag – optimera  </a:t>
            </a:r>
            <a:r>
              <a:rPr lang="sv-SE" dirty="0"/>
              <a:t>resurser för asylsökande i Dalarna. En stafettlinjen </a:t>
            </a:r>
            <a:r>
              <a:rPr lang="sv-SE" dirty="0" smtClean="0"/>
              <a:t>avvecklas </a:t>
            </a:r>
            <a:r>
              <a:rPr lang="sv-SE" dirty="0"/>
              <a:t>maj 2015 </a:t>
            </a:r>
            <a:endParaRPr lang="sv-SE" dirty="0" smtClean="0"/>
          </a:p>
          <a:p>
            <a:r>
              <a:rPr lang="sv-SE" dirty="0"/>
              <a:t>Självincheckning på mottagningar sparar bemanning i </a:t>
            </a:r>
            <a:r>
              <a:rPr lang="sv-SE" dirty="0" smtClean="0"/>
              <a:t>receptioner</a:t>
            </a:r>
            <a:endParaRPr lang="sv-SE" dirty="0"/>
          </a:p>
          <a:p>
            <a:r>
              <a:rPr lang="sv-SE" dirty="0" err="1"/>
              <a:t>Semesterstänga</a:t>
            </a:r>
            <a:r>
              <a:rPr lang="sv-SE" dirty="0"/>
              <a:t> </a:t>
            </a:r>
            <a:r>
              <a:rPr lang="sv-SE" dirty="0" smtClean="0"/>
              <a:t>vårdcentraler – minskat  </a:t>
            </a:r>
            <a:r>
              <a:rPr lang="sv-SE" dirty="0"/>
              <a:t>vikariebehov i primärvården. Patienter får längre väg till vårdcentral på </a:t>
            </a:r>
            <a:r>
              <a:rPr lang="sv-SE" dirty="0" smtClean="0"/>
              <a:t>sommaren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300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Psykiatri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916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Politiska beslut Psykiatri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Vuxenpsykiatrins öppenvårdsmottagning i Hedemora avvecklas och verksamheten samordnas till psykiatrin i Avesta och Falun fr.o.m. våren 2016. Anpassning av personalresurs mot budget.</a:t>
            </a:r>
          </a:p>
          <a:p>
            <a:r>
              <a:rPr lang="sv-SE" sz="2600" dirty="0" smtClean="0"/>
              <a:t>Vuxenpsykiatrins öppenvårdsmottagningar i Älvdalen, Leksand och Vansbro avvecklas senast våren 2016. Mottagningarna i Rättvik och Malung omvandlas till sjuksköterskebemannade filialmottagningar med ansvar för även Leksand och Vansbro våren 2016. </a:t>
            </a:r>
          </a:p>
          <a:p>
            <a:r>
              <a:rPr lang="sv-SE" sz="2600" dirty="0" smtClean="0"/>
              <a:t>Anpassning av personalresurs mot budget. </a:t>
            </a:r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168006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Psykiatri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Habiliteringsmottagningen </a:t>
            </a:r>
            <a:r>
              <a:rPr lang="sv-SE" sz="2600" dirty="0"/>
              <a:t>flyttar från Hedemora till Avesta. I samband med flytten avvecklas träningsbassängen i </a:t>
            </a:r>
            <a:r>
              <a:rPr lang="sv-SE" sz="2600" dirty="0" smtClean="0"/>
              <a:t>Hedemora</a:t>
            </a:r>
          </a:p>
          <a:p>
            <a:r>
              <a:rPr lang="sv-SE" sz="2600" dirty="0" smtClean="0"/>
              <a:t>Landstingets </a:t>
            </a:r>
            <a:r>
              <a:rPr lang="sv-SE" sz="2600" dirty="0"/>
              <a:t>specialpedagogiska enhet Hästberg avvecklas fr.o.m. hösten </a:t>
            </a:r>
            <a:r>
              <a:rPr lang="sv-SE" sz="2600" dirty="0" smtClean="0"/>
              <a:t>2015</a:t>
            </a:r>
          </a:p>
          <a:p>
            <a:r>
              <a:rPr lang="sv-SE" sz="2600" dirty="0" smtClean="0"/>
              <a:t>Heldygnsvård </a:t>
            </a:r>
            <a:r>
              <a:rPr lang="sv-SE" sz="2600" dirty="0"/>
              <a:t>för patienter med missbruk- och beroendevård och patienter med samsjuklighet samordnas till psykiatriska kliniken vid Falu lasarett. Förändringen frigör resurser vid Säters psykiatriska </a:t>
            </a:r>
            <a:r>
              <a:rPr lang="sv-SE" sz="2600" dirty="0" smtClean="0"/>
              <a:t>klinik</a:t>
            </a:r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112943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Psykiatri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RPK Säter - </a:t>
            </a:r>
            <a:r>
              <a:rPr lang="sv-SE" dirty="0" smtClean="0"/>
              <a:t>Regionalt </a:t>
            </a:r>
            <a:r>
              <a:rPr lang="sv-SE" dirty="0"/>
              <a:t>samarbete upprättas, med långsiktiga samarbetsavtal som bygger på synergieffekt </a:t>
            </a:r>
            <a:r>
              <a:rPr lang="sv-SE" dirty="0" smtClean="0"/>
              <a:t>snarare än </a:t>
            </a:r>
            <a:r>
              <a:rPr lang="sv-SE" dirty="0"/>
              <a:t>konkurrens mellan landstingen i </a:t>
            </a:r>
            <a:r>
              <a:rPr lang="sv-SE" dirty="0" smtClean="0"/>
              <a:t>regionen</a:t>
            </a:r>
          </a:p>
          <a:p>
            <a:r>
              <a:rPr lang="sv-SE" dirty="0" smtClean="0"/>
              <a:t>VUP </a:t>
            </a:r>
            <a:r>
              <a:rPr lang="sv-SE" dirty="0"/>
              <a:t>Mellersta/Västerbergslagen </a:t>
            </a:r>
            <a:r>
              <a:rPr lang="sv-SE" dirty="0" smtClean="0"/>
              <a:t>– Samordning </a:t>
            </a:r>
            <a:r>
              <a:rPr lang="sv-SE" dirty="0"/>
              <a:t>av mottagningar i Borlänge, personal från samtalsbyrån flyttar till </a:t>
            </a:r>
            <a:r>
              <a:rPr lang="sv-SE" dirty="0" smtClean="0"/>
              <a:t>mottagningen </a:t>
            </a:r>
            <a:r>
              <a:rPr lang="sv-SE" dirty="0" err="1"/>
              <a:t>Gylle</a:t>
            </a:r>
            <a:r>
              <a:rPr lang="sv-SE" dirty="0"/>
              <a:t>. Anpassning av personalresurs mot budget</a:t>
            </a:r>
            <a:r>
              <a:rPr lang="sv-SE" dirty="0" smtClean="0"/>
              <a:t>.</a:t>
            </a:r>
          </a:p>
          <a:p>
            <a:r>
              <a:rPr lang="sv-SE" dirty="0" smtClean="0"/>
              <a:t>Minska externa kostnader, t.ex. hyrläkarstopp och minska externa </a:t>
            </a:r>
            <a:r>
              <a:rPr lang="sv-SE" dirty="0" err="1" smtClean="0"/>
              <a:t>vårdköp</a:t>
            </a:r>
            <a:r>
              <a:rPr lang="sv-SE" dirty="0" smtClean="0"/>
              <a:t>, utveckla hemmaplanslösningar i samarbete med kommunerna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370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Medicin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374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Medicin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Avdelning </a:t>
            </a:r>
            <a:r>
              <a:rPr lang="sv-SE" sz="2600" dirty="0"/>
              <a:t>6 </a:t>
            </a:r>
            <a:r>
              <a:rPr lang="sv-SE" sz="2600" dirty="0" smtClean="0"/>
              <a:t>geriatrik vid </a:t>
            </a:r>
            <a:r>
              <a:rPr lang="sv-SE" sz="2600" dirty="0"/>
              <a:t>Borlänge sjukhus avvecklas efter sommarsemestrarna </a:t>
            </a:r>
            <a:r>
              <a:rPr lang="sv-SE" sz="2600" dirty="0" smtClean="0"/>
              <a:t>2015. Patienterna vårdas i Falun.</a:t>
            </a:r>
          </a:p>
          <a:p>
            <a:r>
              <a:rPr lang="sv-SE" sz="2600" dirty="0" smtClean="0"/>
              <a:t>Avdelning </a:t>
            </a:r>
            <a:r>
              <a:rPr lang="sv-SE" sz="2600" dirty="0"/>
              <a:t>70 och avdelning Stroke vid Mora Medicin- och Geriatrikklinik slås samman till en vårdavdelning med 20 vårdplatser fr.o.m. </a:t>
            </a:r>
            <a:r>
              <a:rPr lang="sv-SE" sz="2600" dirty="0" smtClean="0"/>
              <a:t>2016-01-01.</a:t>
            </a:r>
            <a:endParaRPr lang="sv-SE" sz="2600" dirty="0"/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240718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Medicin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Avesta medicin – stängning överbeläggningsplatser – kräver </a:t>
            </a:r>
            <a:r>
              <a:rPr lang="sv-SE" dirty="0"/>
              <a:t>funktionsanpassning befintliga lokaler. Innebär att ev. överbeläggning fördelas över övriga </a:t>
            </a:r>
            <a:r>
              <a:rPr lang="sv-SE" dirty="0" smtClean="0"/>
              <a:t>kliniken.</a:t>
            </a:r>
          </a:p>
          <a:p>
            <a:r>
              <a:rPr lang="sv-SE" dirty="0" smtClean="0"/>
              <a:t>Förutom detta kommer ett stort förändringsarbete genomföras i divisionen</a:t>
            </a:r>
          </a:p>
        </p:txBody>
      </p:sp>
    </p:spTree>
    <p:extLst>
      <p:ext uri="{BB962C8B-B14F-4D97-AF65-F5344CB8AC3E}">
        <p14:creationId xmlns:p14="http://schemas.microsoft.com/office/powerpoint/2010/main" val="39869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Bakgrund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I samband med fullmäktiges beslut om budget för 2015 gavs ett uppdrag till landstingsstyrelsen att ta fram </a:t>
            </a:r>
            <a:r>
              <a:rPr lang="sv-SE" dirty="0" smtClean="0"/>
              <a:t>åtgärdsplan </a:t>
            </a:r>
            <a:r>
              <a:rPr lang="sv-SE" dirty="0"/>
              <a:t>för ekonomi i </a:t>
            </a:r>
            <a:r>
              <a:rPr lang="sv-SE" dirty="0" smtClean="0"/>
              <a:t>balans</a:t>
            </a:r>
          </a:p>
          <a:p>
            <a:r>
              <a:rPr lang="sv-SE" dirty="0" smtClean="0"/>
              <a:t>Uppdraget gick till landstingsdirektören att återkomma med förslag till struktur och förändringsplan för beslut landstingsstyrelsen 1 juni och i fullmäktige 15-16 juni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954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Kirurgi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30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Kirurgi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Vid </a:t>
            </a:r>
            <a:r>
              <a:rPr lang="sv-SE" dirty="0"/>
              <a:t>Mora lasarett stängs Gynekologisk 5-dygnsavdelning och gynekologiska operationer upphör från </a:t>
            </a:r>
            <a:r>
              <a:rPr lang="sv-SE" dirty="0" smtClean="0"/>
              <a:t>2015-06-12. Satsning på ortopedi och kirurgi.</a:t>
            </a:r>
          </a:p>
          <a:p>
            <a:r>
              <a:rPr lang="sv-SE" dirty="0"/>
              <a:t>Nedläggning av Skönvikt – patienter med fetma utreds vid den specialiserade sjukvården i Falun och Mora</a:t>
            </a:r>
          </a:p>
          <a:p>
            <a:r>
              <a:rPr lang="sv-SE" dirty="0" smtClean="0"/>
              <a:t>Mottagningsverksamhet </a:t>
            </a:r>
            <a:r>
              <a:rPr lang="sv-SE" dirty="0"/>
              <a:t>i Avesta (gynekologi, barn- och ungdomsmedicin), Ludvika (kirurgi, gynekologi, barn- och ungdomsmedicin), Borlänge (gynekologi, barn- och ungdomsmedicin, öron/näsa/hals) och hudbehandlingsenhet i Malung avvecklas med början hösten 2015 och slutfört senast hösten </a:t>
            </a:r>
            <a:r>
              <a:rPr lang="sv-SE" dirty="0" smtClean="0"/>
              <a:t>2016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558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Kirurgi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Ambulansstation </a:t>
            </a:r>
            <a:r>
              <a:rPr lang="sv-SE" dirty="0" smtClean="0"/>
              <a:t>Rättvik avvecklas – flyttas till Leksand, innebär en förstärkt beredskap i </a:t>
            </a:r>
            <a:r>
              <a:rPr lang="sv-SE" dirty="0" err="1" smtClean="0"/>
              <a:t>Gagnefsområdet</a:t>
            </a:r>
            <a:endParaRPr lang="sv-SE" dirty="0"/>
          </a:p>
          <a:p>
            <a:r>
              <a:rPr lang="sv-SE" dirty="0"/>
              <a:t>Hälso- och sjukvårdens bassängverksamhet vid lasaretten i Falun och Mora avvecklas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854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Tjänstemannabeslut Kirurgi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5383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Minska externa </a:t>
            </a:r>
            <a:r>
              <a:rPr lang="sv-SE" dirty="0" err="1"/>
              <a:t>vårdköp</a:t>
            </a:r>
            <a:endParaRPr lang="sv-SE" dirty="0"/>
          </a:p>
          <a:p>
            <a:r>
              <a:rPr lang="sv-SE" dirty="0" err="1" smtClean="0"/>
              <a:t>Kösatsning</a:t>
            </a:r>
            <a:r>
              <a:rPr lang="sv-SE" dirty="0" smtClean="0"/>
              <a:t> </a:t>
            </a:r>
            <a:r>
              <a:rPr lang="sv-SE" dirty="0"/>
              <a:t>inom kirurgin, främst </a:t>
            </a:r>
            <a:r>
              <a:rPr lang="sv-SE" dirty="0" smtClean="0"/>
              <a:t>obesitasoperationer – förstärka </a:t>
            </a:r>
            <a:r>
              <a:rPr lang="sv-SE" dirty="0"/>
              <a:t>obesitaskirurgin i Dalarna och reducera kostnader för vårdgarantioperationer </a:t>
            </a:r>
            <a:r>
              <a:rPr lang="sv-SE" dirty="0" smtClean="0"/>
              <a:t>utomläns</a:t>
            </a:r>
          </a:p>
          <a:p>
            <a:r>
              <a:rPr lang="sv-SE" dirty="0"/>
              <a:t>Reducerad urologisk stafett. Urologi opereras i Dalarna – sämre tillgång till urolog i Mora. Satsning på ST i </a:t>
            </a:r>
            <a:r>
              <a:rPr lang="sv-SE" dirty="0" smtClean="0"/>
              <a:t>urologi</a:t>
            </a:r>
            <a:endParaRPr lang="sv-SE" dirty="0"/>
          </a:p>
          <a:p>
            <a:r>
              <a:rPr lang="sv-SE" dirty="0" err="1" smtClean="0"/>
              <a:t>Kösatsning</a:t>
            </a:r>
            <a:r>
              <a:rPr lang="sv-SE" dirty="0" smtClean="0"/>
              <a:t> inom ortopedin, förstärka främst höft- och knäproteskirurgi i Dalarna</a:t>
            </a:r>
          </a:p>
          <a:p>
            <a:r>
              <a:rPr lang="sv-SE" dirty="0"/>
              <a:t>Ortopedavdelning 18 blir 5-dygnsavdelning med fokus på planerad ortopedisk </a:t>
            </a:r>
            <a:r>
              <a:rPr lang="sv-SE" dirty="0" smtClean="0"/>
              <a:t>kirurgi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322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Avgifter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avgifter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Inom hälso- och sjukvården höjs alla patientavgifter generellt med 50 kronor</a:t>
            </a:r>
          </a:p>
          <a:p>
            <a:r>
              <a:rPr lang="sv-SE" dirty="0" smtClean="0"/>
              <a:t>Ny avgift för besök på akutmottagningar i Falun och Mora blir 400 kronor oavsett tid på dygnet</a:t>
            </a:r>
          </a:p>
          <a:p>
            <a:r>
              <a:rPr lang="sv-SE" dirty="0" smtClean="0"/>
              <a:t>Ambulansavgiften inkluderas i högkostnadsskyddet</a:t>
            </a:r>
          </a:p>
          <a:p>
            <a:r>
              <a:rPr lang="sv-SE" dirty="0" smtClean="0"/>
              <a:t>Slutenvårdsavgiften höjs från 80 kronor till 100 kronor per dygn</a:t>
            </a:r>
          </a:p>
          <a:p>
            <a:r>
              <a:rPr lang="sv-SE" dirty="0" smtClean="0"/>
              <a:t>Fortsatt avgiftsfritt för barn till och med 19 år </a:t>
            </a:r>
          </a:p>
          <a:p>
            <a:r>
              <a:rPr lang="sv-SE" dirty="0" smtClean="0"/>
              <a:t>Eventuella avgiftsförändringar inom tandvård och hjälpmedelsverksamhet kommer i samband med budgetbeslutet i november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66118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/>
              <a:t>Uppdrag utbudsstruktur och nivåstrukturering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 till politiskt beslut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639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Uppdrag till landstingsdirektör att utreda utbudsstruktur/nivåstrukturering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 smtClean="0"/>
              <a:t>Utbudsstruktur </a:t>
            </a:r>
            <a:r>
              <a:rPr lang="sv-SE" dirty="0"/>
              <a:t>och nivåstrukturering för Landstinget Dalarnas sjukhus </a:t>
            </a:r>
            <a:r>
              <a:rPr lang="sv-SE" dirty="0" smtClean="0"/>
              <a:t>2016-2019 </a:t>
            </a:r>
            <a:r>
              <a:rPr lang="sv-SE" dirty="0"/>
              <a:t>med beaktande av landstingets hela hälso- och sjukvårdssystem</a:t>
            </a:r>
          </a:p>
          <a:p>
            <a:pPr lvl="0"/>
            <a:r>
              <a:rPr lang="sv-SE" dirty="0"/>
              <a:t>Prioriteringar och dess konsekvenser som krävs för att kunna implementera den framtida utbudsstukturen</a:t>
            </a:r>
          </a:p>
          <a:p>
            <a:pPr lvl="0"/>
            <a:r>
              <a:rPr lang="sv-SE" dirty="0"/>
              <a:t>Kompetens- och bemanningsplan och förändrat arbetssätt utifrån framtida utbudsstuktur</a:t>
            </a:r>
          </a:p>
          <a:p>
            <a:pPr lvl="0"/>
            <a:r>
              <a:rPr lang="sv-SE" dirty="0"/>
              <a:t>Jouruppdraget inom länet utifrån framtida utbudsstuktur</a:t>
            </a:r>
          </a:p>
          <a:p>
            <a:pPr lvl="0"/>
            <a:r>
              <a:rPr lang="sv-SE" dirty="0"/>
              <a:t>Effektivt lokalutnyttjande och prioritering av fastighetsinvesteringar utifrån framtida utbudsstuktur</a:t>
            </a:r>
          </a:p>
          <a:p>
            <a:pPr lvl="0"/>
            <a:r>
              <a:rPr lang="sv-SE" dirty="0"/>
              <a:t>Effektiv planerings- och styrmodell samt ersättningsmodell inom ramen för landstingets </a:t>
            </a:r>
            <a:r>
              <a:rPr lang="sv-SE" dirty="0" smtClean="0"/>
              <a:t>ledningssystem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70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/>
              <a:t>Administration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0077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administration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Ekonomi-</a:t>
            </a:r>
            <a:r>
              <a:rPr lang="sv-SE" dirty="0"/>
              <a:t>, personal-, kommunikations- och IT-funktionerna inom landstingets förvaltningar överförs till Central </a:t>
            </a:r>
            <a:r>
              <a:rPr lang="sv-SE" dirty="0" smtClean="0"/>
              <a:t>Förvaltning</a:t>
            </a:r>
          </a:p>
          <a:p>
            <a:r>
              <a:rPr lang="sv-SE" dirty="0" smtClean="0"/>
              <a:t>Landstingsdirektören </a:t>
            </a:r>
            <a:r>
              <a:rPr lang="sv-SE" dirty="0"/>
              <a:t>får i uppdrag att utreda och vid behov besluta om centralisering av ytterligare administrativa </a:t>
            </a:r>
            <a:r>
              <a:rPr lang="sv-SE" dirty="0" smtClean="0"/>
              <a:t>funktioner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109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Grundförutsättningar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 smtClean="0"/>
              <a:t>Struktur- och förändringsplanen omfattar hela Landstinget Dalarna</a:t>
            </a:r>
          </a:p>
          <a:p>
            <a:r>
              <a:rPr lang="sv-SE" dirty="0"/>
              <a:t>Landstingets </a:t>
            </a:r>
            <a:r>
              <a:rPr lang="sv-SE" dirty="0" smtClean="0"/>
              <a:t>alla verksamheter </a:t>
            </a:r>
            <a:r>
              <a:rPr lang="sv-SE" dirty="0"/>
              <a:t>ska </a:t>
            </a:r>
            <a:r>
              <a:rPr lang="sv-SE" dirty="0" smtClean="0"/>
              <a:t>rymmas och utvecklas </a:t>
            </a:r>
            <a:r>
              <a:rPr lang="sv-SE" dirty="0"/>
              <a:t>inom tillgänglig ekonomisk </a:t>
            </a:r>
            <a:r>
              <a:rPr lang="sv-SE" dirty="0" smtClean="0"/>
              <a:t>ram</a:t>
            </a:r>
          </a:p>
          <a:p>
            <a:r>
              <a:rPr lang="sv-SE" dirty="0" smtClean="0"/>
              <a:t>Målet är en patientsäker, högkvalitativ och hållbar vård nu och i framtiden</a:t>
            </a:r>
          </a:p>
          <a:p>
            <a:r>
              <a:rPr lang="sv-SE" dirty="0" smtClean="0"/>
              <a:t>Hälso- </a:t>
            </a:r>
            <a:r>
              <a:rPr lang="sv-SE" dirty="0"/>
              <a:t>och </a:t>
            </a:r>
            <a:r>
              <a:rPr lang="sv-SE" dirty="0" smtClean="0"/>
              <a:t>sjukvården behöver förändras </a:t>
            </a:r>
            <a:r>
              <a:rPr lang="sv-SE" dirty="0"/>
              <a:t>i takt med den medicinska </a:t>
            </a:r>
            <a:r>
              <a:rPr lang="sv-SE" dirty="0" smtClean="0"/>
              <a:t>utvecklingen</a:t>
            </a:r>
          </a:p>
          <a:p>
            <a:pPr lvl="0"/>
            <a:r>
              <a:rPr lang="sv-SE" dirty="0" smtClean="0"/>
              <a:t>Våra medarbetare ska ha en </a:t>
            </a:r>
            <a:r>
              <a:rPr lang="sv-SE" dirty="0"/>
              <a:t>hållbar och bra </a:t>
            </a:r>
            <a:r>
              <a:rPr lang="sv-SE" dirty="0" smtClean="0"/>
              <a:t>arbetsmiljö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862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/>
              <a:t>Övriga </a:t>
            </a:r>
            <a:r>
              <a:rPr lang="sv-SE" dirty="0" smtClean="0"/>
              <a:t>förvaltningar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2900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förvaltningar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Krav på effektiviseringar inom Central Förvaltning, Fastighetsförvaltning, Folktandvård, Kultur- och bildning, Landstingsservice, </a:t>
            </a:r>
            <a:r>
              <a:rPr lang="sv-SE" dirty="0" smtClean="0"/>
              <a:t>Patientnämnd, </a:t>
            </a:r>
            <a:r>
              <a:rPr lang="sv-SE" dirty="0" smtClean="0"/>
              <a:t>Hjälpmedel Dalarna </a:t>
            </a:r>
          </a:p>
          <a:p>
            <a:r>
              <a:rPr lang="sv-SE" dirty="0" smtClean="0"/>
              <a:t>Redovisas för landstingsstyrelsen 9 november 2015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9495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Landstingsövergripande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296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</a:t>
            </a:r>
            <a:r>
              <a:rPr lang="sv-SE" dirty="0"/>
              <a:t>l</a:t>
            </a:r>
            <a:r>
              <a:rPr lang="sv-SE" dirty="0" smtClean="0"/>
              <a:t>andstingsövergripande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Kollektivtrafik – översyn av kostnadsfördelningsmodell mot kommunerna, effekter av nytt avtal/upphandling (2016)</a:t>
            </a:r>
          </a:p>
          <a:p>
            <a:r>
              <a:rPr lang="sv-SE" dirty="0" smtClean="0"/>
              <a:t>Utreda förutsättningar för landstingets bidragsgivning</a:t>
            </a:r>
          </a:p>
          <a:p>
            <a:r>
              <a:rPr lang="sv-SE" dirty="0" smtClean="0"/>
              <a:t>Utreda förutsättningar för ramar för arbetstagarorganisationer (fackliga)</a:t>
            </a:r>
          </a:p>
          <a:p>
            <a:r>
              <a:rPr lang="sv-SE" dirty="0" smtClean="0"/>
              <a:t>Översyn av sjukresereglemente inklusive dess avgifter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4619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6800" y="159385"/>
            <a:ext cx="10515600" cy="926465"/>
          </a:xfrm>
        </p:spPr>
        <p:txBody>
          <a:bodyPr/>
          <a:lstStyle/>
          <a:p>
            <a:r>
              <a:rPr lang="sv-SE" dirty="0" smtClean="0"/>
              <a:t>Total ekonomisk besparing</a:t>
            </a: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052735"/>
              </p:ext>
            </p:extLst>
          </p:nvPr>
        </p:nvGraphicFramePr>
        <p:xfrm>
          <a:off x="826770" y="1169342"/>
          <a:ext cx="9722618" cy="5103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2943"/>
                <a:gridCol w="3098643"/>
                <a:gridCol w="1230344"/>
                <a:gridCol w="1230344"/>
                <a:gridCol w="1230344"/>
              </a:tblGrid>
              <a:tr h="210193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 smtClean="0">
                          <a:effectLst/>
                        </a:rPr>
                        <a:t>Förvaltning/motsvarande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Åtgärd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>
                          <a:effectLst/>
                        </a:rPr>
                        <a:t>Effekt 15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>
                          <a:effectLst/>
                        </a:rPr>
                        <a:t>Effekt 16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1" u="none" strike="noStrike" dirty="0">
                          <a:effectLst/>
                        </a:rPr>
                        <a:t>Effekt 17-19/år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sng" strike="noStrike" dirty="0">
                          <a:effectLst/>
                        </a:rPr>
                        <a:t>Hälso och sjukvården</a:t>
                      </a:r>
                      <a:endParaRPr lang="sv-SE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Medicin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err="1">
                          <a:effectLst/>
                        </a:rPr>
                        <a:t>Resp</a:t>
                      </a:r>
                      <a:r>
                        <a:rPr lang="sv-SE" sz="1400" u="none" strike="noStrike" dirty="0">
                          <a:effectLst/>
                        </a:rPr>
                        <a:t> divisionschef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33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55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Kirurgi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"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21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89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Psykiatri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"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18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32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 Primärvård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"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20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41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Division Övrigt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Värdering av diverse åtgärder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10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Patientavgifter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Öppenvård, höjning 50 kr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16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32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Slutenvård, höjning 20 kr till 100 kr/d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2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4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Utredningsuppdrag utbudsstruktur och nivåstrukturering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i="1" u="none" strike="noStrike" dirty="0">
                          <a:effectLst/>
                        </a:rPr>
                        <a:t>120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i="1" u="none" strike="noStrike" dirty="0">
                          <a:effectLst/>
                        </a:rPr>
                        <a:t>70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sng" strike="noStrike" dirty="0">
                          <a:effectLst/>
                        </a:rPr>
                        <a:t>Övriga förvaltningar</a:t>
                      </a:r>
                      <a:endParaRPr lang="sv-SE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Adminstration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Genomlysning, centralisering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5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15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2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Övriga FV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Värdering av diverse åtgärder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7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35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5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sng" strike="noStrike" dirty="0">
                          <a:effectLst/>
                        </a:rPr>
                        <a:t>Landstingsövergripande</a:t>
                      </a:r>
                      <a:endParaRPr lang="sv-SE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Kollektivtrafik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Kostnadsfördelningsmodell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15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>
                          <a:effectLst/>
                        </a:rPr>
                        <a:t>40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10193">
                <a:tc gridSpan="3"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Utredningsuppdrag, bidragsgivning, ram arbetstagarorganisationer, sjukresor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i="1" u="none" strike="noStrike" dirty="0">
                          <a:effectLst/>
                        </a:rPr>
                        <a:t>10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10193"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Reviderad prognos, resultat LD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-135</a:t>
                      </a:r>
                      <a:endParaRPr lang="sv-SE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>
                          <a:effectLst/>
                        </a:rPr>
                        <a:t>132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320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0018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Resultat enligt budget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>
                          <a:effectLst/>
                        </a:rPr>
                        <a:t>86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>
                          <a:effectLst/>
                        </a:rPr>
                        <a:t>132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320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  <a:tr h="2101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 err="1">
                          <a:effectLst/>
                        </a:rPr>
                        <a:t>Diff</a:t>
                      </a:r>
                      <a:r>
                        <a:rPr lang="sv-SE" sz="1400" b="1" u="none" strike="noStrike" dirty="0">
                          <a:effectLst/>
                        </a:rPr>
                        <a:t> jmf budget, kvarvarande åtgärder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-221</a:t>
                      </a:r>
                      <a:endParaRPr lang="sv-SE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b="1" u="none" strike="noStrike" dirty="0">
                          <a:effectLst/>
                        </a:rPr>
                        <a:t>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985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händer nu?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1 juni – Landstingsstyrelsen tar ställning till </a:t>
            </a:r>
            <a:r>
              <a:rPr lang="sv-SE" dirty="0" smtClean="0"/>
              <a:t>beslutsunderlaget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15-16 </a:t>
            </a:r>
            <a:r>
              <a:rPr lang="sv-SE" dirty="0"/>
              <a:t>juni – Landstingsfullmäktige fattar beslut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155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Varför är ekonomin så dålig?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har </a:t>
            </a:r>
            <a:r>
              <a:rPr lang="sv-SE" dirty="0" smtClean="0"/>
              <a:t>under lång tid haft en högre </a:t>
            </a:r>
            <a:r>
              <a:rPr lang="sv-SE" dirty="0"/>
              <a:t>kostnadsnivå än jämförbara </a:t>
            </a:r>
            <a:r>
              <a:rPr lang="sv-SE" dirty="0" smtClean="0"/>
              <a:t>landsting</a:t>
            </a:r>
          </a:p>
          <a:p>
            <a:r>
              <a:rPr lang="sv-SE" dirty="0" smtClean="0"/>
              <a:t>Vi har behållit en sjukvårdsstruktur med ett utbud som en gång var ändamålsenlig och kostnadseffektiv men som idag måste anpassas efter ekonomi och rådande medicinsk utveckling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63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har vi tittat på inom </a:t>
            </a:r>
            <a:r>
              <a:rPr lang="sv-SE" dirty="0" err="1" smtClean="0"/>
              <a:t>HoS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Utbudspunkter</a:t>
            </a:r>
            <a:endParaRPr lang="sv-SE" dirty="0"/>
          </a:p>
          <a:p>
            <a:r>
              <a:rPr lang="sv-SE" dirty="0" smtClean="0"/>
              <a:t>Nivåstrukturering</a:t>
            </a:r>
            <a:endParaRPr lang="sv-SE" dirty="0"/>
          </a:p>
          <a:p>
            <a:r>
              <a:rPr lang="sv-SE" dirty="0" smtClean="0"/>
              <a:t>Vårdplatser</a:t>
            </a:r>
            <a:endParaRPr lang="sv-SE" dirty="0"/>
          </a:p>
          <a:p>
            <a:r>
              <a:rPr lang="sv-SE" dirty="0" err="1" smtClean="0"/>
              <a:t>Vårdköp</a:t>
            </a:r>
            <a:endParaRPr lang="sv-SE" dirty="0"/>
          </a:p>
          <a:p>
            <a:r>
              <a:rPr lang="sv-SE" dirty="0"/>
              <a:t>Primärvårdens </a:t>
            </a:r>
            <a:r>
              <a:rPr lang="sv-SE" dirty="0" smtClean="0"/>
              <a:t>roll</a:t>
            </a:r>
            <a:endParaRPr lang="sv-SE" dirty="0"/>
          </a:p>
          <a:p>
            <a:r>
              <a:rPr lang="sv-SE" dirty="0"/>
              <a:t>Hållbar kompetensförsörjning och </a:t>
            </a:r>
            <a:r>
              <a:rPr lang="sv-SE" dirty="0" smtClean="0"/>
              <a:t>bemanning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Verksamhetschefer inom hälso- och sjukvården har medverkat i att ta fram förslagen</a:t>
            </a:r>
          </a:p>
          <a:p>
            <a:r>
              <a:rPr lang="sv-SE" dirty="0" smtClean="0"/>
              <a:t>Fackliga företrädare har </a:t>
            </a:r>
            <a:r>
              <a:rPr lang="sv-SE" dirty="0" smtClean="0"/>
              <a:t>närvarat i </a:t>
            </a:r>
            <a:r>
              <a:rPr lang="sv-SE" dirty="0" smtClean="0"/>
              <a:t>processen</a:t>
            </a:r>
            <a:endParaRPr lang="sv-SE" dirty="0"/>
          </a:p>
        </p:txBody>
      </p:sp>
      <p:sp>
        <p:nvSpPr>
          <p:cNvPr id="4" name="Ellips 3"/>
          <p:cNvSpPr/>
          <p:nvPr/>
        </p:nvSpPr>
        <p:spPr>
          <a:xfrm>
            <a:off x="6373504" y="2090607"/>
            <a:ext cx="4640239" cy="1910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 smtClean="0"/>
              <a:t>Patientsäkerhet och </a:t>
            </a:r>
          </a:p>
          <a:p>
            <a:pPr algn="ctr"/>
            <a:r>
              <a:rPr lang="sv-SE" sz="2400" dirty="0" smtClean="0"/>
              <a:t>kvalitet i fokus!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421324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har vi tittat på inom administrationen?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Är </a:t>
            </a:r>
            <a:r>
              <a:rPr lang="sv-SE" dirty="0"/>
              <a:t>central förvaltning i dag en välfungerande och heltäckande stödorganisation gentemot landstingets politiska ledning?</a:t>
            </a:r>
          </a:p>
          <a:p>
            <a:r>
              <a:rPr lang="sv-SE" dirty="0"/>
              <a:t>Är central förvaltning en välfungerande och heltäckande stödorganisation gentemot </a:t>
            </a:r>
            <a:r>
              <a:rPr lang="sv-SE" dirty="0" smtClean="0"/>
              <a:t>tjänstemannaledning?</a:t>
            </a:r>
          </a:p>
          <a:p>
            <a:r>
              <a:rPr lang="sv-SE" dirty="0" smtClean="0"/>
              <a:t>Har </a:t>
            </a:r>
            <a:r>
              <a:rPr lang="sv-SE" dirty="0"/>
              <a:t>det tillkommit aspekter eller behov som fordrar förändringar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686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Förslag till struktur och förändringsplan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 smtClean="0"/>
              <a:t>Politiska beslut respektive tjänstemannabeslut presenteras i följande ordning</a:t>
            </a:r>
            <a:endParaRPr lang="sv-SE" dirty="0"/>
          </a:p>
          <a:p>
            <a:pPr marL="514350" indent="-514350">
              <a:buAutoNum type="arabicPeriod"/>
            </a:pPr>
            <a:r>
              <a:rPr lang="sv-SE" dirty="0" smtClean="0"/>
              <a:t>Hälso och sjukvård per division</a:t>
            </a:r>
          </a:p>
          <a:p>
            <a:pPr marL="514350" indent="-514350">
              <a:buAutoNum type="arabicPeriod"/>
            </a:pPr>
            <a:r>
              <a:rPr lang="sv-SE" dirty="0" smtClean="0"/>
              <a:t>Avgifter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Uppdrag utbudsstruktur och </a:t>
            </a:r>
            <a:r>
              <a:rPr lang="sv-SE" dirty="0" smtClean="0"/>
              <a:t>nivåstrukturering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Administration</a:t>
            </a:r>
          </a:p>
          <a:p>
            <a:pPr marL="514350" indent="-514350">
              <a:buAutoNum type="arabicPeriod"/>
            </a:pPr>
            <a:r>
              <a:rPr lang="sv-SE" dirty="0" smtClean="0"/>
              <a:t>Övriga förvaltningar</a:t>
            </a:r>
          </a:p>
          <a:p>
            <a:pPr marL="514350" indent="-514350">
              <a:buAutoNum type="arabicPeriod"/>
            </a:pPr>
            <a:r>
              <a:rPr lang="sv-SE" dirty="0" smtClean="0"/>
              <a:t>Landstingsövergripande</a:t>
            </a:r>
          </a:p>
          <a:p>
            <a:pPr marL="514350" indent="-514350">
              <a:buAutoNum type="arabicPeriod"/>
            </a:pPr>
            <a:r>
              <a:rPr lang="sv-SE" dirty="0" smtClean="0"/>
              <a:t>Total ekonomisk besparing</a:t>
            </a:r>
          </a:p>
        </p:txBody>
      </p:sp>
    </p:spTree>
    <p:extLst>
      <p:ext uri="{BB962C8B-B14F-4D97-AF65-F5344CB8AC3E}">
        <p14:creationId xmlns:p14="http://schemas.microsoft.com/office/powerpoint/2010/main" val="188206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90907" y="0"/>
            <a:ext cx="10515600" cy="2852737"/>
          </a:xfrm>
        </p:spPr>
        <p:txBody>
          <a:bodyPr/>
          <a:lstStyle/>
          <a:p>
            <a:r>
              <a:rPr lang="sv-SE" dirty="0" smtClean="0"/>
              <a:t>Division Primärvård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>
          <a:xfrm>
            <a:off x="790907" y="2879725"/>
            <a:ext cx="10515600" cy="1500187"/>
          </a:xfrm>
        </p:spPr>
        <p:txBody>
          <a:bodyPr/>
          <a:lstStyle/>
          <a:p>
            <a:pPr algn="ctr"/>
            <a:r>
              <a:rPr lang="sv-SE" dirty="0" smtClean="0"/>
              <a:t>Förslag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895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Politiska beslut Primärvård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dirty="0" smtClean="0"/>
              <a:t>De </a:t>
            </a:r>
            <a:r>
              <a:rPr lang="sv-SE" sz="2600" dirty="0"/>
              <a:t>köpta läkarresurserna inom primärvården maximeras till en läkare per tre tusen ”olistade” </a:t>
            </a:r>
            <a:r>
              <a:rPr lang="sv-SE" sz="2600" dirty="0" smtClean="0"/>
              <a:t>patienter</a:t>
            </a:r>
          </a:p>
          <a:p>
            <a:r>
              <a:rPr lang="sv-SE" sz="2400" dirty="0"/>
              <a:t>Grängesbergs och Ludvika vårdcentral samordnas till en gemensam vårdcentral</a:t>
            </a:r>
          </a:p>
          <a:p>
            <a:r>
              <a:rPr lang="sv-SE" sz="2400" dirty="0"/>
              <a:t>Skogsgläntans rehabilitering i Särna avvecklas fr.o.m. 2015-10-01</a:t>
            </a:r>
          </a:p>
          <a:p>
            <a:r>
              <a:rPr lang="sv-SE" sz="2400" dirty="0"/>
              <a:t>Primärvårdens jourverksamhet vid Borlänge sjukhus, måndag till torsdag </a:t>
            </a:r>
            <a:r>
              <a:rPr lang="sv-SE" sz="2400" dirty="0" err="1"/>
              <a:t>kl</a:t>
            </a:r>
            <a:r>
              <a:rPr lang="sv-SE" sz="2400" dirty="0"/>
              <a:t> 17-20, avvecklas fr.o.m. 2015-10-01 och patienterna hänvisas denna tid till </a:t>
            </a:r>
            <a:r>
              <a:rPr lang="sv-SE" sz="2400" dirty="0" err="1"/>
              <a:t>Tiskens</a:t>
            </a:r>
            <a:r>
              <a:rPr lang="sv-SE" sz="2400" dirty="0"/>
              <a:t> jourmottagning i Falun. Jouren i Borlänge är fortsatt öppen fredag, lördag och söndag</a:t>
            </a:r>
          </a:p>
          <a:p>
            <a:pPr marL="0" indent="0">
              <a:buNone/>
            </a:pPr>
            <a:endParaRPr lang="sv-SE" sz="2600" dirty="0" smtClean="0"/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186243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LT Blå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9AB9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5D8E1C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T Blå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9AB9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5D8E1C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1340</Words>
  <Application>Microsoft Office PowerPoint</Application>
  <PresentationFormat>Bredbild</PresentationFormat>
  <Paragraphs>232</Paragraphs>
  <Slides>35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Office-tema</vt:lpstr>
      <vt:lpstr>1_Anpassad formgivning</vt:lpstr>
      <vt:lpstr>Anpassad formgivning</vt:lpstr>
      <vt:lpstr>Vägen till ett välvårdat Dalarna</vt:lpstr>
      <vt:lpstr>Bakgrund</vt:lpstr>
      <vt:lpstr>Grundförutsättningar</vt:lpstr>
      <vt:lpstr>Varför är ekonomin så dålig?</vt:lpstr>
      <vt:lpstr>Vad har vi tittat på inom HoS?</vt:lpstr>
      <vt:lpstr>Vad har vi tittat på inom administrationen?</vt:lpstr>
      <vt:lpstr>Förslag till struktur och förändringsplan</vt:lpstr>
      <vt:lpstr>Division Primärvård</vt:lpstr>
      <vt:lpstr>Politiska beslut Primärvård</vt:lpstr>
      <vt:lpstr>Politiska beslut Primärvård</vt:lpstr>
      <vt:lpstr>Tjänstemannabeslut Primärvård</vt:lpstr>
      <vt:lpstr>Tjänstemannabeslut Primärvård</vt:lpstr>
      <vt:lpstr>Division Psykiatri</vt:lpstr>
      <vt:lpstr>Politiska beslut Psykiatri</vt:lpstr>
      <vt:lpstr>Politiska beslut Psykiatri</vt:lpstr>
      <vt:lpstr>Tjänstemannabeslut Psykiatri</vt:lpstr>
      <vt:lpstr>Division Medicin</vt:lpstr>
      <vt:lpstr>Politiska beslut Medicin</vt:lpstr>
      <vt:lpstr>Tjänstemannabeslut Medicin</vt:lpstr>
      <vt:lpstr>Division Kirurgi</vt:lpstr>
      <vt:lpstr>Politiska beslut Kirurgi</vt:lpstr>
      <vt:lpstr>Politiska Beslut Kirurgi</vt:lpstr>
      <vt:lpstr>Tjänstemannabeslut Kirurgi</vt:lpstr>
      <vt:lpstr>Avgifter</vt:lpstr>
      <vt:lpstr>Politiska beslut avgifter</vt:lpstr>
      <vt:lpstr>Uppdrag utbudsstruktur och nivåstrukturering</vt:lpstr>
      <vt:lpstr>Uppdrag till landstingsdirektör att utreda utbudsstruktur/nivåstrukturering</vt:lpstr>
      <vt:lpstr>Administration</vt:lpstr>
      <vt:lpstr>Politiska beslut administration</vt:lpstr>
      <vt:lpstr>Övriga förvaltningar</vt:lpstr>
      <vt:lpstr>Övriga förvaltningar</vt:lpstr>
      <vt:lpstr>Landstingsövergripande</vt:lpstr>
      <vt:lpstr>Politiska beslut landstingsövergripande</vt:lpstr>
      <vt:lpstr>Total ekonomisk besparing</vt:lpstr>
      <vt:lpstr>Vad händer nu?</vt:lpstr>
    </vt:vector>
  </TitlesOfParts>
  <Company>Landstinget Dalarna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Tannefors Gunilla /Extern /Headlight</dc:creator>
  <cp:lastModifiedBy>Hejll Agnes /Central förvaltning Kommunikationsenhet /Falun</cp:lastModifiedBy>
  <cp:revision>170</cp:revision>
  <cp:lastPrinted>2015-05-15T12:22:19Z</cp:lastPrinted>
  <dcterms:created xsi:type="dcterms:W3CDTF">2014-08-18T09:32:20Z</dcterms:created>
  <dcterms:modified xsi:type="dcterms:W3CDTF">2015-05-26T07:25:54Z</dcterms:modified>
</cp:coreProperties>
</file>