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0"/>
  </p:notesMasterIdLst>
  <p:handoutMasterIdLst>
    <p:handoutMasterId r:id="rId41"/>
  </p:handoutMasterIdLst>
  <p:sldIdLst>
    <p:sldId id="258" r:id="rId2"/>
    <p:sldId id="259" r:id="rId3"/>
    <p:sldId id="260" r:id="rId4"/>
    <p:sldId id="261" r:id="rId5"/>
    <p:sldId id="295" r:id="rId6"/>
    <p:sldId id="286" r:id="rId7"/>
    <p:sldId id="262" r:id="rId8"/>
    <p:sldId id="263" r:id="rId9"/>
    <p:sldId id="264" r:id="rId10"/>
    <p:sldId id="296" r:id="rId11"/>
    <p:sldId id="287" r:id="rId12"/>
    <p:sldId id="266" r:id="rId13"/>
    <p:sldId id="267" r:id="rId14"/>
    <p:sldId id="297" r:id="rId15"/>
    <p:sldId id="288" r:id="rId16"/>
    <p:sldId id="269" r:id="rId17"/>
    <p:sldId id="270" r:id="rId18"/>
    <p:sldId id="289" r:id="rId19"/>
    <p:sldId id="272" r:id="rId20"/>
    <p:sldId id="273" r:id="rId21"/>
    <p:sldId id="298" r:id="rId22"/>
    <p:sldId id="290" r:id="rId23"/>
    <p:sldId id="275" r:id="rId24"/>
    <p:sldId id="276" r:id="rId25"/>
    <p:sldId id="299" r:id="rId26"/>
    <p:sldId id="291" r:id="rId27"/>
    <p:sldId id="278" r:id="rId28"/>
    <p:sldId id="279" r:id="rId29"/>
    <p:sldId id="300" r:id="rId30"/>
    <p:sldId id="292" r:id="rId31"/>
    <p:sldId id="281" r:id="rId32"/>
    <p:sldId id="282" r:id="rId33"/>
    <p:sldId id="301" r:id="rId34"/>
    <p:sldId id="293" r:id="rId35"/>
    <p:sldId id="284" r:id="rId36"/>
    <p:sldId id="285" r:id="rId37"/>
    <p:sldId id="302" r:id="rId38"/>
    <p:sldId id="294" r:id="rId39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31" autoAdjust="0"/>
    <p:restoredTop sz="94660"/>
  </p:normalViewPr>
  <p:slideViewPr>
    <p:cSldViewPr showGuides="1">
      <p:cViewPr varScale="1">
        <p:scale>
          <a:sx n="96" d="100"/>
          <a:sy n="96" d="100"/>
        </p:scale>
        <p:origin x="90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sse\Documents\Lasse\Helsingborg%202\Kompassen\Kommunkompassen%202.1%20-%20%20Helsingborg%202017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sse\Documents\Lasse\Helsingborg%202\Kompassen\Kommunkompassen%202.1%20-%20%20Helsingborg%202017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sse\Documents\Lasse\Helsingborg%202\Kompassen\Kommunkompassen%202.1%20-%20%20Helsingborg%20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Sammanställning!$B$3</c:f>
              <c:strCache>
                <c:ptCount val="1"/>
                <c:pt idx="0">
                  <c:v>Helsingborg</c:v>
                </c:pt>
              </c:strCache>
            </c:strRef>
          </c:tx>
          <c:marker>
            <c:symbol val="none"/>
          </c:marker>
          <c:cat>
            <c:strRef>
              <c:f>Sammanställning!$A$4:$A$11</c:f>
              <c:strCache>
                <c:ptCount val="8"/>
                <c:pt idx="0">
                  <c:v>1. Offentlighet och demokrati</c:v>
                </c:pt>
                <c:pt idx="1">
                  <c:v>2. Brukarfokus, tillgänglighet och bemötande</c:v>
                </c:pt>
                <c:pt idx="2">
                  <c:v>3. Politisk styrning och kontroll</c:v>
                </c:pt>
                <c:pt idx="3">
                  <c:v>4. Ledarskap, ansvar och delegation</c:v>
                </c:pt>
                <c:pt idx="4">
                  <c:v>5. Resultat och effektivitet</c:v>
                </c:pt>
                <c:pt idx="5">
                  <c:v>6. Kommunen som arbetsgivare personalpolitik</c:v>
                </c:pt>
                <c:pt idx="6">
                  <c:v>7. Ständiga förbättringar</c:v>
                </c:pt>
                <c:pt idx="7">
                  <c:v>8. Kommun som samhällsbyggare</c:v>
                </c:pt>
              </c:strCache>
            </c:strRef>
          </c:cat>
          <c:val>
            <c:numRef>
              <c:f>Sammanställning!$B$4:$B$11</c:f>
              <c:numCache>
                <c:formatCode>0</c:formatCode>
                <c:ptCount val="8"/>
                <c:pt idx="0">
                  <c:v>90.333333333333329</c:v>
                </c:pt>
                <c:pt idx="1">
                  <c:v>91.791666666666671</c:v>
                </c:pt>
                <c:pt idx="2">
                  <c:v>84.116666666666674</c:v>
                </c:pt>
                <c:pt idx="3">
                  <c:v>86.966666666666669</c:v>
                </c:pt>
                <c:pt idx="4">
                  <c:v>75.733333333333334</c:v>
                </c:pt>
                <c:pt idx="5">
                  <c:v>86.333333333333329</c:v>
                </c:pt>
                <c:pt idx="6">
                  <c:v>69.099999999999994</c:v>
                </c:pt>
                <c:pt idx="7">
                  <c:v>83.824999999999989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90-4C10-95AA-B06AE83762B2}"/>
            </c:ext>
          </c:extLst>
        </c:ser>
        <c:ser>
          <c:idx val="1"/>
          <c:order val="1"/>
          <c:tx>
            <c:strRef>
              <c:f>Sammanställning!$C$3</c:f>
              <c:strCache>
                <c:ptCount val="1"/>
                <c:pt idx="0">
                  <c:v>Genomsnitt</c:v>
                </c:pt>
              </c:strCache>
            </c:strRef>
          </c:tx>
          <c:marker>
            <c:symbol val="none"/>
          </c:marker>
          <c:cat>
            <c:strRef>
              <c:f>Sammanställning!$A$4:$A$11</c:f>
              <c:strCache>
                <c:ptCount val="8"/>
                <c:pt idx="0">
                  <c:v>1. Offentlighet och demokrati</c:v>
                </c:pt>
                <c:pt idx="1">
                  <c:v>2. Brukarfokus, tillgänglighet och bemötande</c:v>
                </c:pt>
                <c:pt idx="2">
                  <c:v>3. Politisk styrning och kontroll</c:v>
                </c:pt>
                <c:pt idx="3">
                  <c:v>4. Ledarskap, ansvar och delegation</c:v>
                </c:pt>
                <c:pt idx="4">
                  <c:v>5. Resultat och effektivitet</c:v>
                </c:pt>
                <c:pt idx="5">
                  <c:v>6. Kommunen som arbetsgivare personalpolitik</c:v>
                </c:pt>
                <c:pt idx="6">
                  <c:v>7. Ständiga förbättringar</c:v>
                </c:pt>
                <c:pt idx="7">
                  <c:v>8. Kommun som samhällsbyggare</c:v>
                </c:pt>
              </c:strCache>
            </c:strRef>
          </c:cat>
          <c:val>
            <c:numRef>
              <c:f>Sammanställning!$C$4:$C$11</c:f>
              <c:numCache>
                <c:formatCode>0</c:formatCode>
                <c:ptCount val="8"/>
                <c:pt idx="0">
                  <c:v>55</c:v>
                </c:pt>
                <c:pt idx="1">
                  <c:v>57</c:v>
                </c:pt>
                <c:pt idx="2">
                  <c:v>68</c:v>
                </c:pt>
                <c:pt idx="3">
                  <c:v>57</c:v>
                </c:pt>
                <c:pt idx="4">
                  <c:v>59</c:v>
                </c:pt>
                <c:pt idx="5">
                  <c:v>58</c:v>
                </c:pt>
                <c:pt idx="6">
                  <c:v>54</c:v>
                </c:pt>
                <c:pt idx="7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90-4C10-95AA-B06AE83762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9715584"/>
        <c:axId val="299718720"/>
      </c:radarChart>
      <c:catAx>
        <c:axId val="299715584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crossAx val="299718720"/>
        <c:crosses val="autoZero"/>
        <c:auto val="1"/>
        <c:lblAlgn val="ctr"/>
        <c:lblOffset val="100"/>
        <c:noMultiLvlLbl val="0"/>
      </c:catAx>
      <c:valAx>
        <c:axId val="299718720"/>
        <c:scaling>
          <c:orientation val="minMax"/>
          <c:max val="100"/>
        </c:scaling>
        <c:delete val="0"/>
        <c:axPos val="l"/>
        <c:majorGridlines/>
        <c:numFmt formatCode="0" sourceLinked="1"/>
        <c:majorTickMark val="cross"/>
        <c:minorTickMark val="none"/>
        <c:tickLblPos val="nextTo"/>
        <c:crossAx val="299715584"/>
        <c:crosses val="autoZero"/>
        <c:crossBetween val="between"/>
        <c:majorUnit val="20"/>
        <c:minorUnit val="1"/>
      </c:valAx>
    </c:plotArea>
    <c:legend>
      <c:legendPos val="r"/>
      <c:layout>
        <c:manualLayout>
          <c:xMode val="edge"/>
          <c:yMode val="edge"/>
          <c:x val="0.64719021750188199"/>
          <c:y val="0.80551202883871886"/>
          <c:w val="0.21049592056806854"/>
          <c:h val="0.11480750590823451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1800"/>
              <a:t>Helsingborgs stad </a:t>
            </a:r>
            <a:r>
              <a:rPr lang="sv-SE" sz="1800" baseline="0"/>
              <a:t>2017 och 2014</a:t>
            </a:r>
            <a:endParaRPr lang="sv-SE" sz="1800"/>
          </a:p>
        </c:rich>
      </c:tx>
      <c:layout>
        <c:manualLayout>
          <c:xMode val="edge"/>
          <c:yMode val="edge"/>
          <c:x val="0.34852119026018574"/>
          <c:y val="3.0230929724052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>
        <c:manualLayout>
          <c:layoutTarget val="inner"/>
          <c:xMode val="edge"/>
          <c:yMode val="edge"/>
          <c:x val="5.2685373425324311E-2"/>
          <c:y val="0.10821295836409808"/>
          <c:w val="0.92884740857672843"/>
          <c:h val="0.6637684628684246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Sammanställning!$A$59:$A$66</c:f>
              <c:strCache>
                <c:ptCount val="8"/>
                <c:pt idx="0">
                  <c:v>1. Offentlighet och demokrati</c:v>
                </c:pt>
                <c:pt idx="1">
                  <c:v>2. Brukarfokus, tillgänglighet och bemötande</c:v>
                </c:pt>
                <c:pt idx="2">
                  <c:v>3. Politisk styrning och kontroll</c:v>
                </c:pt>
                <c:pt idx="3">
                  <c:v>4. Ledarskap, ansvar och delegation</c:v>
                </c:pt>
                <c:pt idx="4">
                  <c:v>5. Resultat och effektivitet</c:v>
                </c:pt>
                <c:pt idx="5">
                  <c:v>6. Kommunen som arbetsgivare personalpolitik</c:v>
                </c:pt>
                <c:pt idx="6">
                  <c:v>7. Ständiga förbättringar</c:v>
                </c:pt>
                <c:pt idx="7">
                  <c:v>8. Kommun som samhällsbyggare</c:v>
                </c:pt>
              </c:strCache>
            </c:strRef>
          </c:cat>
          <c:val>
            <c:numRef>
              <c:f>Sammanställning!$B$59:$B$66</c:f>
              <c:numCache>
                <c:formatCode>0</c:formatCode>
                <c:ptCount val="8"/>
                <c:pt idx="0">
                  <c:v>90</c:v>
                </c:pt>
                <c:pt idx="1">
                  <c:v>92</c:v>
                </c:pt>
                <c:pt idx="2">
                  <c:v>84</c:v>
                </c:pt>
                <c:pt idx="3">
                  <c:v>87</c:v>
                </c:pt>
                <c:pt idx="4">
                  <c:v>76</c:v>
                </c:pt>
                <c:pt idx="5">
                  <c:v>86</c:v>
                </c:pt>
                <c:pt idx="6">
                  <c:v>69</c:v>
                </c:pt>
                <c:pt idx="7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93-42FF-A970-B6E7A5709FD8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Sammanställning!$A$59:$A$66</c:f>
              <c:strCache>
                <c:ptCount val="8"/>
                <c:pt idx="0">
                  <c:v>1. Offentlighet och demokrati</c:v>
                </c:pt>
                <c:pt idx="1">
                  <c:v>2. Brukarfokus, tillgänglighet och bemötande</c:v>
                </c:pt>
                <c:pt idx="2">
                  <c:v>3. Politisk styrning och kontroll</c:v>
                </c:pt>
                <c:pt idx="3">
                  <c:v>4. Ledarskap, ansvar och delegation</c:v>
                </c:pt>
                <c:pt idx="4">
                  <c:v>5. Resultat och effektivitet</c:v>
                </c:pt>
                <c:pt idx="5">
                  <c:v>6. Kommunen som arbetsgivare personalpolitik</c:v>
                </c:pt>
                <c:pt idx="6">
                  <c:v>7. Ständiga förbättringar</c:v>
                </c:pt>
                <c:pt idx="7">
                  <c:v>8. Kommun som samhällsbyggare</c:v>
                </c:pt>
              </c:strCache>
            </c:strRef>
          </c:cat>
          <c:val>
            <c:numRef>
              <c:f>Sammanställning!$C$59:$C$66</c:f>
              <c:numCache>
                <c:formatCode>0</c:formatCode>
                <c:ptCount val="8"/>
                <c:pt idx="0">
                  <c:v>76</c:v>
                </c:pt>
                <c:pt idx="1">
                  <c:v>87</c:v>
                </c:pt>
                <c:pt idx="2">
                  <c:v>82</c:v>
                </c:pt>
                <c:pt idx="3">
                  <c:v>73</c:v>
                </c:pt>
                <c:pt idx="4">
                  <c:v>74</c:v>
                </c:pt>
                <c:pt idx="5">
                  <c:v>82</c:v>
                </c:pt>
                <c:pt idx="6">
                  <c:v>73</c:v>
                </c:pt>
                <c:pt idx="7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93-42FF-A970-B6E7A5709F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86441576"/>
        <c:axId val="386441968"/>
      </c:barChart>
      <c:catAx>
        <c:axId val="386441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86441968"/>
        <c:crosses val="autoZero"/>
        <c:auto val="1"/>
        <c:lblAlgn val="ctr"/>
        <c:lblOffset val="100"/>
        <c:noMultiLvlLbl val="0"/>
      </c:catAx>
      <c:valAx>
        <c:axId val="386441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86441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sv-SE"/>
              <a:t>Helsingborgs stad 2017 - 668p</a:t>
            </a:r>
          </a:p>
        </c:rich>
      </c:tx>
      <c:layout>
        <c:manualLayout>
          <c:xMode val="edge"/>
          <c:yMode val="edge"/>
          <c:x val="0.27527251661203367"/>
          <c:y val="1.3777847932699009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/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Sammanställning!$A$4:$A$11</c:f>
              <c:strCache>
                <c:ptCount val="8"/>
                <c:pt idx="0">
                  <c:v>1. Offentlighet och demokrati</c:v>
                </c:pt>
                <c:pt idx="1">
                  <c:v>2. Brukarfokus, tillgänglighet och bemötande</c:v>
                </c:pt>
                <c:pt idx="2">
                  <c:v>3. Politisk styrning och kontroll</c:v>
                </c:pt>
                <c:pt idx="3">
                  <c:v>4. Ledarskap, ansvar och delegation</c:v>
                </c:pt>
                <c:pt idx="4">
                  <c:v>5. Resultat och effektivitet</c:v>
                </c:pt>
                <c:pt idx="5">
                  <c:v>6. Kommunen som arbetsgivare personalpolitik</c:v>
                </c:pt>
                <c:pt idx="6">
                  <c:v>7. Ständiga förbättringar</c:v>
                </c:pt>
                <c:pt idx="7">
                  <c:v>8. Kommun som samhällsbyggare</c:v>
                </c:pt>
              </c:strCache>
            </c:strRef>
          </c:cat>
          <c:val>
            <c:numRef>
              <c:f>Sammanställning!$B$4:$B$11</c:f>
              <c:numCache>
                <c:formatCode>0</c:formatCode>
                <c:ptCount val="8"/>
                <c:pt idx="0">
                  <c:v>90.333333333333329</c:v>
                </c:pt>
                <c:pt idx="1">
                  <c:v>91.791666666666671</c:v>
                </c:pt>
                <c:pt idx="2">
                  <c:v>84.116666666666674</c:v>
                </c:pt>
                <c:pt idx="3">
                  <c:v>86.966666666666669</c:v>
                </c:pt>
                <c:pt idx="4">
                  <c:v>75.733333333333334</c:v>
                </c:pt>
                <c:pt idx="5">
                  <c:v>86.333333333333329</c:v>
                </c:pt>
                <c:pt idx="6">
                  <c:v>69.099999999999994</c:v>
                </c:pt>
                <c:pt idx="7">
                  <c:v>83.824999999999989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C3-44AD-813B-6A0D05462C6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86445496"/>
        <c:axId val="386443536"/>
      </c:barChart>
      <c:catAx>
        <c:axId val="3864454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86443536"/>
        <c:crosses val="autoZero"/>
        <c:auto val="1"/>
        <c:lblAlgn val="ctr"/>
        <c:lblOffset val="100"/>
        <c:noMultiLvlLbl val="0"/>
      </c:catAx>
      <c:valAx>
        <c:axId val="386443536"/>
        <c:scaling>
          <c:orientation val="minMax"/>
          <c:max val="100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386445496"/>
        <c:crosses val="autoZero"/>
        <c:crossBetween val="between"/>
        <c:majorUnit val="20"/>
        <c:minorUnit val="1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0.3974</cdr:x>
      <cdr:y>0.89407</cdr:y>
    </cdr:from>
    <cdr:to>
      <cdr:x>0.60636</cdr:x>
      <cdr:y>0.96937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2732940" y="3891808"/>
          <a:ext cx="1436996" cy="3277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v-SE" sz="2000">
              <a:solidFill>
                <a:srgbClr val="0070C0"/>
              </a:solidFill>
              <a:sym typeface="Wingdings" panose="05000000000000000000" pitchFamily="2" charset="2"/>
            </a:rPr>
            <a:t> </a:t>
          </a:r>
          <a:r>
            <a:rPr lang="sv-SE" sz="1100">
              <a:solidFill>
                <a:sysClr val="windowText" lastClr="000000"/>
              </a:solidFill>
              <a:sym typeface="Wingdings" panose="05000000000000000000" pitchFamily="2" charset="2"/>
            </a:rPr>
            <a:t>2017   </a:t>
          </a:r>
          <a:r>
            <a:rPr lang="sv-SE" sz="2000">
              <a:solidFill>
                <a:srgbClr val="C00000"/>
              </a:solidFill>
              <a:effectLst/>
              <a:latin typeface="+mn-lt"/>
              <a:ea typeface="+mn-ea"/>
              <a:cs typeface="+mn-cs"/>
              <a:sym typeface="Wingdings" panose="05000000000000000000" pitchFamily="2" charset="2"/>
            </a:rPr>
            <a:t></a:t>
          </a:r>
          <a:r>
            <a:rPr lang="sv-SE" sz="2000">
              <a:solidFill>
                <a:srgbClr val="C00000"/>
              </a:solidFill>
              <a:effectLst/>
              <a:latin typeface="+mn-lt"/>
              <a:ea typeface="+mn-ea"/>
              <a:cs typeface="+mn-cs"/>
            </a:rPr>
            <a:t> </a:t>
          </a:r>
          <a:r>
            <a:rPr lang="sv-SE" sz="1100">
              <a:effectLst/>
              <a:latin typeface="+mn-lt"/>
              <a:ea typeface="+mn-ea"/>
              <a:cs typeface="+mn-cs"/>
            </a:rPr>
            <a:t>2014</a:t>
          </a:r>
          <a:endParaRPr lang="sv-SE">
            <a:effectLst/>
          </a:endParaRPr>
        </a:p>
        <a:p xmlns:a="http://schemas.openxmlformats.org/drawingml/2006/main">
          <a:endParaRPr lang="sv-SE" sz="1100">
            <a:solidFill>
              <a:sysClr val="windowText" lastClr="00000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F54E8-9BF0-469A-9D54-658BCB71EC20}" type="datetimeFigureOut">
              <a:rPr lang="sv-SE" smtClean="0"/>
              <a:pPr/>
              <a:t>2017-03-30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015163-F843-43F7-A8E4-35E315CBBC0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49010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903DF-2D67-4619-99B4-F41B56EA013A}" type="datetimeFigureOut">
              <a:rPr lang="sv-SE" smtClean="0"/>
              <a:pPr/>
              <a:t>2017-03-30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C41EEB-3199-4164-B3F5-CD6F186AFA2C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3073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46608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2298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77540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25537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17453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23965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14623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53690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69127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53050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6496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11950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13689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26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23553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27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96923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28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200683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30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0630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31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523857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32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56027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34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36366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35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577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36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532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959708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38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1559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5092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5769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98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71143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23039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C41EEB-3199-4164-B3F5-CD6F186AFA2C}" type="slidenum">
              <a:rPr lang="sv-SE" smtClean="0"/>
              <a:pPr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6798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201976"/>
            <a:ext cx="7772400" cy="1470025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063218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5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7876-5999-4803-9494-E373D9411281}" type="datetimeFigureOut">
              <a:rPr lang="sv-SE" smtClean="0"/>
              <a:pPr/>
              <a:t>2017-03-30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5D00-1160-406B-8205-4F55E63EE6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färga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7876-5999-4803-9494-E373D9411281}" type="datetimeFigureOut">
              <a:rPr lang="sv-SE" smtClean="0"/>
              <a:pPr/>
              <a:t>2017-03-30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5D00-1160-406B-8205-4F55E63EE6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500" b="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7876-5999-4803-9494-E373D9411281}" type="datetimeFigureOut">
              <a:rPr lang="sv-SE" smtClean="0"/>
              <a:pPr/>
              <a:t>2017-03-30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5D00-1160-406B-8205-4F55E63EE6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 färga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071550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071549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7876-5999-4803-9494-E373D9411281}" type="datetimeFigureOut">
              <a:rPr lang="sv-SE" smtClean="0"/>
              <a:pPr/>
              <a:t>2017-03-30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5D00-1160-406B-8205-4F55E63EE6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500" b="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071550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071549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7876-5999-4803-9494-E373D9411281}" type="datetimeFigureOut">
              <a:rPr lang="sv-SE" smtClean="0"/>
              <a:pPr/>
              <a:t>2017-03-30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5D00-1160-406B-8205-4F55E63EE6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500" b="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7876-5999-4803-9494-E373D9411281}" type="datetimeFigureOut">
              <a:rPr lang="sv-SE" smtClean="0"/>
              <a:pPr/>
              <a:t>2017-03-30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5D00-1160-406B-8205-4F55E63EE66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diagram 8"/>
          <p:cNvSpPr>
            <a:spLocks noGrp="1"/>
          </p:cNvSpPr>
          <p:nvPr>
            <p:ph type="chart" sz="quarter" idx="13"/>
          </p:nvPr>
        </p:nvSpPr>
        <p:spPr>
          <a:xfrm>
            <a:off x="468313" y="1611314"/>
            <a:ext cx="8223403" cy="4060438"/>
          </a:xfrm>
        </p:spPr>
        <p:txBody>
          <a:bodyPr/>
          <a:lstStyle/>
          <a:p>
            <a:r>
              <a:rPr lang="sv-SE" smtClean="0"/>
              <a:t>Klicka på ikonen för att lägga till ett diagram</a:t>
            </a:r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färga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7876-5999-4803-9494-E373D9411281}" type="datetimeFigureOut">
              <a:rPr lang="sv-SE" smtClean="0"/>
              <a:pPr/>
              <a:t>2017-03-30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5D00-1160-406B-8205-4F55E63EE6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500" b="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7876-5999-4803-9494-E373D9411281}" type="datetimeFigureOut">
              <a:rPr lang="sv-SE" smtClean="0"/>
              <a:pPr/>
              <a:t>2017-03-30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5D00-1160-406B-8205-4F55E63EE66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0608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143644"/>
            <a:ext cx="1400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E7876-5999-4803-9494-E373D9411281}" type="datetimeFigureOut">
              <a:rPr lang="sv-SE" smtClean="0"/>
              <a:pPr/>
              <a:t>2017-03-30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57422" y="6143644"/>
            <a:ext cx="21431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0628" y="6143644"/>
            <a:ext cx="1357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A5D00-1160-406B-8205-4F55E63EE66F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31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§"/>
        <a:defRPr sz="21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Verdana" pitchFamily="34" charset="0"/>
        <a:buChar char="-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Verdana" pitchFamily="34" charset="0"/>
        <a:buChar char="-"/>
        <a:defRPr sz="18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Verdana" pitchFamily="34" charset="0"/>
        <a:buChar char="-"/>
        <a:defRPr sz="16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Verdana" pitchFamily="34" charset="0"/>
        <a:buChar char="-"/>
        <a:defRPr sz="1600" kern="120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B06F24-F3C0-4589-B9D3-A7B655E82497}" type="slidenum">
              <a:rPr lang="en-US"/>
              <a:pPr/>
              <a:t>1</a:t>
            </a:fld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8856" y="188640"/>
            <a:ext cx="6096000" cy="838200"/>
          </a:xfrm>
        </p:spPr>
        <p:txBody>
          <a:bodyPr/>
          <a:lstStyle/>
          <a:p>
            <a:r>
              <a:rPr lang="sv-SE" sz="3600" b="0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Kommunkompassen</a:t>
            </a:r>
          </a:p>
        </p:txBody>
      </p:sp>
      <p:grpSp>
        <p:nvGrpSpPr>
          <p:cNvPr id="148483" name="Group 3"/>
          <p:cNvGrpSpPr>
            <a:grpSpLocks/>
          </p:cNvGrpSpPr>
          <p:nvPr/>
        </p:nvGrpSpPr>
        <p:grpSpPr bwMode="auto">
          <a:xfrm>
            <a:off x="1115616" y="2420888"/>
            <a:ext cx="5400600" cy="3124200"/>
            <a:chOff x="1056" y="1632"/>
            <a:chExt cx="2880" cy="1968"/>
          </a:xfrm>
        </p:grpSpPr>
        <p:sp>
          <p:nvSpPr>
            <p:cNvPr id="148484" name="Oval 4"/>
            <p:cNvSpPr>
              <a:spLocks noChangeArrowheads="1"/>
            </p:cNvSpPr>
            <p:nvPr/>
          </p:nvSpPr>
          <p:spPr bwMode="auto">
            <a:xfrm>
              <a:off x="1056" y="1632"/>
              <a:ext cx="1488" cy="100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148485" name="Text Box 5"/>
            <p:cNvSpPr txBox="1">
              <a:spLocks noChangeArrowheads="1"/>
            </p:cNvSpPr>
            <p:nvPr/>
          </p:nvSpPr>
          <p:spPr bwMode="auto">
            <a:xfrm>
              <a:off x="1248" y="1872"/>
              <a:ext cx="1104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v-SE" sz="2400" b="1" dirty="0"/>
                <a:t>Politiskt system</a:t>
              </a:r>
            </a:p>
          </p:txBody>
        </p:sp>
        <p:sp>
          <p:nvSpPr>
            <p:cNvPr id="148486" name="Oval 6"/>
            <p:cNvSpPr>
              <a:spLocks noChangeArrowheads="1"/>
            </p:cNvSpPr>
            <p:nvPr/>
          </p:nvSpPr>
          <p:spPr bwMode="auto">
            <a:xfrm>
              <a:off x="2448" y="1632"/>
              <a:ext cx="1488" cy="100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148487" name="Oval 7"/>
            <p:cNvSpPr>
              <a:spLocks noChangeArrowheads="1"/>
            </p:cNvSpPr>
            <p:nvPr/>
          </p:nvSpPr>
          <p:spPr bwMode="auto">
            <a:xfrm>
              <a:off x="1056" y="2592"/>
              <a:ext cx="1488" cy="100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148488" name="Oval 8"/>
            <p:cNvSpPr>
              <a:spLocks noChangeArrowheads="1"/>
            </p:cNvSpPr>
            <p:nvPr/>
          </p:nvSpPr>
          <p:spPr bwMode="auto">
            <a:xfrm>
              <a:off x="2448" y="2592"/>
              <a:ext cx="1488" cy="100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148489" name="Text Box 9"/>
            <p:cNvSpPr txBox="1">
              <a:spLocks noChangeArrowheads="1"/>
            </p:cNvSpPr>
            <p:nvPr/>
          </p:nvSpPr>
          <p:spPr bwMode="auto">
            <a:xfrm>
              <a:off x="2544" y="1872"/>
              <a:ext cx="1392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v-SE" sz="2400" b="1" dirty="0" smtClean="0"/>
                <a:t>Tjänste-produktion</a:t>
              </a:r>
              <a:endParaRPr lang="sv-SE" sz="2400" b="1" dirty="0"/>
            </a:p>
          </p:txBody>
        </p:sp>
        <p:sp>
          <p:nvSpPr>
            <p:cNvPr id="148490" name="Text Box 10"/>
            <p:cNvSpPr txBox="1">
              <a:spLocks noChangeArrowheads="1"/>
            </p:cNvSpPr>
            <p:nvPr/>
          </p:nvSpPr>
          <p:spPr bwMode="auto">
            <a:xfrm>
              <a:off x="1152" y="2832"/>
              <a:ext cx="1296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v-SE" sz="2400" b="1" dirty="0" smtClean="0"/>
                <a:t>Arbetsgivar-</a:t>
              </a:r>
              <a:br>
                <a:rPr lang="sv-SE" sz="2400" b="1" dirty="0" smtClean="0"/>
              </a:br>
              <a:r>
                <a:rPr lang="sv-SE" sz="2400" b="1" dirty="0" smtClean="0"/>
                <a:t>rollen</a:t>
              </a:r>
              <a:endParaRPr lang="sv-SE" sz="2400" b="1" dirty="0"/>
            </a:p>
          </p:txBody>
        </p:sp>
        <p:sp>
          <p:nvSpPr>
            <p:cNvPr id="148491" name="Text Box 11"/>
            <p:cNvSpPr txBox="1">
              <a:spLocks noChangeArrowheads="1"/>
            </p:cNvSpPr>
            <p:nvPr/>
          </p:nvSpPr>
          <p:spPr bwMode="auto">
            <a:xfrm>
              <a:off x="2688" y="2784"/>
              <a:ext cx="1104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v-SE" sz="2400" b="1"/>
                <a:t>Lokal-samhället</a:t>
              </a:r>
            </a:p>
          </p:txBody>
        </p:sp>
      </p:grpSp>
      <p:sp>
        <p:nvSpPr>
          <p:cNvPr id="148492" name="Text Box 12"/>
          <p:cNvSpPr txBox="1">
            <a:spLocks noChangeArrowheads="1"/>
          </p:cNvSpPr>
          <p:nvPr/>
        </p:nvSpPr>
        <p:spPr bwMode="auto">
          <a:xfrm>
            <a:off x="1475656" y="1341438"/>
            <a:ext cx="441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v-SE" sz="2800" b="1" dirty="0"/>
              <a:t>Mäter i 4 dimensioner:</a:t>
            </a:r>
          </a:p>
        </p:txBody>
      </p:sp>
    </p:spTree>
    <p:extLst>
      <p:ext uri="{BB962C8B-B14F-4D97-AF65-F5344CB8AC3E}">
        <p14:creationId xmlns:p14="http://schemas.microsoft.com/office/powerpoint/2010/main" val="18953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Forts.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Gratis </a:t>
            </a:r>
            <a:r>
              <a:rPr lang="sv-SE" dirty="0" err="1"/>
              <a:t>wifi</a:t>
            </a:r>
            <a:r>
              <a:rPr lang="sv-SE" dirty="0"/>
              <a:t> i staden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Visionsfond </a:t>
            </a:r>
            <a:r>
              <a:rPr lang="sv-SE" dirty="0"/>
              <a:t>för invånarnas kreativa idéer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Synpunkts </a:t>
            </a:r>
            <a:r>
              <a:rPr lang="sv-SE" dirty="0"/>
              <a:t>- och klagomålssystem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Policy </a:t>
            </a:r>
            <a:r>
              <a:rPr lang="sv-SE" dirty="0"/>
              <a:t>mot mutor och bestickning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Riktlinjer för intern kontroll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Innovativt samarbete med lokaltidning för publicering av information till invånarna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Kontaktinformation till politiker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err="1"/>
              <a:t>Whistleblower</a:t>
            </a:r>
            <a:r>
              <a:rPr lang="sv-SE" dirty="0"/>
              <a:t> – funktion (för anställda och invånare) </a:t>
            </a:r>
          </a:p>
        </p:txBody>
      </p:sp>
    </p:spTree>
    <p:extLst>
      <p:ext uri="{BB962C8B-B14F-4D97-AF65-F5344CB8AC3E}">
        <p14:creationId xmlns:p14="http://schemas.microsoft.com/office/powerpoint/2010/main" val="1340438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Förbättringsområden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3772792"/>
          </a:xfrm>
        </p:spPr>
        <p:txBody>
          <a:bodyPr/>
          <a:lstStyle/>
          <a:p>
            <a:pPr lvl="0"/>
            <a:r>
              <a:rPr lang="sv-SE" dirty="0"/>
              <a:t>Tydligare uppföljning av revisionsrapporter med redovisning av genomförda åtgärder</a:t>
            </a:r>
          </a:p>
          <a:p>
            <a:pPr lvl="0"/>
            <a:r>
              <a:rPr lang="sv-SE" dirty="0"/>
              <a:t>Utveckla dialogen med medborgare kring tjänster och resultat</a:t>
            </a:r>
          </a:p>
          <a:p>
            <a:pPr lvl="0"/>
            <a:r>
              <a:rPr lang="sv-SE" dirty="0"/>
              <a:t>Fler </a:t>
            </a:r>
            <a:r>
              <a:rPr lang="sv-SE" dirty="0" err="1"/>
              <a:t>light</a:t>
            </a:r>
            <a:r>
              <a:rPr lang="sv-SE" dirty="0"/>
              <a:t>-dokument med tydligare inriktning på målgrupp</a:t>
            </a:r>
          </a:p>
          <a:p>
            <a:pPr lvl="0"/>
            <a:r>
              <a:rPr lang="sv-SE" dirty="0"/>
              <a:t>Tydliggör utvärderingar av nya metoder och arbetssätt för demokratiutveckling och invånardialog</a:t>
            </a:r>
          </a:p>
          <a:p>
            <a:pPr lvl="0"/>
            <a:r>
              <a:rPr lang="sv-SE" dirty="0"/>
              <a:t>Mer synliggörande av nämndernas arbete </a:t>
            </a:r>
          </a:p>
          <a:p>
            <a:endParaRPr lang="sv-SE" dirty="0" smtClean="0">
              <a:latin typeface="+mn-lt"/>
            </a:endParaRPr>
          </a:p>
          <a:p>
            <a:endParaRPr lang="sv-SE" dirty="0">
              <a:latin typeface="+mn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8FB57B-E30A-4D21-9E5F-30EA53B7F706}" type="slidenum">
              <a:rPr lang="en-US"/>
              <a:pPr/>
              <a:t>12</a:t>
            </a:fld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6264275" cy="990600"/>
          </a:xfrm>
        </p:spPr>
        <p:txBody>
          <a:bodyPr/>
          <a:lstStyle/>
          <a:p>
            <a:pPr marL="447675" indent="-447675"/>
            <a:r>
              <a:rPr lang="sv-SE">
                <a:cs typeface="Times New Roman" pitchFamily="18" charset="0"/>
              </a:rPr>
              <a:t>2. Tillgänglighet och medborgar-/ brukarorientering</a:t>
            </a:r>
          </a:p>
        </p:txBody>
      </p:sp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824761"/>
              </p:ext>
            </p:extLst>
          </p:nvPr>
        </p:nvGraphicFramePr>
        <p:xfrm>
          <a:off x="1043608" y="1772816"/>
          <a:ext cx="6624736" cy="29063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33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15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9208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endParaRPr lang="sv-SE" sz="16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endParaRPr lang="sv-SE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r>
                        <a:rPr lang="sv-SE" sz="1600" dirty="0" smtClean="0">
                          <a:solidFill>
                            <a:schemeClr val="tx1"/>
                          </a:solidFill>
                          <a:effectLst/>
                        </a:rPr>
                        <a:t>Poäng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717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endParaRPr lang="sv-SE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 smtClean="0">
                          <a:solidFill>
                            <a:schemeClr val="tx1"/>
                          </a:solidFill>
                          <a:effectLst/>
                        </a:rPr>
                        <a:t>Strategi </a:t>
                      </a: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för brukarorientering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Tillgänglighet och bemötande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Information om service och tjänster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Valfrihet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Brukarundersökningar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Deklarationer och synpunkts-/klagomålshantering</a:t>
                      </a:r>
                      <a:endParaRPr lang="sv-SE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r>
                        <a:rPr lang="sv-SE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866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63849-D1EF-48AE-94B8-10693FC5E022}" type="slidenum">
              <a:rPr lang="en-US"/>
              <a:pPr/>
              <a:t>13</a:t>
            </a:fld>
            <a:endParaRPr lang="en-US"/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6264275" cy="990600"/>
          </a:xfrm>
          <a:noFill/>
          <a:ln/>
        </p:spPr>
        <p:txBody>
          <a:bodyPr/>
          <a:lstStyle/>
          <a:p>
            <a:pPr marL="447675" indent="-447675"/>
            <a:r>
              <a:rPr lang="sv-SE" dirty="0"/>
              <a:t>2. </a:t>
            </a:r>
            <a:r>
              <a:rPr lang="sv-SE" dirty="0" smtClean="0"/>
              <a:t>Brukarfokus, tillgänglighet </a:t>
            </a:r>
            <a:r>
              <a:rPr lang="sv-SE" dirty="0"/>
              <a:t>och </a:t>
            </a:r>
            <a:r>
              <a:rPr lang="sv-SE" dirty="0" smtClean="0"/>
              <a:t>bemötande</a:t>
            </a:r>
            <a:endParaRPr lang="sv-SE" dirty="0"/>
          </a:p>
        </p:txBody>
      </p:sp>
      <p:sp>
        <p:nvSpPr>
          <p:cNvPr id="5" name="textruta 4"/>
          <p:cNvSpPr txBox="1"/>
          <p:nvPr/>
        </p:nvSpPr>
        <p:spPr>
          <a:xfrm>
            <a:off x="683568" y="1628800"/>
            <a:ext cx="787314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STYRKOR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En </a:t>
            </a:r>
            <a:r>
              <a:rPr lang="sv-SE" sz="2000" dirty="0">
                <a:latin typeface="Georgia" panose="02040502050405020303" pitchFamily="18" charset="0"/>
              </a:rPr>
              <a:t>Servicepolicy med tydligt fokus på invånare och brukare </a:t>
            </a:r>
            <a:r>
              <a:rPr lang="sv-SE" sz="2000" dirty="0" smtClean="0">
                <a:latin typeface="Georgia" panose="02040502050405020303" pitchFamily="18" charset="0"/>
              </a:rPr>
              <a:t>utifrån </a:t>
            </a:r>
            <a:r>
              <a:rPr lang="sv-SE" sz="2000" dirty="0">
                <a:latin typeface="Georgia" panose="02040502050405020303" pitchFamily="18" charset="0"/>
              </a:rPr>
              <a:t>tillgänglighet och bemötande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Många </a:t>
            </a:r>
            <a:r>
              <a:rPr lang="sv-SE" sz="2000" dirty="0">
                <a:latin typeface="Georgia" panose="02040502050405020303" pitchFamily="18" charset="0"/>
              </a:rPr>
              <a:t>språk (15 st.) på Kontaktcenter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Bemötande </a:t>
            </a:r>
            <a:r>
              <a:rPr lang="sv-SE" sz="2000" dirty="0">
                <a:latin typeface="Georgia" panose="02040502050405020303" pitchFamily="18" charset="0"/>
              </a:rPr>
              <a:t>som kriterium i rekrytering av personal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Systematik </a:t>
            </a:r>
            <a:r>
              <a:rPr lang="sv-SE" sz="2000" dirty="0">
                <a:latin typeface="Georgia" panose="02040502050405020303" pitchFamily="18" charset="0"/>
              </a:rPr>
              <a:t>kring mätning av tillgänglighet och bemötande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Prövande </a:t>
            </a:r>
            <a:r>
              <a:rPr lang="sv-SE" sz="2000" dirty="0">
                <a:latin typeface="Georgia" panose="02040502050405020303" pitchFamily="18" charset="0"/>
              </a:rPr>
              <a:t>av nya former av brukarorientering i exempelvis ”kundresor”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Mycket </a:t>
            </a:r>
            <a:r>
              <a:rPr lang="sv-SE" sz="2000" dirty="0">
                <a:latin typeface="Georgia" panose="02040502050405020303" pitchFamily="18" charset="0"/>
              </a:rPr>
              <a:t>informationsrika webbsidor – egna kundundersökningar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Föredömligt </a:t>
            </a:r>
            <a:r>
              <a:rPr lang="sv-SE" sz="2000" dirty="0">
                <a:latin typeface="Georgia" panose="02040502050405020303" pitchFamily="18" charset="0"/>
              </a:rPr>
              <a:t>innovativa internetsidor, ex. Visit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Jämförelser </a:t>
            </a:r>
            <a:r>
              <a:rPr lang="sv-SE" sz="2000" dirty="0">
                <a:latin typeface="Georgia" panose="02040502050405020303" pitchFamily="18" charset="0"/>
              </a:rPr>
              <a:t>på enhetsnivå som är lättillgängliga på webb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Kontaktcenter </a:t>
            </a:r>
            <a:r>
              <a:rPr lang="sv-SE" sz="2000" dirty="0">
                <a:latin typeface="Georgia" panose="02040502050405020303" pitchFamily="18" charset="0"/>
              </a:rPr>
              <a:t>med hög tillgänglighet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Flera </a:t>
            </a:r>
            <a:r>
              <a:rPr lang="sv-SE" sz="2000" dirty="0">
                <a:latin typeface="Georgia" panose="02040502050405020303" pitchFamily="18" charset="0"/>
              </a:rPr>
              <a:t>e-tjänster – föredöme för andra </a:t>
            </a:r>
            <a:r>
              <a:rPr lang="sv-SE" sz="2000" dirty="0" smtClean="0">
                <a:latin typeface="Georgia" panose="02040502050405020303" pitchFamily="18" charset="0"/>
              </a:rPr>
              <a:t>kommuner</a:t>
            </a:r>
            <a:endParaRPr lang="sv-SE" sz="20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98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Forts.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Brett och stort engagemang kring användande av kundundersökningar.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Flera resultat av kundundersökningarna används i jämförelser med enheter och andra kommuner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Påbörjat arbete med service- och bemötandeutbildningar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Tjänstedeklarationer och synpunktshantering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Belönar arbetsgrupper/team som utmärker sig positivt vad avser tillgänglighet och bemötande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Redovisar resultat av synpunktshanteringen i årsredovisningen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3023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Förbättringsområden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3888210"/>
          </a:xfrm>
        </p:spPr>
        <p:txBody>
          <a:bodyPr/>
          <a:lstStyle/>
          <a:p>
            <a:pPr lvl="0"/>
            <a:r>
              <a:rPr lang="sv-SE" sz="2000" dirty="0"/>
              <a:t>Fortsatt träning och utbildning i bemötande i fler delar av organisationen</a:t>
            </a:r>
          </a:p>
          <a:p>
            <a:pPr lvl="0"/>
            <a:r>
              <a:rPr lang="sv-SE" sz="2000" dirty="0"/>
              <a:t>Fortsatt utveckling av innehållet på jämförelsesidorna kring de olika tjänsterna (vad är intressant för brukaren?)</a:t>
            </a:r>
          </a:p>
          <a:p>
            <a:pPr lvl="0"/>
            <a:r>
              <a:rPr lang="sv-SE" sz="2000" dirty="0"/>
              <a:t>Jämförelser av resultat av brukarundersökningar mellan olika serviceområden, exempelvis bemötande</a:t>
            </a:r>
          </a:p>
          <a:p>
            <a:endParaRPr lang="sv-SE" sz="2000" dirty="0" smtClean="0">
              <a:latin typeface="+mn-lt"/>
            </a:endParaRPr>
          </a:p>
          <a:p>
            <a:endParaRPr lang="sv-SE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06614-1147-4351-9B79-92C4C82B4FE8}" type="slidenum">
              <a:rPr lang="en-US"/>
              <a:pPr/>
              <a:t>16</a:t>
            </a:fld>
            <a:endParaRPr lang="en-US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6096000" cy="990600"/>
          </a:xfrm>
        </p:spPr>
        <p:txBody>
          <a:bodyPr/>
          <a:lstStyle/>
          <a:p>
            <a:pPr marL="447675" indent="-447675"/>
            <a:r>
              <a:rPr lang="sv-SE" dirty="0" smtClean="0">
                <a:cs typeface="Times New Roman" pitchFamily="18" charset="0"/>
              </a:rPr>
              <a:t>3 Politisk styrning och kontroll</a:t>
            </a:r>
            <a:endParaRPr lang="sv-SE" dirty="0">
              <a:cs typeface="Times New Roman" pitchFamily="18" charset="0"/>
            </a:endParaRPr>
          </a:p>
        </p:txBody>
      </p:sp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480379"/>
              </p:ext>
            </p:extLst>
          </p:nvPr>
        </p:nvGraphicFramePr>
        <p:xfrm>
          <a:off x="971600" y="1628800"/>
          <a:ext cx="6768752" cy="28083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155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3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4311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endParaRPr lang="sv-SE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r>
                        <a:rPr lang="sv-SE" sz="1600" dirty="0" smtClean="0">
                          <a:solidFill>
                            <a:schemeClr val="tx1"/>
                          </a:solidFill>
                          <a:effectLst/>
                        </a:rPr>
                        <a:t>Poäng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400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endParaRPr lang="sv-SE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 smtClean="0">
                          <a:solidFill>
                            <a:schemeClr val="tx1"/>
                          </a:solidFill>
                          <a:effectLst/>
                        </a:rPr>
                        <a:t>System </a:t>
                      </a: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för styrning och uppföljning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Politiska mål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Uppföljning och rapportering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Ansvarsfördelning politiker/tjänstemän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Samspel och dialog</a:t>
                      </a:r>
                      <a:endParaRPr lang="sv-SE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r>
                        <a:rPr lang="sv-SE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10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81029-DF09-4A5A-8AC3-B4E9BA49E633}" type="slidenum">
              <a:rPr lang="en-US"/>
              <a:pPr/>
              <a:t>17</a:t>
            </a:fld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6096000" cy="990600"/>
          </a:xfrm>
          <a:noFill/>
          <a:ln/>
        </p:spPr>
        <p:txBody>
          <a:bodyPr/>
          <a:lstStyle/>
          <a:p>
            <a:pPr marL="447675" indent="-447675"/>
            <a:r>
              <a:rPr lang="sv-SE" dirty="0"/>
              <a:t>3. </a:t>
            </a:r>
            <a:r>
              <a:rPr lang="sv-SE" dirty="0" smtClean="0">
                <a:cs typeface="Times New Roman" pitchFamily="18" charset="0"/>
              </a:rPr>
              <a:t>Politisk styrning och kontroll</a:t>
            </a:r>
            <a:endParaRPr lang="sv-SE" dirty="0"/>
          </a:p>
        </p:txBody>
      </p:sp>
      <p:sp>
        <p:nvSpPr>
          <p:cNvPr id="5" name="textruta 4"/>
          <p:cNvSpPr txBox="1"/>
          <p:nvPr/>
        </p:nvSpPr>
        <p:spPr>
          <a:xfrm>
            <a:off x="827584" y="1412776"/>
            <a:ext cx="7632848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STYRKOR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Ett </a:t>
            </a:r>
            <a:r>
              <a:rPr lang="sv-SE" sz="2000" dirty="0">
                <a:latin typeface="Georgia" panose="02040502050405020303" pitchFamily="18" charset="0"/>
              </a:rPr>
              <a:t>tydligt och levande visionsarbete som samlar kommunens arbete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En </a:t>
            </a:r>
            <a:r>
              <a:rPr lang="sv-SE" sz="2000" dirty="0">
                <a:latin typeface="Georgia" panose="02040502050405020303" pitchFamily="18" charset="0"/>
              </a:rPr>
              <a:t>etablerad och avancerad styrmodell med fokus på flera områden – Så styrs Helsingborg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En </a:t>
            </a:r>
            <a:r>
              <a:rPr lang="sv-SE" sz="2000" dirty="0">
                <a:latin typeface="Georgia" panose="02040502050405020303" pitchFamily="18" charset="0"/>
              </a:rPr>
              <a:t>tydlig koppling mellan ekonomi och mål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Ett </a:t>
            </a:r>
            <a:r>
              <a:rPr lang="sv-SE" sz="2000" dirty="0">
                <a:latin typeface="Georgia" panose="02040502050405020303" pitchFamily="18" charset="0"/>
              </a:rPr>
              <a:t>väl fungerande rapporteringssystem avseende ekonomi och verksamheter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Resultatrapportering </a:t>
            </a:r>
            <a:r>
              <a:rPr lang="sv-SE" sz="2000" dirty="0">
                <a:latin typeface="Georgia" panose="02040502050405020303" pitchFamily="18" charset="0"/>
              </a:rPr>
              <a:t>med jämförelser av andra kommuner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En </a:t>
            </a:r>
            <a:r>
              <a:rPr lang="sv-SE" sz="2000" dirty="0">
                <a:latin typeface="Georgia" panose="02040502050405020303" pitchFamily="18" charset="0"/>
              </a:rPr>
              <a:t>tydlig rollfördelning och samspel mellan politiker och tjänstemän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Politikerutbildningar </a:t>
            </a:r>
            <a:r>
              <a:rPr lang="sv-SE" sz="2000" dirty="0">
                <a:latin typeface="Georgia" panose="02040502050405020303" pitchFamily="18" charset="0"/>
              </a:rPr>
              <a:t>med olika inriktningar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Politikers </a:t>
            </a:r>
            <a:r>
              <a:rPr lang="sv-SE" sz="2000" dirty="0">
                <a:latin typeface="Georgia" panose="02040502050405020303" pitchFamily="18" charset="0"/>
              </a:rPr>
              <a:t>utvärdering av förvaltningsledningarnas arbete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>
                <a:latin typeface="Georgia" panose="02040502050405020303" pitchFamily="18" charset="0"/>
              </a:rPr>
              <a:t>Tydlig koppling mellan bolagen och kommunens styrsystem</a:t>
            </a:r>
          </a:p>
          <a:p>
            <a:pPr>
              <a:buFont typeface="Arial" pitchFamily="34" charset="0"/>
              <a:buChar char="•"/>
            </a:pPr>
            <a:endParaRPr lang="sv-SE" dirty="0" smtClean="0"/>
          </a:p>
          <a:p>
            <a:pPr>
              <a:buFont typeface="Arial" pitchFamily="34" charset="0"/>
              <a:buChar char="•"/>
            </a:pPr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3781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sv-SE" dirty="0"/>
              <a:t>Förbättringsområden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032448"/>
          </a:xfrm>
        </p:spPr>
        <p:txBody>
          <a:bodyPr>
            <a:normAutofit/>
          </a:bodyPr>
          <a:lstStyle/>
          <a:p>
            <a:pPr lvl="0"/>
            <a:r>
              <a:rPr lang="sv-SE" dirty="0"/>
              <a:t>Vidare utveckling av värdegrunden - förankring och konkretisering genom ta fram exempel på hur denna kopplas till den enskilde medarbetaren</a:t>
            </a:r>
          </a:p>
          <a:p>
            <a:pPr lvl="0"/>
            <a:r>
              <a:rPr lang="sv-SE" dirty="0"/>
              <a:t>Fortsatt förenkling av styrmodellen genom </a:t>
            </a:r>
            <a:br>
              <a:rPr lang="sv-SE" dirty="0"/>
            </a:br>
            <a:r>
              <a:rPr lang="sv-SE" dirty="0"/>
              <a:t>a. tydliggörande av var gränsen går mellan det politiska styrsystemet och tjänstepersonernas styrsystem</a:t>
            </a:r>
            <a:br>
              <a:rPr lang="sv-SE" dirty="0"/>
            </a:br>
            <a:r>
              <a:rPr lang="sv-SE" dirty="0"/>
              <a:t>b. tydliggörande av skillnaden mellan resultatmål och mål som pekar ut inriktning samt översyn av användandet av målvärden</a:t>
            </a:r>
            <a:br>
              <a:rPr lang="sv-SE" dirty="0"/>
            </a:br>
            <a:r>
              <a:rPr lang="sv-SE" dirty="0"/>
              <a:t>c. fortsatt arbete med prioritering av mål</a:t>
            </a:r>
          </a:p>
          <a:p>
            <a:pPr lvl="0"/>
            <a:r>
              <a:rPr lang="sv-SE" dirty="0"/>
              <a:t>Utvärdera styrmodellens verkansgrad i förbättringsarbetet</a:t>
            </a:r>
          </a:p>
          <a:p>
            <a:pPr marL="0" indent="0">
              <a:buNone/>
            </a:pPr>
            <a:endParaRPr lang="sv-SE" dirty="0" smtClean="0">
              <a:latin typeface="+mn-lt"/>
            </a:endParaRPr>
          </a:p>
          <a:p>
            <a:pPr lvl="0">
              <a:lnSpc>
                <a:spcPts val="1500"/>
              </a:lnSpc>
              <a:buNone/>
              <a:tabLst>
                <a:tab pos="2743200" algn="ctr"/>
                <a:tab pos="5486400" algn="r"/>
                <a:tab pos="828040" algn="l"/>
              </a:tabLst>
            </a:pPr>
            <a:endParaRPr lang="sv-SE" dirty="0" smtClean="0">
              <a:latin typeface="+mn-lt"/>
            </a:endParaRPr>
          </a:p>
          <a:p>
            <a:pPr>
              <a:buNone/>
            </a:pPr>
            <a:endParaRPr lang="sv-SE" dirty="0" smtClean="0"/>
          </a:p>
          <a:p>
            <a:endParaRPr lang="sv-SE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6B75CD-EF59-4D6B-86C1-2D655F526E04}" type="slidenum">
              <a:rPr lang="en-US"/>
              <a:pPr/>
              <a:t>19</a:t>
            </a:fld>
            <a:endParaRPr lang="en-US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6172200" cy="1066800"/>
          </a:xfrm>
        </p:spPr>
        <p:txBody>
          <a:bodyPr/>
          <a:lstStyle/>
          <a:p>
            <a:pPr marL="536575" indent="-536575"/>
            <a:r>
              <a:rPr lang="sv-SE" sz="2800" dirty="0" smtClean="0">
                <a:cs typeface="Times New Roman" pitchFamily="18" charset="0"/>
              </a:rPr>
              <a:t>4. Ledarskap, ansvar och delegation</a:t>
            </a:r>
            <a:endParaRPr lang="sv-SE" sz="2800" dirty="0">
              <a:cs typeface="Times New Roman" pitchFamily="18" charset="0"/>
            </a:endParaRPr>
          </a:p>
        </p:txBody>
      </p:sp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000724"/>
              </p:ext>
            </p:extLst>
          </p:nvPr>
        </p:nvGraphicFramePr>
        <p:xfrm>
          <a:off x="899592" y="1700808"/>
          <a:ext cx="6480720" cy="3014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77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3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endParaRPr lang="sv-SE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r>
                        <a:rPr lang="sv-SE" sz="1600" dirty="0" smtClean="0">
                          <a:solidFill>
                            <a:schemeClr val="tx1"/>
                          </a:solidFill>
                          <a:effectLst/>
                        </a:rPr>
                        <a:t>Poäng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610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endParaRPr lang="sv-SE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 smtClean="0">
                          <a:solidFill>
                            <a:schemeClr val="tx1"/>
                          </a:solidFill>
                          <a:effectLst/>
                        </a:rPr>
                        <a:t>Strategi </a:t>
                      </a: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för ledarskap, ansvar och delegation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Enheternas ansvar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Tvärsektoriellt samarbete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Personligt ansvar och uppdrag för chefer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Kommunledningens kommunikation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Ledarutveckling</a:t>
                      </a:r>
                      <a:endParaRPr lang="sv-SE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r>
                        <a:rPr lang="sv-SE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629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C34836-1F31-4A02-B1EA-55AC79B3FD42}" type="slidenum">
              <a:rPr lang="en-US"/>
              <a:pPr/>
              <a:t>2</a:t>
            </a:fld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28775"/>
            <a:ext cx="6985000" cy="4525963"/>
          </a:xfrm>
        </p:spPr>
        <p:txBody>
          <a:bodyPr/>
          <a:lstStyle/>
          <a:p>
            <a:pPr marL="354013" indent="-354013"/>
            <a:r>
              <a:rPr lang="sv-SE" sz="2400"/>
              <a:t>Systemutvärdering</a:t>
            </a:r>
          </a:p>
          <a:p>
            <a:pPr marL="354013" indent="-354013"/>
            <a:r>
              <a:rPr lang="sv-SE" sz="2400"/>
              <a:t>Ögonblicksbild</a:t>
            </a:r>
            <a:br>
              <a:rPr lang="sv-SE" sz="2400"/>
            </a:br>
            <a:r>
              <a:rPr lang="sv-SE" sz="2400"/>
              <a:t>- ej heltäckande</a:t>
            </a:r>
          </a:p>
          <a:p>
            <a:pPr marL="354013" indent="-354013"/>
            <a:r>
              <a:rPr lang="sv-SE" sz="2400"/>
              <a:t>Nuläge</a:t>
            </a:r>
            <a:br>
              <a:rPr lang="sv-SE" sz="2400"/>
            </a:br>
            <a:r>
              <a:rPr lang="sv-SE" sz="2400"/>
              <a:t>- ej ”poäng” för planerade aktiviteter</a:t>
            </a:r>
          </a:p>
          <a:p>
            <a:pPr marL="354013" indent="-354013"/>
            <a:r>
              <a:rPr lang="sv-SE" sz="2400"/>
              <a:t>Förvaltningsövergripande</a:t>
            </a:r>
            <a:br>
              <a:rPr lang="sv-SE" sz="2400"/>
            </a:br>
            <a:r>
              <a:rPr lang="sv-SE" sz="2400"/>
              <a:t> - Förvaltningar kan vara goda exempel</a:t>
            </a:r>
          </a:p>
          <a:p>
            <a:pPr marL="354013" indent="-354013"/>
            <a:r>
              <a:rPr lang="sv-SE" sz="2400"/>
              <a:t>Intervjuer</a:t>
            </a:r>
          </a:p>
          <a:p>
            <a:pPr marL="354013" indent="-354013"/>
            <a:r>
              <a:rPr lang="sv-SE" sz="2400"/>
              <a:t>Dokumentation</a:t>
            </a:r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684213" y="549275"/>
            <a:ext cx="60960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sv-SE" sz="3200" b="1">
                <a:solidFill>
                  <a:srgbClr val="518274"/>
                </a:solidFill>
                <a:latin typeface="Verdana" pitchFamily="34" charset="0"/>
              </a:rPr>
              <a:t>Kommunkompassen</a:t>
            </a:r>
            <a:endParaRPr lang="sv-SE" sz="1800"/>
          </a:p>
        </p:txBody>
      </p:sp>
    </p:spTree>
    <p:extLst>
      <p:ext uri="{BB962C8B-B14F-4D97-AF65-F5344CB8AC3E}">
        <p14:creationId xmlns:p14="http://schemas.microsoft.com/office/powerpoint/2010/main" val="396295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95B24-CD05-4C68-8164-0AB623353E3D}" type="slidenum">
              <a:rPr lang="en-US"/>
              <a:pPr/>
              <a:t>20</a:t>
            </a:fld>
            <a:endParaRPr lang="en-US"/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6172200" cy="1066800"/>
          </a:xfrm>
          <a:noFill/>
          <a:ln/>
        </p:spPr>
        <p:txBody>
          <a:bodyPr/>
          <a:lstStyle/>
          <a:p>
            <a:pPr marL="536575" indent="-536575"/>
            <a:r>
              <a:rPr lang="sv-SE" dirty="0"/>
              <a:t>4. </a:t>
            </a:r>
            <a:r>
              <a:rPr lang="sv-SE" dirty="0" smtClean="0">
                <a:cs typeface="Times New Roman" pitchFamily="18" charset="0"/>
              </a:rPr>
              <a:t>Ledarskap, ansvar och delegation</a:t>
            </a:r>
            <a:endParaRPr lang="sv-SE" dirty="0"/>
          </a:p>
        </p:txBody>
      </p:sp>
      <p:sp>
        <p:nvSpPr>
          <p:cNvPr id="5" name="textruta 4"/>
          <p:cNvSpPr txBox="1"/>
          <p:nvPr/>
        </p:nvSpPr>
        <p:spPr>
          <a:xfrm>
            <a:off x="755576" y="1844824"/>
            <a:ext cx="662473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STYRKOR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Tydlig </a:t>
            </a:r>
            <a:r>
              <a:rPr lang="sv-SE" sz="2000" dirty="0">
                <a:latin typeface="Georgia" panose="02040502050405020303" pitchFamily="18" charset="0"/>
              </a:rPr>
              <a:t>Arbetsgivarpolicy som pekar ut förväntningar på medarbetare och ledare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En </a:t>
            </a:r>
            <a:r>
              <a:rPr lang="sv-SE" sz="2000" dirty="0">
                <a:latin typeface="Georgia" panose="02040502050405020303" pitchFamily="18" charset="0"/>
              </a:rPr>
              <a:t>hög grad av delegation av ansvar till enhetschef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Flertal </a:t>
            </a:r>
            <a:r>
              <a:rPr lang="sv-SE" sz="2000" dirty="0">
                <a:latin typeface="Georgia" panose="02040502050405020303" pitchFamily="18" charset="0"/>
              </a:rPr>
              <a:t>tvärsektoriella samarbeten, ex. Kultur för skola, Fokus skola, Vi gör det tillsammans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>
                <a:latin typeface="Georgia" panose="02040502050405020303" pitchFamily="18" charset="0"/>
              </a:rPr>
              <a:t>Överskådlighet av tvärsektoriella projekt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Chefsutvärderingar </a:t>
            </a:r>
            <a:endParaRPr lang="sv-SE" sz="2000" dirty="0">
              <a:latin typeface="Georgia" panose="02040502050405020303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>
                <a:latin typeface="Georgia" panose="02040502050405020303" pitchFamily="18" charset="0"/>
              </a:rPr>
              <a:t>Omfattande satsning på ledarskap och chefsutveckling, där alla chefer genomgått 360-analys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Flertal </a:t>
            </a:r>
            <a:r>
              <a:rPr lang="sv-SE" sz="2000" dirty="0">
                <a:latin typeface="Georgia" panose="02040502050405020303" pitchFamily="18" charset="0"/>
              </a:rPr>
              <a:t>mötesplatser för information och dialog. Även tvärs över förvaltningsgränser</a:t>
            </a:r>
          </a:p>
          <a:p>
            <a:endParaRPr lang="sv-SE" dirty="0" smtClean="0"/>
          </a:p>
          <a:p>
            <a:pPr>
              <a:buFont typeface="Arial" pitchFamily="34" charset="0"/>
              <a:buChar char="•"/>
            </a:pP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7225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Forts.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Stort och avancerat Ledarutvecklingsprogram med flera förgreningar inom kommun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Gemensam projektmodell samt tydliggörande av de stadsövergripande projekten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Chefs- och medarbetardagar för förankring av vision och målarbete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Utvecklat regionalt samarbete inom Familjen Helsingborg kring ledarskap</a:t>
            </a:r>
          </a:p>
        </p:txBody>
      </p:sp>
    </p:spTree>
    <p:extLst>
      <p:ext uri="{BB962C8B-B14F-4D97-AF65-F5344CB8AC3E}">
        <p14:creationId xmlns:p14="http://schemas.microsoft.com/office/powerpoint/2010/main" val="22440945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Förbättringsområden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Skarpare chefskontrakt i förhållande till resultatförväntningar utifrån rutiner kring stöd och konsekvenser</a:t>
            </a:r>
          </a:p>
          <a:p>
            <a:pPr lvl="0"/>
            <a:r>
              <a:rPr lang="sv-SE" dirty="0"/>
              <a:t>Utveckling av chefer som förebilder av organisationens mål och värderingar</a:t>
            </a:r>
          </a:p>
          <a:p>
            <a:pPr lvl="0"/>
            <a:r>
              <a:rPr lang="sv-SE" dirty="0"/>
              <a:t>Utveckla arbetet med att uppmärksamma gott ledarskap </a:t>
            </a:r>
          </a:p>
          <a:p>
            <a:pPr lvl="0"/>
            <a:r>
              <a:rPr lang="sv-SE" dirty="0"/>
              <a:t>Fortsatt utveckling av 360 modellen. Tydliggör vinsterna och hur det ska användas i hela </a:t>
            </a:r>
            <a:r>
              <a:rPr lang="sv-SE" dirty="0" smtClean="0"/>
              <a:t>organisationen</a:t>
            </a:r>
            <a:endParaRPr lang="sv-SE" dirty="0" smtClean="0">
              <a:latin typeface="+mn-lt"/>
            </a:endParaRPr>
          </a:p>
          <a:p>
            <a:endParaRPr lang="sv-SE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56834-6438-471C-A03E-9196F241A18C}" type="slidenum">
              <a:rPr lang="en-US"/>
              <a:pPr/>
              <a:t>23</a:t>
            </a:fld>
            <a:endParaRPr lang="en-US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6096000" cy="990600"/>
          </a:xfrm>
        </p:spPr>
        <p:txBody>
          <a:bodyPr/>
          <a:lstStyle/>
          <a:p>
            <a:r>
              <a:rPr lang="sv-SE" sz="2800" dirty="0">
                <a:cs typeface="Times New Roman" pitchFamily="18" charset="0"/>
              </a:rPr>
              <a:t>5. </a:t>
            </a:r>
            <a:r>
              <a:rPr lang="sv-SE" sz="2800" dirty="0" smtClean="0">
                <a:cs typeface="Times New Roman" pitchFamily="18" charset="0"/>
              </a:rPr>
              <a:t>Resultat och effektivitet</a:t>
            </a:r>
            <a:endParaRPr lang="sv-SE" sz="2800" dirty="0">
              <a:cs typeface="Times New Roman" pitchFamily="18" charset="0"/>
            </a:endParaRPr>
          </a:p>
        </p:txBody>
      </p:sp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016445"/>
              </p:ext>
            </p:extLst>
          </p:nvPr>
        </p:nvGraphicFramePr>
        <p:xfrm>
          <a:off x="1331640" y="1916832"/>
          <a:ext cx="6768752" cy="25922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39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9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8492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r>
                        <a:rPr lang="sv-SE" sz="1600" dirty="0">
                          <a:solidFill>
                            <a:schemeClr val="tx1"/>
                          </a:solidFill>
                          <a:effectLst/>
                        </a:rPr>
                        <a:t>Poäng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178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endParaRPr lang="sv-SE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 smtClean="0">
                          <a:solidFill>
                            <a:schemeClr val="tx1"/>
                          </a:solidFill>
                          <a:effectLst/>
                        </a:rPr>
                        <a:t>Strategi </a:t>
                      </a: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för resultatstyrning och effektivitetsutveckling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Kostnader och resultat i budgetprocessen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Arbetsprocesser, uppföljning och kontroll 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Kommunikation kring resurser och resultat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Jämförelser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Extern samverkan</a:t>
                      </a:r>
                      <a:endParaRPr lang="sv-SE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r>
                        <a:rPr lang="sv-SE" sz="2200" dirty="0" smtClean="0">
                          <a:solidFill>
                            <a:schemeClr val="tx1"/>
                          </a:solidFill>
                          <a:effectLst/>
                        </a:rPr>
                        <a:t>76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275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2012C-056B-4986-81FE-04DF19D3302F}" type="slidenum">
              <a:rPr lang="en-US"/>
              <a:pPr/>
              <a:t>24</a:t>
            </a:fld>
            <a:endParaRPr lang="en-US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title"/>
          </p:nvPr>
        </p:nvSpPr>
        <p:spPr>
          <a:xfrm>
            <a:off x="683568" y="332656"/>
            <a:ext cx="6096000" cy="648494"/>
          </a:xfrm>
          <a:noFill/>
          <a:ln/>
        </p:spPr>
        <p:txBody>
          <a:bodyPr/>
          <a:lstStyle/>
          <a:p>
            <a:r>
              <a:rPr lang="sv-SE" dirty="0"/>
              <a:t>5. </a:t>
            </a:r>
            <a:r>
              <a:rPr lang="sv-SE" dirty="0" smtClean="0">
                <a:cs typeface="Times New Roman" pitchFamily="18" charset="0"/>
              </a:rPr>
              <a:t>Resultat och effektivitet</a:t>
            </a:r>
            <a:endParaRPr lang="sv-SE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481955" y="1163860"/>
            <a:ext cx="7776864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ahoma" pitchFamily="34" charset="0"/>
              </a:rPr>
              <a:t>STYRKOR</a:t>
            </a:r>
            <a:endParaRPr lang="sv-SE" dirty="0" smtClean="0">
              <a:solidFill>
                <a:srgbClr val="000000"/>
              </a:solidFill>
              <a:ea typeface="Times New Roman" pitchFamily="18" charset="0"/>
              <a:cs typeface="Tahoma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Strategi </a:t>
            </a:r>
            <a:r>
              <a:rPr lang="sv-SE" sz="2000" dirty="0">
                <a:latin typeface="Georgia" panose="02040502050405020303" pitchFamily="18" charset="0"/>
              </a:rPr>
              <a:t>för resultatstyrningen i Riktlinjer för mål- och resultatstyrning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Framtagna </a:t>
            </a:r>
            <a:r>
              <a:rPr lang="sv-SE" sz="2000" dirty="0">
                <a:latin typeface="Georgia" panose="02040502050405020303" pitchFamily="18" charset="0"/>
              </a:rPr>
              <a:t>kostnadsbilder för olika tjänster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>
                <a:latin typeface="Georgia" panose="02040502050405020303" pitchFamily="18" charset="0"/>
              </a:rPr>
              <a:t>Systematisk avvikelsehantering, både gällande resurser och resultat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Väl </a:t>
            </a:r>
            <a:r>
              <a:rPr lang="sv-SE" sz="2000" dirty="0">
                <a:latin typeface="Georgia" panose="02040502050405020303" pitchFamily="18" charset="0"/>
              </a:rPr>
              <a:t>utbyggt system för användande av jämförelser inom hela kommunen. Gott exempel för andra kommuner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En </a:t>
            </a:r>
            <a:r>
              <a:rPr lang="sv-SE" sz="2000" dirty="0">
                <a:latin typeface="Georgia" panose="02040502050405020303" pitchFamily="18" charset="0"/>
              </a:rPr>
              <a:t>omfattande omvärldsspaning i många verksamheter för att utveckla det lokala arbetet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Jämförelser </a:t>
            </a:r>
            <a:r>
              <a:rPr lang="sv-SE" sz="2000" dirty="0">
                <a:latin typeface="Georgia" panose="02040502050405020303" pitchFamily="18" charset="0"/>
              </a:rPr>
              <a:t>görs även med privata företag (medarbetarundersökningar, karriärsbarometer)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Gott </a:t>
            </a:r>
            <a:r>
              <a:rPr lang="sv-SE" sz="2000" dirty="0">
                <a:latin typeface="Georgia" panose="02040502050405020303" pitchFamily="18" charset="0"/>
              </a:rPr>
              <a:t>exempel på samverkan med andra kommuner i regionen, bland annat inom Familjen Helsingborg med flera samverkansområden.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sv-SE" dirty="0" smtClean="0">
              <a:solidFill>
                <a:srgbClr val="000000"/>
              </a:solidFill>
              <a:ea typeface="Times New Roman" pitchFamily="18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0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Forts.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Volontärcenter för att fånga in frivilligarbete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Flera exempel på samverkan med civilsamhället för att stärka servicen.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Ett ökat fokus på effektivisering ibland annat planeringsförutsättningar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15525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Förbättringsområden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Mer arbeta kring effektivisering, dvs. relationen mellan tjänsternas kostnader och resultatet. Även effektivisering av olika processer. </a:t>
            </a:r>
          </a:p>
          <a:p>
            <a:pPr lvl="0"/>
            <a:r>
              <a:rPr lang="sv-SE" dirty="0"/>
              <a:t>Visa på konkreta exempel hur kommunens satsningar lett till ökad effektivitet. Exempelvis inom de tvärsektoriella projekten.</a:t>
            </a:r>
          </a:p>
          <a:p>
            <a:pPr lvl="0"/>
            <a:r>
              <a:rPr lang="sv-SE" dirty="0"/>
              <a:t>Utveckla resultatdialogen i hela organisationen på alla nivåer. </a:t>
            </a:r>
          </a:p>
          <a:p>
            <a:pPr marL="0" indent="0">
              <a:buNone/>
            </a:pPr>
            <a:endParaRPr lang="sv-SE" dirty="0" smtClean="0">
              <a:latin typeface="+mn-l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1156DC-FF5F-427D-8C67-23E382A672CF}" type="slidenum">
              <a:rPr lang="en-US"/>
              <a:pPr/>
              <a:t>27</a:t>
            </a:fld>
            <a:endParaRPr lang="en-US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472254" cy="1143000"/>
          </a:xfrm>
        </p:spPr>
        <p:txBody>
          <a:bodyPr/>
          <a:lstStyle/>
          <a:p>
            <a:r>
              <a:rPr lang="sv-SE" sz="2800" dirty="0">
                <a:cs typeface="Times New Roman" pitchFamily="18" charset="0"/>
              </a:rPr>
              <a:t>6. </a:t>
            </a:r>
            <a:r>
              <a:rPr lang="sv-SE" sz="2800" dirty="0" smtClean="0">
                <a:cs typeface="Times New Roman" pitchFamily="18" charset="0"/>
              </a:rPr>
              <a:t>Kommunen som arbetsgivare - personalpolitik</a:t>
            </a:r>
            <a:endParaRPr lang="sv-SE" sz="2800" dirty="0">
              <a:cs typeface="Times New Roman" pitchFamily="18" charset="0"/>
            </a:endParaRPr>
          </a:p>
        </p:txBody>
      </p:sp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290399"/>
              </p:ext>
            </p:extLst>
          </p:nvPr>
        </p:nvGraphicFramePr>
        <p:xfrm>
          <a:off x="1331640" y="2132857"/>
          <a:ext cx="5976664" cy="2743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524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endParaRPr lang="sv-SE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r>
                        <a:rPr lang="sv-SE" sz="1600" dirty="0" smtClean="0">
                          <a:solidFill>
                            <a:schemeClr val="tx1"/>
                          </a:solidFill>
                          <a:effectLst/>
                        </a:rPr>
                        <a:t>Poäng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504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endParaRPr lang="sv-SE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 smtClean="0">
                          <a:solidFill>
                            <a:schemeClr val="tx1"/>
                          </a:solidFill>
                          <a:effectLst/>
                        </a:rPr>
                        <a:t>Personalstrategi</a:t>
                      </a:r>
                      <a:endParaRPr lang="sv-SE" sz="18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Rekrytering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Kompetens- och medarbetarutveckling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Individuell lönesättning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Arbetsmiljöarbete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Mångfald</a:t>
                      </a:r>
                      <a:endParaRPr lang="sv-SE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r>
                        <a:rPr lang="sv-SE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160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4BB2EB-7E1D-4813-8C0F-DF6D0B98D52D}" type="slidenum">
              <a:rPr lang="en-US"/>
              <a:pPr/>
              <a:t>28</a:t>
            </a:fld>
            <a:endParaRPr lang="en-US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noFill/>
          <a:ln/>
        </p:spPr>
        <p:txBody>
          <a:bodyPr/>
          <a:lstStyle/>
          <a:p>
            <a:r>
              <a:rPr lang="sv-SE" sz="2800" dirty="0"/>
              <a:t>6. Personalpolitik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611560" y="1133723"/>
            <a:ext cx="727280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STYRKOR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Övergripande </a:t>
            </a:r>
            <a:r>
              <a:rPr lang="sv-SE" sz="2000" dirty="0">
                <a:latin typeface="Georgia" panose="02040502050405020303" pitchFamily="18" charset="0"/>
              </a:rPr>
              <a:t>arbetsgivarpolicy kopplat till vision Helsingborg 2035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Förmånsportal </a:t>
            </a:r>
            <a:r>
              <a:rPr lang="sv-SE" sz="2000" dirty="0">
                <a:latin typeface="Georgia" panose="02040502050405020303" pitchFamily="18" charset="0"/>
              </a:rPr>
              <a:t>för alla för att stärka medarbetare och attraktivitet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Årliga </a:t>
            </a:r>
            <a:r>
              <a:rPr lang="sv-SE" sz="2000" dirty="0">
                <a:latin typeface="Georgia" panose="02040502050405020303" pitchFamily="18" charset="0"/>
              </a:rPr>
              <a:t>medarbetarundersökningar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Ett </a:t>
            </a:r>
            <a:r>
              <a:rPr lang="sv-SE" sz="2000" dirty="0">
                <a:latin typeface="Georgia" panose="02040502050405020303" pitchFamily="18" charset="0"/>
              </a:rPr>
              <a:t>omfattande arbete för att framställa kommunen som attraktiv arbetsgivare som även resulterat i utmärkelser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Regelbundna </a:t>
            </a:r>
            <a:r>
              <a:rPr lang="sv-SE" sz="2000" dirty="0">
                <a:latin typeface="Georgia" panose="02040502050405020303" pitchFamily="18" charset="0"/>
              </a:rPr>
              <a:t>analyser av kompetensförsörjning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>
                <a:latin typeface="Georgia" panose="02040502050405020303" pitchFamily="18" charset="0"/>
              </a:rPr>
              <a:t>Ett aktivt </a:t>
            </a:r>
            <a:r>
              <a:rPr lang="sv-SE" sz="2000" dirty="0" err="1">
                <a:latin typeface="Georgia" panose="02040502050405020303" pitchFamily="18" charset="0"/>
              </a:rPr>
              <a:t>employer</a:t>
            </a:r>
            <a:r>
              <a:rPr lang="sv-SE" sz="2000" dirty="0">
                <a:latin typeface="Georgia" panose="02040502050405020303" pitchFamily="18" charset="0"/>
              </a:rPr>
              <a:t> </a:t>
            </a:r>
            <a:r>
              <a:rPr lang="sv-SE" sz="2000" dirty="0" err="1">
                <a:latin typeface="Georgia" panose="02040502050405020303" pitchFamily="18" charset="0"/>
              </a:rPr>
              <a:t>brandning</a:t>
            </a:r>
            <a:r>
              <a:rPr lang="sv-SE" sz="2000" dirty="0">
                <a:latin typeface="Georgia" panose="02040502050405020303" pitchFamily="18" charset="0"/>
              </a:rPr>
              <a:t>-arbete med ett innovativt story-</a:t>
            </a:r>
            <a:r>
              <a:rPr lang="sv-SE" sz="2000" dirty="0" err="1">
                <a:latin typeface="Georgia" panose="02040502050405020303" pitchFamily="18" charset="0"/>
              </a:rPr>
              <a:t>telling</a:t>
            </a:r>
            <a:r>
              <a:rPr lang="sv-SE" sz="2000" dirty="0">
                <a:latin typeface="Georgia" panose="02040502050405020303" pitchFamily="18" charset="0"/>
              </a:rPr>
              <a:t> arbete i olika </a:t>
            </a:r>
            <a:r>
              <a:rPr lang="sv-SE" sz="2000" dirty="0" err="1">
                <a:latin typeface="Georgia" panose="02040502050405020303" pitchFamily="18" charset="0"/>
              </a:rPr>
              <a:t>mediaformer</a:t>
            </a:r>
            <a:endParaRPr lang="sv-SE" sz="2000" dirty="0">
              <a:latin typeface="Georgia" panose="02040502050405020303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Medarbetarutvecklingsprogram </a:t>
            </a:r>
            <a:r>
              <a:rPr lang="sv-SE" sz="2000" dirty="0">
                <a:latin typeface="Georgia" panose="02040502050405020303" pitchFamily="18" charset="0"/>
              </a:rPr>
              <a:t>– program i arbetsgrupp med närmsta chef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>
                <a:latin typeface="Georgia" panose="02040502050405020303" pitchFamily="18" charset="0"/>
              </a:rPr>
              <a:t>Gemensamma medarbetardagar</a:t>
            </a:r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65957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Forts.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Systematiskt arbetsmiljöarbete med flera olika metoder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Tydliga lönekriterier som är knutna till individuella prestationer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Arbete med mångfald i mångfaldsvecka, HBTQ-certifiering, Pre-</a:t>
            </a:r>
            <a:r>
              <a:rPr lang="sv-SE" dirty="0" err="1"/>
              <a:t>pride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10741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11BEA-793A-42C9-A80F-9C16AC3CC549}" type="slidenum">
              <a:rPr lang="en-US"/>
              <a:pPr/>
              <a:t>3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7461274" cy="4824413"/>
          </a:xfrm>
        </p:spPr>
        <p:txBody>
          <a:bodyPr/>
          <a:lstStyle/>
          <a:p>
            <a:pPr marL="747713" indent="-4572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sv-SE" sz="2000" b="1" dirty="0" smtClean="0"/>
              <a:t>Offentlighet och demokrati</a:t>
            </a:r>
            <a:r>
              <a:rPr lang="sv-SE" sz="2000" dirty="0" smtClean="0"/>
              <a:t/>
            </a:r>
            <a:br>
              <a:rPr lang="sv-SE" sz="2000" dirty="0" smtClean="0"/>
            </a:br>
            <a:r>
              <a:rPr lang="sv-SE" sz="2000" dirty="0" smtClean="0"/>
              <a:t>(Offentlighet </a:t>
            </a:r>
            <a:r>
              <a:rPr lang="sv-SE" sz="2000" dirty="0"/>
              <a:t>och demokratisk </a:t>
            </a:r>
            <a:br>
              <a:rPr lang="sv-SE" sz="2000" dirty="0"/>
            </a:br>
            <a:r>
              <a:rPr lang="sv-SE" sz="2000" dirty="0" smtClean="0"/>
              <a:t>kontroll)</a:t>
            </a:r>
            <a:endParaRPr lang="sv-SE" sz="2000" dirty="0"/>
          </a:p>
          <a:p>
            <a:pPr marL="747713" indent="-4572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sv-SE" sz="2000" b="1" dirty="0" smtClean="0"/>
              <a:t>Brukarfokus, tillgänglighet och bemötande</a:t>
            </a:r>
            <a:endParaRPr lang="sv-SE" sz="2000" b="1" dirty="0"/>
          </a:p>
          <a:p>
            <a:pPr marL="747713" indent="-4572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sv-SE" sz="2000" b="1" dirty="0" smtClean="0"/>
              <a:t>Politisk styrning och kontroll</a:t>
            </a:r>
            <a:br>
              <a:rPr lang="sv-SE" sz="2000" b="1" dirty="0" smtClean="0"/>
            </a:br>
            <a:r>
              <a:rPr lang="sv-SE" sz="2000" dirty="0" smtClean="0"/>
              <a:t>(Tydlighet </a:t>
            </a:r>
            <a:r>
              <a:rPr lang="sv-SE" sz="2000" dirty="0"/>
              <a:t>i samspelet mellan politiker och </a:t>
            </a:r>
            <a:r>
              <a:rPr lang="sv-SE" sz="2000" dirty="0" smtClean="0"/>
              <a:t>tjänstemän)</a:t>
            </a:r>
            <a:endParaRPr lang="sv-SE" sz="2000" dirty="0"/>
          </a:p>
          <a:p>
            <a:pPr marL="747713" indent="-4572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sv-SE" sz="2000" b="1" dirty="0" smtClean="0"/>
              <a:t>Ledarskap, ansvar och delegation </a:t>
            </a:r>
            <a:r>
              <a:rPr lang="sv-SE" sz="2000" dirty="0" smtClean="0"/>
              <a:t/>
            </a:r>
            <a:br>
              <a:rPr lang="sv-SE" sz="2000" dirty="0" smtClean="0"/>
            </a:br>
            <a:r>
              <a:rPr lang="sv-SE" sz="2000" dirty="0" smtClean="0"/>
              <a:t>(Ledning</a:t>
            </a:r>
            <a:r>
              <a:rPr lang="sv-SE" sz="2000" dirty="0"/>
              <a:t>, decentralisering och </a:t>
            </a:r>
            <a:r>
              <a:rPr lang="sv-SE" sz="2000" dirty="0" smtClean="0"/>
              <a:t>delegation)</a:t>
            </a:r>
            <a:endParaRPr lang="sv-SE" sz="2000" dirty="0"/>
          </a:p>
          <a:p>
            <a:pPr marL="747713" indent="-4572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sv-SE" sz="2000" b="1" dirty="0" smtClean="0"/>
              <a:t>Resultat och effektivitet</a:t>
            </a:r>
            <a:r>
              <a:rPr lang="sv-SE" sz="2000" dirty="0" smtClean="0"/>
              <a:t/>
            </a:r>
            <a:br>
              <a:rPr lang="sv-SE" sz="2000" dirty="0" smtClean="0"/>
            </a:br>
            <a:r>
              <a:rPr lang="sv-SE" sz="2000" dirty="0" smtClean="0"/>
              <a:t>(Kontroll- </a:t>
            </a:r>
            <a:r>
              <a:rPr lang="sv-SE" sz="2000" dirty="0"/>
              <a:t>och </a:t>
            </a:r>
            <a:r>
              <a:rPr lang="sv-SE" sz="2000" dirty="0" smtClean="0"/>
              <a:t>rapporteringssystem)</a:t>
            </a:r>
            <a:endParaRPr lang="sv-SE" sz="2000" dirty="0"/>
          </a:p>
          <a:p>
            <a:pPr marL="747713" indent="-4572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sv-SE" sz="2000" b="1" dirty="0" smtClean="0"/>
              <a:t>Kommunen som arbetsgivare - personalpolitik </a:t>
            </a:r>
            <a:r>
              <a:rPr lang="sv-SE" sz="2000" dirty="0" smtClean="0"/>
              <a:t/>
            </a:r>
            <a:br>
              <a:rPr lang="sv-SE" sz="2000" dirty="0" smtClean="0"/>
            </a:br>
            <a:r>
              <a:rPr lang="sv-SE" sz="2000" dirty="0" smtClean="0"/>
              <a:t>(Personalpolitik)</a:t>
            </a:r>
          </a:p>
          <a:p>
            <a:pPr marL="747713" indent="-4572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sv-SE" sz="2000" b="1" dirty="0" smtClean="0"/>
              <a:t>Ständiga förbättringar</a:t>
            </a:r>
          </a:p>
          <a:p>
            <a:pPr marL="747713" indent="-4572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sv-SE" sz="2000" b="1" dirty="0" smtClean="0"/>
              <a:t>Kommunen som samhällsbyggare</a:t>
            </a:r>
            <a:endParaRPr lang="sv-SE" sz="2000" b="1" dirty="0"/>
          </a:p>
        </p:txBody>
      </p:sp>
      <p:sp>
        <p:nvSpPr>
          <p:cNvPr id="91141" name="Rectangle 5"/>
          <p:cNvSpPr>
            <a:spLocks noChangeArrowheads="1"/>
          </p:cNvSpPr>
          <p:nvPr/>
        </p:nvSpPr>
        <p:spPr bwMode="auto">
          <a:xfrm>
            <a:off x="539750" y="476250"/>
            <a:ext cx="60960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sv-SE" sz="3200" b="1" dirty="0" smtClean="0">
                <a:solidFill>
                  <a:srgbClr val="518274"/>
                </a:solidFill>
                <a:latin typeface="Verdana" pitchFamily="34" charset="0"/>
              </a:rPr>
              <a:t>Kommunkompassen 2.1 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199419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Förbättringsområden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ts val="1500"/>
              </a:lnSpc>
              <a:buFont typeface="Symbol"/>
              <a:buChar char=""/>
              <a:tabLst>
                <a:tab pos="2743200" algn="ctr"/>
                <a:tab pos="5486400" algn="r"/>
                <a:tab pos="828040" algn="l"/>
              </a:tabLst>
            </a:pPr>
            <a:endParaRPr lang="sv-SE" sz="2400" dirty="0" smtClean="0"/>
          </a:p>
          <a:p>
            <a:pPr lvl="0"/>
            <a:r>
              <a:rPr lang="sv-SE" sz="2400" dirty="0"/>
              <a:t>Tydliggör kommunens satsningar för kompetensutveckling. Konkreta beskrivningar vad man som anställd får i sin utveckling.</a:t>
            </a:r>
          </a:p>
          <a:p>
            <a:pPr lvl="0"/>
            <a:r>
              <a:rPr lang="sv-SE" sz="2400" dirty="0"/>
              <a:t>Tillvaratagande av medarbetares andra kompetenser. 360?</a:t>
            </a:r>
          </a:p>
          <a:p>
            <a:pPr lvl="0"/>
            <a:r>
              <a:rPr lang="sv-SE" sz="2400" dirty="0"/>
              <a:t>Utveckla den arbetsplatsnära kompetensutvecklingen – introduktioner på förvaltningsnivå</a:t>
            </a:r>
          </a:p>
          <a:p>
            <a:pPr lvl="0"/>
            <a:r>
              <a:rPr lang="sv-SE" sz="2400" dirty="0"/>
              <a:t>Fortsatt utveckling av användandet av mångfald som en resurs i kommunens serviceorganisation</a:t>
            </a:r>
          </a:p>
          <a:p>
            <a:pPr lvl="0">
              <a:lnSpc>
                <a:spcPts val="1500"/>
              </a:lnSpc>
              <a:buFont typeface="Symbol"/>
              <a:buChar char=""/>
              <a:tabLst>
                <a:tab pos="2743200" algn="ctr"/>
                <a:tab pos="5486400" algn="r"/>
                <a:tab pos="828040" algn="l"/>
              </a:tabLst>
            </a:pPr>
            <a:endParaRPr lang="sv-SE" sz="2400" dirty="0" smtClean="0"/>
          </a:p>
          <a:p>
            <a:pPr marL="90170">
              <a:lnSpc>
                <a:spcPts val="1500"/>
              </a:lnSpc>
              <a:spcAft>
                <a:spcPts val="0"/>
              </a:spcAft>
              <a:buNone/>
              <a:tabLst>
                <a:tab pos="2743200" algn="ctr"/>
                <a:tab pos="5486400" algn="r"/>
                <a:tab pos="828040" algn="l"/>
              </a:tabLst>
            </a:pPr>
            <a:endParaRPr lang="sv-SE" dirty="0" smtClean="0"/>
          </a:p>
          <a:p>
            <a:pPr marL="90170">
              <a:lnSpc>
                <a:spcPts val="1500"/>
              </a:lnSpc>
              <a:spcAft>
                <a:spcPts val="0"/>
              </a:spcAft>
              <a:buNone/>
              <a:tabLst>
                <a:tab pos="2743200" algn="ctr"/>
                <a:tab pos="5486400" algn="r"/>
                <a:tab pos="828040" algn="l"/>
              </a:tabLst>
            </a:pPr>
            <a:endParaRPr lang="sv-SE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DDE9C-7B60-4563-B0C9-B7C65FB68527}" type="slidenum">
              <a:rPr lang="en-US"/>
              <a:pPr/>
              <a:t>31</a:t>
            </a:fld>
            <a:endParaRPr lang="en-US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sz="2800" dirty="0">
                <a:cs typeface="Times New Roman" pitchFamily="18" charset="0"/>
              </a:rPr>
              <a:t>7</a:t>
            </a:r>
            <a:r>
              <a:rPr lang="sv-SE" sz="2800" dirty="0" smtClean="0">
                <a:cs typeface="Times New Roman" pitchFamily="18" charset="0"/>
              </a:rPr>
              <a:t>. Ständiga förbättringar</a:t>
            </a:r>
            <a:endParaRPr lang="sv-SE" sz="2800" dirty="0">
              <a:cs typeface="Times New Roman" pitchFamily="18" charset="0"/>
            </a:endParaRPr>
          </a:p>
        </p:txBody>
      </p:sp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315393"/>
              </p:ext>
            </p:extLst>
          </p:nvPr>
        </p:nvGraphicFramePr>
        <p:xfrm>
          <a:off x="755576" y="2060848"/>
          <a:ext cx="6768752" cy="3086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869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1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031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endParaRPr lang="sv-SE" sz="160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r>
                        <a:rPr lang="sv-SE" sz="1600" smtClean="0">
                          <a:solidFill>
                            <a:schemeClr val="tx1"/>
                          </a:solidFill>
                          <a:effectLst/>
                        </a:rPr>
                        <a:t>Poäng</a:t>
                      </a:r>
                      <a:endParaRPr lang="sv-SE" sz="11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0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endParaRPr lang="sv-SE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 smtClean="0">
                          <a:solidFill>
                            <a:schemeClr val="tx1"/>
                          </a:solidFill>
                          <a:effectLst/>
                        </a:rPr>
                        <a:t>Strategiskt kvalitetsarbete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 smtClean="0">
                          <a:solidFill>
                            <a:schemeClr val="tx1"/>
                          </a:solidFill>
                          <a:effectLst/>
                        </a:rPr>
                        <a:t>Analysarbete</a:t>
                      </a:r>
                      <a:endParaRPr lang="sv-SE" sz="18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 smtClean="0">
                          <a:solidFill>
                            <a:schemeClr val="tx1"/>
                          </a:solidFill>
                          <a:effectLst/>
                        </a:rPr>
                        <a:t>Lärande </a:t>
                      </a: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genom omvärldsspaning och </a:t>
                      </a:r>
                      <a:r>
                        <a:rPr lang="sv-SE" sz="1800" b="0" dirty="0" smtClean="0">
                          <a:solidFill>
                            <a:schemeClr val="tx1"/>
                          </a:solidFill>
                          <a:effectLst/>
                        </a:rPr>
                        <a:t>samverkan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 smtClean="0">
                          <a:solidFill>
                            <a:schemeClr val="tx1"/>
                          </a:solidFill>
                          <a:effectLst/>
                        </a:rPr>
                        <a:t>Metoder i förbättringsarbetet</a:t>
                      </a:r>
                      <a:endParaRPr lang="sv-SE" sz="18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Kreativitet och innovationer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endParaRPr lang="sv-SE" sz="18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6985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r>
                        <a:rPr lang="sv-SE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626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7A06A-8F72-4992-A9A4-47905FEB01DB}" type="slidenum">
              <a:rPr lang="en-US"/>
              <a:pPr/>
              <a:t>32</a:t>
            </a:fld>
            <a:endParaRPr lang="en-US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sv-SE" sz="2800" dirty="0">
                <a:cs typeface="Times New Roman" pitchFamily="18" charset="0"/>
              </a:rPr>
              <a:t>7. Verksamhetsutveckling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683568" y="1084584"/>
            <a:ext cx="748883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STYRKOR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Strävan </a:t>
            </a:r>
            <a:r>
              <a:rPr lang="sv-SE" sz="2000" dirty="0">
                <a:latin typeface="Georgia" panose="02040502050405020303" pitchFamily="18" charset="0"/>
              </a:rPr>
              <a:t>att utveckla en kultur för att främja kreativitet, idéer, utveckling och samarbete i exempelvis </a:t>
            </a:r>
            <a:r>
              <a:rPr lang="sv-SE" sz="2000" dirty="0" err="1">
                <a:latin typeface="Georgia" panose="02040502050405020303" pitchFamily="18" charset="0"/>
              </a:rPr>
              <a:t>Curio</a:t>
            </a:r>
            <a:r>
              <a:rPr lang="sv-SE" sz="2000" dirty="0">
                <a:latin typeface="Georgia" panose="02040502050405020303" pitchFamily="18" charset="0"/>
              </a:rPr>
              <a:t>-City, Idésluss Helsingborg, utmärkelsen Årets </a:t>
            </a:r>
            <a:r>
              <a:rPr lang="sv-SE" sz="2000" dirty="0" err="1">
                <a:latin typeface="Georgia" panose="02040502050405020303" pitchFamily="18" charset="0"/>
              </a:rPr>
              <a:t>Nytänk</a:t>
            </a:r>
            <a:endParaRPr lang="sv-SE" sz="2000" dirty="0">
              <a:latin typeface="Georgia" panose="02040502050405020303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Mål </a:t>
            </a:r>
            <a:r>
              <a:rPr lang="sv-SE" sz="2000" dirty="0">
                <a:latin typeface="Georgia" panose="02040502050405020303" pitchFamily="18" charset="0"/>
              </a:rPr>
              <a:t>och resultatstyrningen är det gemensamma. Förvaltningar med olika kvalitetssystem. Internkontroll för uppföljning.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Tjänstegarantier </a:t>
            </a:r>
            <a:r>
              <a:rPr lang="sv-SE" sz="2000" dirty="0">
                <a:latin typeface="Georgia" panose="02040502050405020303" pitchFamily="18" charset="0"/>
              </a:rPr>
              <a:t>i hela kommunen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Kontinuerlig </a:t>
            </a:r>
            <a:r>
              <a:rPr lang="sv-SE" sz="2000" dirty="0">
                <a:latin typeface="Georgia" panose="02040502050405020303" pitchFamily="18" charset="0"/>
              </a:rPr>
              <a:t>omvärldsspaning i olika verksamheter för att få förbättringsidéer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Kontinuerliga </a:t>
            </a:r>
            <a:r>
              <a:rPr lang="sv-SE" sz="2000" dirty="0">
                <a:latin typeface="Georgia" panose="02040502050405020303" pitchFamily="18" charset="0"/>
              </a:rPr>
              <a:t>analyser av avvikelser samt lokala analysstöd som exempelvis </a:t>
            </a:r>
            <a:r>
              <a:rPr lang="sv-SE" sz="2000" dirty="0" err="1">
                <a:latin typeface="Georgia" panose="02040502050405020303" pitchFamily="18" charset="0"/>
              </a:rPr>
              <a:t>Digilys</a:t>
            </a:r>
            <a:r>
              <a:rPr lang="sv-SE" sz="2000" dirty="0">
                <a:latin typeface="Georgia" panose="02040502050405020303" pitchFamily="18" charset="0"/>
              </a:rPr>
              <a:t> inom skolan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Omfattande </a:t>
            </a:r>
            <a:r>
              <a:rPr lang="sv-SE" sz="2000" dirty="0">
                <a:latin typeface="Georgia" panose="02040502050405020303" pitchFamily="18" charset="0"/>
              </a:rPr>
              <a:t>samarbete med universitet och högskola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Kommunen </a:t>
            </a:r>
            <a:r>
              <a:rPr lang="sv-SE" sz="2000" dirty="0">
                <a:latin typeface="Georgia" panose="02040502050405020303" pitchFamily="18" charset="0"/>
              </a:rPr>
              <a:t>ingår i fler olika lärande nätverk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>
                <a:latin typeface="Georgia" panose="02040502050405020303" pitchFamily="18" charset="0"/>
              </a:rPr>
              <a:t>Innovationsfond för att fånga kreativitet</a:t>
            </a:r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186775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Forts.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Kontaktcentrets arbete med ständiga förbättringar som föredöme för annan verksamhet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Flera utmärkelser för att lyfta goda exempel i olika verksamheter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47038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Förbättringsområden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3340966"/>
          </a:xfrm>
        </p:spPr>
        <p:txBody>
          <a:bodyPr>
            <a:normAutofit lnSpcReduction="10000"/>
          </a:bodyPr>
          <a:lstStyle/>
          <a:p>
            <a:pPr lvl="0"/>
            <a:r>
              <a:rPr lang="sv-SE" dirty="0"/>
              <a:t>Fortsatt utveckling av medarbetarnas och chefernas kreativitet – en systematik som kan summera och synliggöra medarbetarnas förbättringsförslag och resultat i verksamheterna</a:t>
            </a:r>
          </a:p>
          <a:p>
            <a:pPr lvl="0"/>
            <a:r>
              <a:rPr lang="sv-SE" dirty="0"/>
              <a:t>Visa ännu tydligare resultatet av det förbättringsarbete som görs</a:t>
            </a:r>
          </a:p>
          <a:p>
            <a:pPr lvl="0"/>
            <a:r>
              <a:rPr lang="sv-SE" dirty="0"/>
              <a:t>Utveckla den externa granskningen – exempelvis kollegiegranskning</a:t>
            </a:r>
          </a:p>
          <a:p>
            <a:pPr lvl="0"/>
            <a:r>
              <a:rPr lang="sv-SE" dirty="0"/>
              <a:t>Fortsatt utveckling av att involvera brukare/invånare i förbättringen av olika tjänster</a:t>
            </a:r>
          </a:p>
          <a:p>
            <a:pPr lvl="0"/>
            <a:r>
              <a:rPr lang="sv-SE" dirty="0"/>
              <a:t>Tydliggör i större utsträckning verksamheternas analyser av problem och avvikelser</a:t>
            </a:r>
          </a:p>
          <a:p>
            <a:pPr marL="0" indent="0">
              <a:buNone/>
            </a:pPr>
            <a:endParaRPr lang="sv-SE" dirty="0" smtClean="0">
              <a:latin typeface="+mn-lt"/>
            </a:endParaRPr>
          </a:p>
          <a:p>
            <a:endParaRPr lang="sv-SE" dirty="0">
              <a:latin typeface="+mn-lt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1AE66-90AC-4F55-ABC7-74F7DD5A36E1}" type="slidenum">
              <a:rPr lang="en-US"/>
              <a:pPr/>
              <a:t>35</a:t>
            </a:fld>
            <a:endParaRPr lang="en-US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sz="2800">
                <a:cs typeface="Times New Roman" pitchFamily="18" charset="0"/>
              </a:rPr>
              <a:t>8.  Kommunen som samhällsbyggare</a:t>
            </a:r>
          </a:p>
        </p:txBody>
      </p:sp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87290"/>
              </p:ext>
            </p:extLst>
          </p:nvPr>
        </p:nvGraphicFramePr>
        <p:xfrm>
          <a:off x="1187624" y="1844824"/>
          <a:ext cx="6192688" cy="34279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45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2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4208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endParaRPr lang="sv-SE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r>
                        <a:rPr lang="sv-SE" sz="1600" dirty="0" smtClean="0">
                          <a:solidFill>
                            <a:schemeClr val="tx1"/>
                          </a:solidFill>
                          <a:effectLst/>
                        </a:rPr>
                        <a:t>Poäng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80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endParaRPr lang="sv-SE" sz="18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 smtClean="0">
                          <a:solidFill>
                            <a:schemeClr val="tx1"/>
                          </a:solidFill>
                          <a:effectLst/>
                        </a:rPr>
                        <a:t>Strategier </a:t>
                      </a: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för samhällsbyggande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Samarbete med civilsamhället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Samarbete med kulturlivet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Stöd till näringslivet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Internationella </a:t>
                      </a:r>
                      <a:r>
                        <a:rPr lang="sv-SE" sz="1800" b="0" dirty="0" smtClean="0">
                          <a:solidFill>
                            <a:schemeClr val="tx1"/>
                          </a:solidFill>
                          <a:effectLst/>
                        </a:rPr>
                        <a:t>kontakter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 smtClean="0">
                          <a:solidFill>
                            <a:schemeClr val="tx1"/>
                          </a:solidFill>
                          <a:effectLst/>
                        </a:rPr>
                        <a:t>Miljöarbete</a:t>
                      </a:r>
                      <a:endParaRPr lang="sv-SE" sz="18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Hållbar utveckling </a:t>
                      </a:r>
                    </a:p>
                    <a:p>
                      <a:pPr marL="45720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r>
                        <a:rPr lang="sv-SE" sz="2200" dirty="0" smtClean="0">
                          <a:solidFill>
                            <a:schemeClr val="tx1"/>
                          </a:solidFill>
                          <a:effectLst/>
                        </a:rPr>
                        <a:t>84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56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63504-CBA5-4B83-A669-E5D806345AAA}" type="slidenum">
              <a:rPr lang="en-US"/>
              <a:pPr/>
              <a:t>36</a:t>
            </a:fld>
            <a:endParaRPr lang="en-US"/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marL="625475" indent="-625475"/>
            <a:r>
              <a:rPr lang="sv-SE" sz="2800" dirty="0">
                <a:cs typeface="Times New Roman" pitchFamily="18" charset="0"/>
              </a:rPr>
              <a:t>8.  Kommunen som samhällsbyggare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899592" y="1556792"/>
            <a:ext cx="734481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STYRKOR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Starkt </a:t>
            </a:r>
            <a:r>
              <a:rPr lang="sv-SE" sz="2000" dirty="0">
                <a:latin typeface="Georgia" panose="02040502050405020303" pitchFamily="18" charset="0"/>
              </a:rPr>
              <a:t>engagemang kring civilsamhället. Ex. Volontärcenter, Byalagsträffar, Helsingborgspanel, Hela Helsingborg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Flertal </a:t>
            </a:r>
            <a:r>
              <a:rPr lang="sv-SE" sz="2000" dirty="0">
                <a:latin typeface="Georgia" panose="02040502050405020303" pitchFamily="18" charset="0"/>
              </a:rPr>
              <a:t>olika stödformer och gemensamma arbetsinsatser med frivillig organisationer (samarbetsavtal med föreningslivet)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Regional </a:t>
            </a:r>
            <a:r>
              <a:rPr lang="sv-SE" sz="2000" dirty="0">
                <a:latin typeface="Georgia" panose="02040502050405020303" pitchFamily="18" charset="0"/>
              </a:rPr>
              <a:t>samverkan för att främja kulturlivet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Starkt </a:t>
            </a:r>
            <a:r>
              <a:rPr lang="sv-SE" sz="2000" dirty="0">
                <a:latin typeface="Georgia" panose="02040502050405020303" pitchFamily="18" charset="0"/>
              </a:rPr>
              <a:t>utbud inom kulturområdet samt flera evenemang och festivaler m.m.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Georgia" panose="02040502050405020303" pitchFamily="18" charset="0"/>
              </a:rPr>
              <a:t>Omfattande </a:t>
            </a:r>
            <a:r>
              <a:rPr lang="sv-SE" sz="2000" dirty="0">
                <a:latin typeface="Georgia" panose="02040502050405020303" pitchFamily="18" charset="0"/>
              </a:rPr>
              <a:t>satsning på samverkan med näringslivet. Återkommande besök, utbildningar, inkubator, nyföretagarcentrum m.m.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000" dirty="0">
                <a:latin typeface="Georgia" panose="02040502050405020303" pitchFamily="18" charset="0"/>
              </a:rPr>
              <a:t>Strategi för det internationella arbetet samt omfattande samverkan med </a:t>
            </a:r>
            <a:r>
              <a:rPr lang="sv-SE" sz="2000" dirty="0" smtClean="0">
                <a:latin typeface="Georgia" panose="02040502050405020303" pitchFamily="18" charset="0"/>
              </a:rPr>
              <a:t>Danmark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4556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Forts.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Regional samverkan inom Familjen Helsingborg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Samarbetet med Helsingör.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Ett stort antal projekt som är finansierade av EU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Brett och systematiskt miljöarbete utifrån program och ledningssystem. (Livskvalitetsprogrammet).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/>
              <a:t>Flertal övergripande styrdokument för säkerhet och beredskap</a:t>
            </a:r>
          </a:p>
        </p:txBody>
      </p:sp>
    </p:spTree>
    <p:extLst>
      <p:ext uri="{BB962C8B-B14F-4D97-AF65-F5344CB8AC3E}">
        <p14:creationId xmlns:p14="http://schemas.microsoft.com/office/powerpoint/2010/main" val="981943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sv-SE" dirty="0"/>
              <a:t>Förbättringsområden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3701006"/>
          </a:xfrm>
        </p:spPr>
        <p:txBody>
          <a:bodyPr>
            <a:normAutofit/>
          </a:bodyPr>
          <a:lstStyle/>
          <a:p>
            <a:pPr lvl="0"/>
            <a:r>
              <a:rPr lang="sv-SE" dirty="0"/>
              <a:t>Fortsatt utveckling för en mer strategisk och aktivt initierande roll gentemot civilsamhället </a:t>
            </a:r>
          </a:p>
          <a:p>
            <a:pPr lvl="0"/>
            <a:r>
              <a:rPr lang="sv-SE" dirty="0"/>
              <a:t>Fortsatt utveckling och utvärdering av det internationella arbetet</a:t>
            </a:r>
          </a:p>
          <a:p>
            <a:pPr lvl="0"/>
            <a:r>
              <a:rPr lang="sv-SE" dirty="0"/>
              <a:t>Utveckla arbetet för att motverka extremism och anti-demokratiska rörelser</a:t>
            </a:r>
          </a:p>
          <a:p>
            <a:pPr marL="0" indent="0">
              <a:buNone/>
            </a:pPr>
            <a:endParaRPr lang="sv-SE" dirty="0"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67431-6984-4153-BABB-736609F90145}" type="slidenum">
              <a:rPr lang="en-US"/>
              <a:pPr/>
              <a:t>4</a:t>
            </a:fld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6419850" cy="638944"/>
          </a:xfrm>
        </p:spPr>
        <p:txBody>
          <a:bodyPr/>
          <a:lstStyle/>
          <a:p>
            <a:r>
              <a:rPr lang="sv-SE" dirty="0" smtClean="0"/>
              <a:t>Helsingborg 2017 - 668 poäng</a:t>
            </a:r>
            <a:endParaRPr lang="sv-SE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215344417"/>
              </p:ext>
            </p:extLst>
          </p:nvPr>
        </p:nvGraphicFramePr>
        <p:xfrm>
          <a:off x="457200" y="764704"/>
          <a:ext cx="7334250" cy="4959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3469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67588956"/>
              </p:ext>
            </p:extLst>
          </p:nvPr>
        </p:nvGraphicFramePr>
        <p:xfrm>
          <a:off x="395536" y="332656"/>
          <a:ext cx="8208911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3339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298340322"/>
              </p:ext>
            </p:extLst>
          </p:nvPr>
        </p:nvGraphicFramePr>
        <p:xfrm>
          <a:off x="179512" y="260648"/>
          <a:ext cx="8856983" cy="5530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dirty="0" smtClean="0"/>
              <a:t>Helsingborg 2017 – 668 poäng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43608" y="1844824"/>
            <a:ext cx="5759128" cy="2304256"/>
          </a:xfrm>
        </p:spPr>
        <p:txBody>
          <a:bodyPr>
            <a:normAutofit/>
          </a:bodyPr>
          <a:lstStyle/>
          <a:p>
            <a:r>
              <a:rPr lang="sv-SE" sz="2400" dirty="0"/>
              <a:t>B</a:t>
            </a:r>
            <a:r>
              <a:rPr lang="sv-SE" sz="2400" dirty="0" smtClean="0"/>
              <a:t>ästa resultatet hittills av dryga 170 utvärderingar (650 det näst högsta)</a:t>
            </a:r>
          </a:p>
          <a:p>
            <a:r>
              <a:rPr lang="sv-SE" sz="2400" dirty="0" smtClean="0"/>
              <a:t>Det är nästa 200 poäng mer än genomsnittet av hittills genomförda Kompasser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6BA8D-B5EE-450F-985F-73DD9257964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621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166865-2798-4596-996D-415B29833BDA}" type="slidenum">
              <a:rPr lang="en-US"/>
              <a:pPr/>
              <a:t>8</a:t>
            </a:fld>
            <a:endParaRPr lang="en-US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549275"/>
            <a:ext cx="6985000" cy="838200"/>
          </a:xfrm>
        </p:spPr>
        <p:txBody>
          <a:bodyPr/>
          <a:lstStyle/>
          <a:p>
            <a:pPr marL="447675" indent="-447675"/>
            <a:r>
              <a:rPr lang="sv-SE" dirty="0">
                <a:cs typeface="Times New Roman" pitchFamily="18" charset="0"/>
              </a:rPr>
              <a:t>1. </a:t>
            </a:r>
            <a:r>
              <a:rPr lang="sv-SE" dirty="0" smtClean="0">
                <a:cs typeface="Times New Roman" pitchFamily="18" charset="0"/>
              </a:rPr>
              <a:t>Offentlighet och demokrati</a:t>
            </a:r>
            <a:endParaRPr lang="sv-SE" dirty="0">
              <a:cs typeface="Times New Roman" pitchFamily="18" charset="0"/>
            </a:endParaRPr>
          </a:p>
        </p:txBody>
      </p:sp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363574"/>
              </p:ext>
            </p:extLst>
          </p:nvPr>
        </p:nvGraphicFramePr>
        <p:xfrm>
          <a:off x="899592" y="1916832"/>
          <a:ext cx="6552728" cy="3096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03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94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3105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endParaRPr lang="sv-SE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r>
                        <a:rPr lang="sv-SE" sz="1600" dirty="0" smtClean="0">
                          <a:solidFill>
                            <a:schemeClr val="tx1"/>
                          </a:solidFill>
                          <a:effectLst/>
                        </a:rPr>
                        <a:t>Poäng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323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endParaRPr lang="sv-SE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endParaRPr lang="sv-SE" sz="1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 smtClean="0">
                          <a:solidFill>
                            <a:schemeClr val="tx1"/>
                          </a:solidFill>
                          <a:effectLst/>
                        </a:rPr>
                        <a:t>Strategi </a:t>
                      </a: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for demokratiutveckling och information 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Information till medborgare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Dialog och medborgarmedverkan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sv-SE" sz="1800" b="0" dirty="0">
                          <a:solidFill>
                            <a:schemeClr val="tx1"/>
                          </a:solidFill>
                          <a:effectLst/>
                        </a:rPr>
                        <a:t>Etik – motverkan av korruption</a:t>
                      </a:r>
                      <a:endParaRPr lang="sv-SE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600"/>
                        </a:spcAft>
                      </a:pPr>
                      <a:r>
                        <a:rPr lang="sv-SE" sz="2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163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787D4-1313-40B7-9C9F-22BB6FFDB2BF}" type="slidenum">
              <a:rPr lang="en-US"/>
              <a:pPr/>
              <a:t>9</a:t>
            </a:fld>
            <a:endParaRPr lang="en-US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5790" y="260648"/>
            <a:ext cx="7010400" cy="503461"/>
          </a:xfrm>
        </p:spPr>
        <p:txBody>
          <a:bodyPr/>
          <a:lstStyle/>
          <a:p>
            <a:pPr marL="447675" indent="-447675"/>
            <a:r>
              <a:rPr lang="sv-SE" dirty="0">
                <a:cs typeface="Times New Roman" pitchFamily="18" charset="0"/>
              </a:rPr>
              <a:t>1. </a:t>
            </a:r>
            <a:r>
              <a:rPr lang="sv-SE" dirty="0" smtClean="0">
                <a:cs typeface="Times New Roman" pitchFamily="18" charset="0"/>
              </a:rPr>
              <a:t>Offentlighet och demokrati</a:t>
            </a:r>
            <a:endParaRPr lang="sv-SE" dirty="0">
              <a:cs typeface="Times New Roman" pitchFamily="18" charset="0"/>
            </a:endParaRPr>
          </a:p>
        </p:txBody>
      </p:sp>
      <p:sp>
        <p:nvSpPr>
          <p:cNvPr id="5" name="textruta 4"/>
          <p:cNvSpPr txBox="1"/>
          <p:nvPr/>
        </p:nvSpPr>
        <p:spPr>
          <a:xfrm>
            <a:off x="539552" y="1052736"/>
            <a:ext cx="79208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STYRKOR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Georgia" panose="02040502050405020303" pitchFamily="18" charset="0"/>
              </a:rPr>
              <a:t>En </a:t>
            </a:r>
            <a:r>
              <a:rPr lang="sv-SE" dirty="0">
                <a:latin typeface="Georgia" panose="02040502050405020303" pitchFamily="18" charset="0"/>
              </a:rPr>
              <a:t>tydlig strategi för utveckling av den kommunala demokratin och informationen till invånarna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Georgia" panose="02040502050405020303" pitchFamily="18" charset="0"/>
              </a:rPr>
              <a:t>Ett </a:t>
            </a:r>
            <a:r>
              <a:rPr lang="sv-SE" dirty="0">
                <a:latin typeface="Georgia" panose="02040502050405020303" pitchFamily="18" charset="0"/>
              </a:rPr>
              <a:t>informationsrikt och lättillgängligt webbdiarium som liksom intranätet är öppet för alla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Georgia" panose="02040502050405020303" pitchFamily="18" charset="0"/>
              </a:rPr>
              <a:t>Bra </a:t>
            </a:r>
            <a:r>
              <a:rPr lang="sv-SE" dirty="0">
                <a:latin typeface="Georgia" panose="02040502050405020303" pitchFamily="18" charset="0"/>
              </a:rPr>
              <a:t>basinformation kopplat till webbsändningar av politiska möten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Georgia" panose="02040502050405020303" pitchFamily="18" charset="0"/>
              </a:rPr>
              <a:t>Klarspråkssatsning </a:t>
            </a:r>
            <a:r>
              <a:rPr lang="sv-SE" dirty="0">
                <a:latin typeface="Georgia" panose="02040502050405020303" pitchFamily="18" charset="0"/>
              </a:rPr>
              <a:t>vilket bland annat resulterat i tydlig information på webb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Georgia" panose="02040502050405020303" pitchFamily="18" charset="0"/>
              </a:rPr>
              <a:t>Föredömlig </a:t>
            </a:r>
            <a:r>
              <a:rPr lang="sv-SE" dirty="0">
                <a:latin typeface="Georgia" panose="02040502050405020303" pitchFamily="18" charset="0"/>
              </a:rPr>
              <a:t>resultatpresentation på webben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Georgia" panose="02040502050405020303" pitchFamily="18" charset="0"/>
              </a:rPr>
              <a:t>Resultaten </a:t>
            </a:r>
            <a:r>
              <a:rPr lang="sv-SE" dirty="0">
                <a:latin typeface="Georgia" panose="02040502050405020303" pitchFamily="18" charset="0"/>
              </a:rPr>
              <a:t>jämförs med andra kommuner och nätverk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Georgia" panose="02040502050405020303" pitchFamily="18" charset="0"/>
              </a:rPr>
              <a:t>Många </a:t>
            </a:r>
            <a:r>
              <a:rPr lang="sv-SE" dirty="0">
                <a:latin typeface="Georgia" panose="02040502050405020303" pitchFamily="18" charset="0"/>
              </a:rPr>
              <a:t>exempel på innovativ medborgardialog., ex. ADIS, Helsingborgspanelen, </a:t>
            </a:r>
            <a:r>
              <a:rPr lang="sv-SE" dirty="0" err="1">
                <a:latin typeface="Georgia" panose="02040502050405020303" pitchFamily="18" charset="0"/>
              </a:rPr>
              <a:t>Mindcraft</a:t>
            </a:r>
            <a:r>
              <a:rPr lang="sv-SE" dirty="0">
                <a:latin typeface="Georgia" panose="02040502050405020303" pitchFamily="18" charset="0"/>
              </a:rPr>
              <a:t> spel, Dialog 3.0 - Ungdomsresor m.m. Det finns även riktlinjer kring arbetet med medborgadialog.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Georgia" panose="02040502050405020303" pitchFamily="18" charset="0"/>
              </a:rPr>
              <a:t>Arbetet </a:t>
            </a:r>
            <a:r>
              <a:rPr lang="sv-SE" dirty="0">
                <a:latin typeface="Georgia" panose="02040502050405020303" pitchFamily="18" charset="0"/>
              </a:rPr>
              <a:t>med byalagen (stadsbyggnad)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>
                <a:latin typeface="Georgia" panose="02040502050405020303" pitchFamily="18" charset="0"/>
              </a:rPr>
              <a:t>Sociala medier  med omfattande kommunikation på olika </a:t>
            </a:r>
            <a:r>
              <a:rPr lang="sv-SE" dirty="0" smtClean="0">
                <a:latin typeface="Georgia" panose="02040502050405020303" pitchFamily="18" charset="0"/>
              </a:rPr>
              <a:t>nivåer</a:t>
            </a:r>
            <a:endParaRPr lang="sv-SE" dirty="0">
              <a:latin typeface="Georgia" panose="02040502050405020303" pitchFamily="18" charset="0"/>
            </a:endParaRPr>
          </a:p>
          <a:p>
            <a:pPr>
              <a:buFont typeface="Arial" pitchFamily="34" charset="0"/>
              <a:buChar char="•"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115946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KL Blå fot">
  <a:themeElements>
    <a:clrScheme name="SKL">
      <a:dk1>
        <a:sysClr val="windowText" lastClr="000000"/>
      </a:dk1>
      <a:lt1>
        <a:sysClr val="window" lastClr="FFFFFF"/>
      </a:lt1>
      <a:dk2>
        <a:srgbClr val="4D4D4D"/>
      </a:dk2>
      <a:lt2>
        <a:srgbClr val="EEECE1"/>
      </a:lt2>
      <a:accent1>
        <a:srgbClr val="006428"/>
      </a:accent1>
      <a:accent2>
        <a:srgbClr val="005A9B"/>
      </a:accent2>
      <a:accent3>
        <a:srgbClr val="B9141E"/>
      </a:accent3>
      <a:accent4>
        <a:srgbClr val="5A5A96"/>
      </a:accent4>
      <a:accent5>
        <a:srgbClr val="8C7D6E"/>
      </a:accent5>
      <a:accent6>
        <a:srgbClr val="E6460A"/>
      </a:accent6>
      <a:hlink>
        <a:srgbClr val="0000FF"/>
      </a:hlink>
      <a:folHlink>
        <a:srgbClr val="800080"/>
      </a:folHlink>
    </a:clrScheme>
    <a:fontScheme name="_SK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</TotalTime>
  <Words>1546</Words>
  <Application>Microsoft Office PowerPoint</Application>
  <PresentationFormat>Bildspel på skärmen (4:3)</PresentationFormat>
  <Paragraphs>331</Paragraphs>
  <Slides>38</Slides>
  <Notes>30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8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38</vt:i4>
      </vt:variant>
    </vt:vector>
  </HeadingPairs>
  <TitlesOfParts>
    <vt:vector size="47" baseType="lpstr">
      <vt:lpstr>Arial</vt:lpstr>
      <vt:lpstr>Calibri</vt:lpstr>
      <vt:lpstr>Georgia</vt:lpstr>
      <vt:lpstr>Symbol</vt:lpstr>
      <vt:lpstr>Tahoma</vt:lpstr>
      <vt:lpstr>Times New Roman</vt:lpstr>
      <vt:lpstr>Verdana</vt:lpstr>
      <vt:lpstr>Wingdings</vt:lpstr>
      <vt:lpstr>SKL Blå fot</vt:lpstr>
      <vt:lpstr>Kommunkompassen</vt:lpstr>
      <vt:lpstr>PowerPoint-presentation</vt:lpstr>
      <vt:lpstr>PowerPoint-presentation</vt:lpstr>
      <vt:lpstr>Helsingborg 2017 - 668 poäng</vt:lpstr>
      <vt:lpstr>PowerPoint-presentation</vt:lpstr>
      <vt:lpstr>PowerPoint-presentation</vt:lpstr>
      <vt:lpstr>Helsingborg 2017 – 668 poäng</vt:lpstr>
      <vt:lpstr>1. Offentlighet och demokrati</vt:lpstr>
      <vt:lpstr>1. Offentlighet och demokrati</vt:lpstr>
      <vt:lpstr>Forts.</vt:lpstr>
      <vt:lpstr>Förbättringsområden</vt:lpstr>
      <vt:lpstr>2. Tillgänglighet och medborgar-/ brukarorientering</vt:lpstr>
      <vt:lpstr>2. Brukarfokus, tillgänglighet och bemötande</vt:lpstr>
      <vt:lpstr>Forts.</vt:lpstr>
      <vt:lpstr>Förbättringsområden</vt:lpstr>
      <vt:lpstr>3 Politisk styrning och kontroll</vt:lpstr>
      <vt:lpstr>3. Politisk styrning och kontroll</vt:lpstr>
      <vt:lpstr>Förbättringsområden</vt:lpstr>
      <vt:lpstr>4. Ledarskap, ansvar och delegation</vt:lpstr>
      <vt:lpstr>4. Ledarskap, ansvar och delegation</vt:lpstr>
      <vt:lpstr>Forts.</vt:lpstr>
      <vt:lpstr>Förbättringsområden</vt:lpstr>
      <vt:lpstr>5. Resultat och effektivitet</vt:lpstr>
      <vt:lpstr>5. Resultat och effektivitet</vt:lpstr>
      <vt:lpstr>Forts.</vt:lpstr>
      <vt:lpstr>Förbättringsområden</vt:lpstr>
      <vt:lpstr>6. Kommunen som arbetsgivare - personalpolitik</vt:lpstr>
      <vt:lpstr>6. Personalpolitik</vt:lpstr>
      <vt:lpstr>Forts.</vt:lpstr>
      <vt:lpstr>Förbättringsområden</vt:lpstr>
      <vt:lpstr>7. Ständiga förbättringar</vt:lpstr>
      <vt:lpstr>7. Verksamhetsutveckling</vt:lpstr>
      <vt:lpstr>Forts.</vt:lpstr>
      <vt:lpstr>Förbättringsområden</vt:lpstr>
      <vt:lpstr>8.  Kommunen som samhällsbyggare</vt:lpstr>
      <vt:lpstr>8.  Kommunen som samhällsbyggare</vt:lpstr>
      <vt:lpstr>Forts.</vt:lpstr>
      <vt:lpstr>Förbättringsområden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SKL</dc:creator>
  <cp:lastModifiedBy>Lundberg Palle - SLF</cp:lastModifiedBy>
  <cp:revision>63</cp:revision>
  <dcterms:created xsi:type="dcterms:W3CDTF">2010-02-19T14:28:28Z</dcterms:created>
  <dcterms:modified xsi:type="dcterms:W3CDTF">2017-03-30T10:52:05Z</dcterms:modified>
</cp:coreProperties>
</file>