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9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129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9EA1-EC0B-2841-BD9B-5BA84846D6A4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A4F0-8B56-1544-8D94-1553189BD42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9EA1-EC0B-2841-BD9B-5BA84846D6A4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A4F0-8B56-1544-8D94-1553189BD42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9EA1-EC0B-2841-BD9B-5BA84846D6A4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A4F0-8B56-1544-8D94-1553189BD42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9EA1-EC0B-2841-BD9B-5BA84846D6A4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A4F0-8B56-1544-8D94-1553189BD42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9EA1-EC0B-2841-BD9B-5BA84846D6A4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A4F0-8B56-1544-8D94-1553189BD42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9EA1-EC0B-2841-BD9B-5BA84846D6A4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A4F0-8B56-1544-8D94-1553189BD42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9EA1-EC0B-2841-BD9B-5BA84846D6A4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A4F0-8B56-1544-8D94-1553189BD42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9EA1-EC0B-2841-BD9B-5BA84846D6A4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A4F0-8B56-1544-8D94-1553189BD42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9EA1-EC0B-2841-BD9B-5BA84846D6A4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A4F0-8B56-1544-8D94-1553189BD42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9EA1-EC0B-2841-BD9B-5BA84846D6A4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A4F0-8B56-1544-8D94-1553189BD42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9EA1-EC0B-2841-BD9B-5BA84846D6A4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A4F0-8B56-1544-8D94-1553189BD42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49EA1-EC0B-2841-BD9B-5BA84846D6A4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9A4F0-8B56-1544-8D94-1553189BD428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118963" y="1515533"/>
            <a:ext cx="8906504" cy="3632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latin typeface="Helvetica"/>
              <a:cs typeface="Helvetica"/>
            </a:endParaRPr>
          </a:p>
          <a:p>
            <a:pPr algn="ctr"/>
            <a:endParaRPr lang="sv-SE">
              <a:latin typeface="Helvetica"/>
              <a:cs typeface="Helvetica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067135">
            <a:off x="365323" y="3567037"/>
            <a:ext cx="2223027" cy="1536280"/>
          </a:xfrm>
          <a:prstGeom prst="rect">
            <a:avLst/>
          </a:prstGeom>
        </p:spPr>
      </p:pic>
      <p:sp>
        <p:nvSpPr>
          <p:cNvPr id="5" name="Rectangle 14"/>
          <p:cNvSpPr/>
          <p:nvPr/>
        </p:nvSpPr>
        <p:spPr>
          <a:xfrm rot="1209527">
            <a:off x="3280518" y="2486515"/>
            <a:ext cx="1631573" cy="19563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19384654" lon="1338293" rev="364106"/>
            </a:camera>
            <a:lightRig rig="threePt" dir="t"/>
          </a:scene3d>
          <a:sp3d>
            <a:bevelT w="222250" h="1143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Helvetica"/>
              <a:cs typeface="Helvetica"/>
            </a:endParaRPr>
          </a:p>
        </p:txBody>
      </p:sp>
      <p:sp>
        <p:nvSpPr>
          <p:cNvPr id="7" name="Likbent triangel 6"/>
          <p:cNvSpPr/>
          <p:nvPr/>
        </p:nvSpPr>
        <p:spPr>
          <a:xfrm rot="18569424" flipV="1">
            <a:off x="1822186" y="3546258"/>
            <a:ext cx="2413899" cy="646919"/>
          </a:xfrm>
          <a:prstGeom prst="triangle">
            <a:avLst>
              <a:gd name="adj" fmla="val 43132"/>
            </a:avLst>
          </a:prstGeom>
          <a:gradFill>
            <a:gsLst>
              <a:gs pos="5000">
                <a:schemeClr val="bg1">
                  <a:alpha val="56000"/>
                </a:schemeClr>
              </a:gs>
              <a:gs pos="56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34000">
                <a:schemeClr val="accent1">
                  <a:satMod val="103000"/>
                  <a:lumMod val="102000"/>
                  <a:tint val="94000"/>
                  <a:alpha val="56000"/>
                </a:schemeClr>
              </a:gs>
            </a:gsLst>
            <a:lin ang="4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Helvetica"/>
              <a:cs typeface="Helvetica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rcRect l="30206" t="37847" r="34833" b="37384"/>
          <a:stretch>
            <a:fillRect/>
          </a:stretch>
        </p:blipFill>
        <p:spPr>
          <a:xfrm>
            <a:off x="3986111" y="3546557"/>
            <a:ext cx="493775" cy="517982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1766" y="1735545"/>
            <a:ext cx="3035760" cy="2489323"/>
          </a:xfrm>
          <a:prstGeom prst="rect">
            <a:avLst/>
          </a:prstGeom>
        </p:spPr>
      </p:pic>
      <p:pic>
        <p:nvPicPr>
          <p:cNvPr id="25" name="Bildobjekt 7"/>
          <p:cNvPicPr>
            <a:picLocks noChangeAspect="1"/>
          </p:cNvPicPr>
          <p:nvPr/>
        </p:nvPicPr>
        <p:blipFill>
          <a:blip r:embed="rId5">
            <a:lum bright="-2000"/>
            <a:alphaModFix/>
          </a:blip>
          <a:stretch>
            <a:fillRect/>
          </a:stretch>
        </p:blipFill>
        <p:spPr>
          <a:xfrm>
            <a:off x="6045194" y="1820341"/>
            <a:ext cx="2281761" cy="1202258"/>
          </a:xfrm>
          <a:prstGeom prst="rect">
            <a:avLst/>
          </a:prstGeom>
          <a:ln w="34925">
            <a:noFill/>
          </a:ln>
          <a:effectLst>
            <a:softEdge rad="38100"/>
          </a:effectLst>
          <a:scene3d>
            <a:camera prst="orthographicFront"/>
            <a:lightRig rig="threePt" dir="t">
              <a:rot lat="0" lon="0" rev="0"/>
            </a:lightRig>
          </a:scene3d>
        </p:spPr>
      </p:pic>
      <p:sp>
        <p:nvSpPr>
          <p:cNvPr id="26" name="textruta 25"/>
          <p:cNvSpPr txBox="1"/>
          <p:nvPr/>
        </p:nvSpPr>
        <p:spPr>
          <a:xfrm>
            <a:off x="264822" y="2916727"/>
            <a:ext cx="3023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cs typeface="Helvetica"/>
              </a:rPr>
              <a:t>Varje mikrotiterplatta innehåller</a:t>
            </a:r>
          </a:p>
          <a:p>
            <a:r>
              <a:rPr lang="sv-SE" sz="1400" dirty="0" smtClean="0">
                <a:cs typeface="Helvetica"/>
              </a:rPr>
              <a:t>nästan fyrahundra 3D-kulturer,</a:t>
            </a:r>
          </a:p>
          <a:p>
            <a:r>
              <a:rPr lang="sv-SE" sz="1400" dirty="0" smtClean="0">
                <a:cs typeface="Helvetica"/>
              </a:rPr>
              <a:t>en i varje brunn.</a:t>
            </a:r>
            <a:endParaRPr lang="sv-SE" sz="1400" dirty="0">
              <a:cs typeface="Helvetica"/>
            </a:endParaRPr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6">
            <a:alphaModFix amt="32000"/>
          </a:blip>
          <a:stretch>
            <a:fillRect/>
          </a:stretch>
        </p:blipFill>
        <p:spPr>
          <a:xfrm flipV="1">
            <a:off x="6392562" y="2220138"/>
            <a:ext cx="1616902" cy="444648"/>
          </a:xfrm>
          <a:prstGeom prst="rect">
            <a:avLst/>
          </a:prstGeom>
        </p:spPr>
      </p:pic>
      <p:sp>
        <p:nvSpPr>
          <p:cNvPr id="30" name="textruta 29"/>
          <p:cNvSpPr txBox="1"/>
          <p:nvPr/>
        </p:nvSpPr>
        <p:spPr>
          <a:xfrm>
            <a:off x="5752920" y="4050662"/>
            <a:ext cx="29173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Genaktiviteten analyseras, viket </a:t>
            </a:r>
          </a:p>
          <a:p>
            <a:r>
              <a:rPr lang="sv-SE" sz="1400" dirty="0" smtClean="0"/>
              <a:t>ger detaljerad information om hur cancercellerna påverkas av läkemedelsbehandlingen.</a:t>
            </a:r>
          </a:p>
          <a:p>
            <a:endParaRPr lang="sv-SE" sz="1400" dirty="0">
              <a:latin typeface="Helvetica"/>
              <a:cs typeface="Helvetica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64822" y="1649752"/>
            <a:ext cx="2731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>
                <a:cs typeface="Helvetica"/>
              </a:rPr>
              <a:t>Den nya metoden avslöjar hur små tumörlika 3D-kulturer reagerar på läkemedels-behandling. </a:t>
            </a:r>
            <a:endParaRPr lang="sv-SE" sz="1400" b="1" dirty="0">
              <a:cs typeface="Helvetica"/>
            </a:endParaRPr>
          </a:p>
        </p:txBody>
      </p:sp>
      <p:sp>
        <p:nvSpPr>
          <p:cNvPr id="15" name="Likbent triangel 14"/>
          <p:cNvSpPr/>
          <p:nvPr/>
        </p:nvSpPr>
        <p:spPr>
          <a:xfrm rot="18569424" flipV="1">
            <a:off x="4108680" y="2612559"/>
            <a:ext cx="2711979" cy="909449"/>
          </a:xfrm>
          <a:prstGeom prst="triangle">
            <a:avLst>
              <a:gd name="adj" fmla="val 59028"/>
            </a:avLst>
          </a:prstGeom>
          <a:gradFill>
            <a:gsLst>
              <a:gs pos="5000">
                <a:schemeClr val="bg1">
                  <a:alpha val="56000"/>
                </a:schemeClr>
              </a:gs>
              <a:gs pos="56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34000">
                <a:schemeClr val="accent1">
                  <a:satMod val="103000"/>
                  <a:lumMod val="102000"/>
                  <a:tint val="94000"/>
                  <a:alpha val="56000"/>
                </a:schemeClr>
              </a:gs>
            </a:gsLst>
            <a:lin ang="4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Helvetica"/>
              <a:cs typeface="Helvetica"/>
            </a:endParaRPr>
          </a:p>
        </p:txBody>
      </p:sp>
      <p:sp>
        <p:nvSpPr>
          <p:cNvPr id="16" name="textruta 28"/>
          <p:cNvSpPr txBox="1"/>
          <p:nvPr/>
        </p:nvSpPr>
        <p:spPr>
          <a:xfrm>
            <a:off x="3232845" y="1663770"/>
            <a:ext cx="2637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Varje 3D-kultur innehåller 50 000 celler och är 0,5 millimeter i diameter. Olika läkemedel </a:t>
            </a:r>
          </a:p>
          <a:p>
            <a:r>
              <a:rPr lang="sv-SE" sz="1400" dirty="0" smtClean="0"/>
              <a:t>tillsätts i brunnarna.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0775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118963" y="1515533"/>
            <a:ext cx="8906504" cy="3632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>
              <a:latin typeface="Helvetica"/>
              <a:cs typeface="Helvetica"/>
            </a:endParaRPr>
          </a:p>
          <a:p>
            <a:pPr algn="ctr"/>
            <a:endParaRPr lang="sv-SE" dirty="0">
              <a:latin typeface="Helvetica"/>
              <a:cs typeface="Helvetica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067135">
            <a:off x="365323" y="3567037"/>
            <a:ext cx="2223027" cy="1536280"/>
          </a:xfrm>
          <a:prstGeom prst="rect">
            <a:avLst/>
          </a:prstGeom>
        </p:spPr>
      </p:pic>
      <p:sp>
        <p:nvSpPr>
          <p:cNvPr id="5" name="Rectangle 14"/>
          <p:cNvSpPr/>
          <p:nvPr/>
        </p:nvSpPr>
        <p:spPr>
          <a:xfrm rot="1209527">
            <a:off x="3280518" y="2486515"/>
            <a:ext cx="1631573" cy="19563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19384654" lon="1338293" rev="364106"/>
            </a:camera>
            <a:lightRig rig="threePt" dir="t"/>
          </a:scene3d>
          <a:sp3d>
            <a:bevelT w="222250" h="1143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Likbent triangel 6"/>
          <p:cNvSpPr/>
          <p:nvPr/>
        </p:nvSpPr>
        <p:spPr>
          <a:xfrm rot="18569424" flipV="1">
            <a:off x="1822186" y="3546258"/>
            <a:ext cx="2413899" cy="646919"/>
          </a:xfrm>
          <a:prstGeom prst="triangle">
            <a:avLst>
              <a:gd name="adj" fmla="val 43132"/>
            </a:avLst>
          </a:prstGeom>
          <a:gradFill>
            <a:gsLst>
              <a:gs pos="5000">
                <a:schemeClr val="bg1">
                  <a:alpha val="56000"/>
                </a:schemeClr>
              </a:gs>
              <a:gs pos="56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34000">
                <a:schemeClr val="accent1">
                  <a:satMod val="103000"/>
                  <a:lumMod val="102000"/>
                  <a:tint val="94000"/>
                  <a:alpha val="56000"/>
                </a:schemeClr>
              </a:gs>
            </a:gsLst>
            <a:lin ang="4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Helvetica"/>
              <a:cs typeface="Helvetica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rcRect l="30206" t="37847" r="34833" b="37384"/>
          <a:stretch>
            <a:fillRect/>
          </a:stretch>
        </p:blipFill>
        <p:spPr>
          <a:xfrm>
            <a:off x="3986111" y="3546557"/>
            <a:ext cx="493775" cy="517982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1766" y="1735545"/>
            <a:ext cx="3035760" cy="2489323"/>
          </a:xfrm>
          <a:prstGeom prst="rect">
            <a:avLst/>
          </a:prstGeom>
        </p:spPr>
      </p:pic>
      <p:pic>
        <p:nvPicPr>
          <p:cNvPr id="25" name="Bildobjekt 7"/>
          <p:cNvPicPr>
            <a:picLocks noChangeAspect="1"/>
          </p:cNvPicPr>
          <p:nvPr/>
        </p:nvPicPr>
        <p:blipFill>
          <a:blip r:embed="rId5">
            <a:lum bright="-2000"/>
            <a:alphaModFix/>
          </a:blip>
          <a:stretch>
            <a:fillRect/>
          </a:stretch>
        </p:blipFill>
        <p:spPr>
          <a:xfrm>
            <a:off x="6045194" y="1820341"/>
            <a:ext cx="2281761" cy="1202258"/>
          </a:xfrm>
          <a:prstGeom prst="rect">
            <a:avLst/>
          </a:prstGeom>
          <a:ln w="34925">
            <a:noFill/>
          </a:ln>
          <a:effectLst>
            <a:softEdge rad="38100"/>
          </a:effectLst>
          <a:scene3d>
            <a:camera prst="orthographicFront"/>
            <a:lightRig rig="threePt" dir="t">
              <a:rot lat="0" lon="0" rev="0"/>
            </a:lightRig>
          </a:scene3d>
        </p:spPr>
      </p:pic>
      <p:sp>
        <p:nvSpPr>
          <p:cNvPr id="26" name="textruta 25"/>
          <p:cNvSpPr txBox="1"/>
          <p:nvPr/>
        </p:nvSpPr>
        <p:spPr>
          <a:xfrm>
            <a:off x="261029" y="2981364"/>
            <a:ext cx="2683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Helvetica"/>
              </a:rPr>
              <a:t>Each multi-well cell culture plate contains 384 microtumors, one in each well.</a:t>
            </a:r>
            <a:endParaRPr lang="en-US" sz="1400" dirty="0">
              <a:cs typeface="Helvetica"/>
            </a:endParaRPr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6">
            <a:alphaModFix amt="32000"/>
          </a:blip>
          <a:stretch>
            <a:fillRect/>
          </a:stretch>
        </p:blipFill>
        <p:spPr>
          <a:xfrm flipV="1">
            <a:off x="6392562" y="2220138"/>
            <a:ext cx="1616902" cy="444648"/>
          </a:xfrm>
          <a:prstGeom prst="rect">
            <a:avLst/>
          </a:prstGeom>
        </p:spPr>
      </p:pic>
      <p:sp>
        <p:nvSpPr>
          <p:cNvPr id="30" name="textruta 29"/>
          <p:cNvSpPr txBox="1"/>
          <p:nvPr/>
        </p:nvSpPr>
        <p:spPr>
          <a:xfrm>
            <a:off x="5824683" y="4052041"/>
            <a:ext cx="27861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cs typeface="Helvetica"/>
              </a:rPr>
              <a:t>Gene activity for almost 1,000 </a:t>
            </a:r>
          </a:p>
          <a:p>
            <a:r>
              <a:rPr lang="en-US" sz="1400" dirty="0" smtClean="0">
                <a:latin typeface="+mj-lt"/>
                <a:cs typeface="Helvetica"/>
              </a:rPr>
              <a:t>genes is measured in each micro-tumor, providing detailed drug response information. </a:t>
            </a:r>
          </a:p>
          <a:p>
            <a:endParaRPr lang="en-US" sz="1400" dirty="0">
              <a:latin typeface="+mj-lt"/>
              <a:cs typeface="Helvetica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21233" y="1619603"/>
            <a:ext cx="27315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+mj-lt"/>
                <a:cs typeface="Helvetica"/>
              </a:rPr>
              <a:t>The new platform for in-depth analysis of 3D microtumors grown in the lab</a:t>
            </a:r>
            <a:endParaRPr lang="en-US" sz="1500" b="1" dirty="0">
              <a:latin typeface="+mj-lt"/>
              <a:cs typeface="Helvetica"/>
            </a:endParaRPr>
          </a:p>
        </p:txBody>
      </p:sp>
      <p:sp>
        <p:nvSpPr>
          <p:cNvPr id="15" name="Likbent triangel 14"/>
          <p:cNvSpPr/>
          <p:nvPr/>
        </p:nvSpPr>
        <p:spPr>
          <a:xfrm rot="18569424" flipV="1">
            <a:off x="4108680" y="2612559"/>
            <a:ext cx="2711979" cy="909449"/>
          </a:xfrm>
          <a:prstGeom prst="triangle">
            <a:avLst>
              <a:gd name="adj" fmla="val 59028"/>
            </a:avLst>
          </a:prstGeom>
          <a:gradFill>
            <a:gsLst>
              <a:gs pos="5000">
                <a:schemeClr val="bg1">
                  <a:alpha val="56000"/>
                </a:schemeClr>
              </a:gs>
              <a:gs pos="56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34000">
                <a:schemeClr val="accent1">
                  <a:satMod val="103000"/>
                  <a:lumMod val="102000"/>
                  <a:tint val="94000"/>
                  <a:alpha val="56000"/>
                </a:schemeClr>
              </a:gs>
            </a:gsLst>
            <a:lin ang="4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Helvetica"/>
              <a:cs typeface="Helvetica"/>
            </a:endParaRPr>
          </a:p>
        </p:txBody>
      </p:sp>
      <p:sp>
        <p:nvSpPr>
          <p:cNvPr id="16" name="textruta 28"/>
          <p:cNvSpPr txBox="1"/>
          <p:nvPr/>
        </p:nvSpPr>
        <p:spPr>
          <a:xfrm>
            <a:off x="3160557" y="1628352"/>
            <a:ext cx="2875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cs typeface="Helvetica"/>
              </a:rPr>
              <a:t>A single microtumor</a:t>
            </a:r>
            <a:r>
              <a:rPr lang="en-US" sz="1400" dirty="0">
                <a:latin typeface="+mj-lt"/>
                <a:cs typeface="Helvetica"/>
              </a:rPr>
              <a:t> contains</a:t>
            </a:r>
            <a:r>
              <a:rPr lang="en-US" sz="1400" dirty="0" smtClean="0">
                <a:latin typeface="+mj-lt"/>
                <a:cs typeface="Helvetica"/>
              </a:rPr>
              <a:t> </a:t>
            </a:r>
          </a:p>
          <a:p>
            <a:r>
              <a:rPr lang="en-US" sz="1400" dirty="0" smtClean="0">
                <a:latin typeface="+mj-lt"/>
                <a:cs typeface="Helvetica"/>
              </a:rPr>
              <a:t>around </a:t>
            </a:r>
            <a:r>
              <a:rPr lang="en-US" sz="1400" dirty="0">
                <a:latin typeface="+mj-lt"/>
                <a:cs typeface="Helvetica"/>
              </a:rPr>
              <a:t>50,000 </a:t>
            </a:r>
            <a:r>
              <a:rPr lang="en-US" sz="1400" dirty="0" smtClean="0">
                <a:latin typeface="+mj-lt"/>
                <a:cs typeface="Helvetica"/>
              </a:rPr>
              <a:t>cells and has a </a:t>
            </a:r>
          </a:p>
          <a:p>
            <a:r>
              <a:rPr lang="en-US" sz="1400" dirty="0" smtClean="0">
                <a:latin typeface="+mj-lt"/>
                <a:cs typeface="Helvetica"/>
              </a:rPr>
              <a:t>size of 0.5 mm. Each is exposed</a:t>
            </a:r>
          </a:p>
          <a:p>
            <a:r>
              <a:rPr lang="en-US" sz="1400" dirty="0" smtClean="0">
                <a:latin typeface="+mj-lt"/>
                <a:cs typeface="Helvetica"/>
              </a:rPr>
              <a:t>to a different drug.</a:t>
            </a:r>
            <a:endParaRPr lang="en-US" sz="14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775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118963" y="1515533"/>
            <a:ext cx="8906504" cy="3632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>
              <a:latin typeface="Helvetica"/>
              <a:cs typeface="Helvetica"/>
            </a:endParaRPr>
          </a:p>
          <a:p>
            <a:pPr algn="ctr"/>
            <a:endParaRPr lang="sv-SE" dirty="0">
              <a:latin typeface="Helvetica"/>
              <a:cs typeface="Helvetica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067135">
            <a:off x="365323" y="3567037"/>
            <a:ext cx="2223027" cy="1536280"/>
          </a:xfrm>
          <a:prstGeom prst="rect">
            <a:avLst/>
          </a:prstGeom>
        </p:spPr>
      </p:pic>
      <p:sp>
        <p:nvSpPr>
          <p:cNvPr id="5" name="Rectangle 14"/>
          <p:cNvSpPr/>
          <p:nvPr/>
        </p:nvSpPr>
        <p:spPr>
          <a:xfrm rot="1209527">
            <a:off x="3280518" y="2486515"/>
            <a:ext cx="1631573" cy="19563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19384654" lon="1338293" rev="364106"/>
            </a:camera>
            <a:lightRig rig="threePt" dir="t"/>
          </a:scene3d>
          <a:sp3d>
            <a:bevelT w="222250" h="1143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Likbent triangel 6"/>
          <p:cNvSpPr/>
          <p:nvPr/>
        </p:nvSpPr>
        <p:spPr>
          <a:xfrm rot="18569424" flipV="1">
            <a:off x="1822186" y="3546258"/>
            <a:ext cx="2413899" cy="646919"/>
          </a:xfrm>
          <a:prstGeom prst="triangle">
            <a:avLst>
              <a:gd name="adj" fmla="val 43132"/>
            </a:avLst>
          </a:prstGeom>
          <a:gradFill>
            <a:gsLst>
              <a:gs pos="5000">
                <a:schemeClr val="bg1">
                  <a:alpha val="56000"/>
                </a:schemeClr>
              </a:gs>
              <a:gs pos="56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34000">
                <a:schemeClr val="accent1">
                  <a:satMod val="103000"/>
                  <a:lumMod val="102000"/>
                  <a:tint val="94000"/>
                  <a:alpha val="56000"/>
                </a:schemeClr>
              </a:gs>
            </a:gsLst>
            <a:lin ang="4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Helvetica"/>
              <a:cs typeface="Helvetica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rcRect l="30206" t="37847" r="34833" b="37384"/>
          <a:stretch>
            <a:fillRect/>
          </a:stretch>
        </p:blipFill>
        <p:spPr>
          <a:xfrm>
            <a:off x="3986111" y="3546557"/>
            <a:ext cx="493775" cy="517982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1766" y="1735545"/>
            <a:ext cx="3035760" cy="2489323"/>
          </a:xfrm>
          <a:prstGeom prst="rect">
            <a:avLst/>
          </a:prstGeom>
        </p:spPr>
      </p:pic>
      <p:pic>
        <p:nvPicPr>
          <p:cNvPr id="25" name="Bildobjekt 7"/>
          <p:cNvPicPr>
            <a:picLocks noChangeAspect="1"/>
          </p:cNvPicPr>
          <p:nvPr/>
        </p:nvPicPr>
        <p:blipFill>
          <a:blip r:embed="rId5">
            <a:lum bright="-2000"/>
            <a:alphaModFix/>
          </a:blip>
          <a:stretch>
            <a:fillRect/>
          </a:stretch>
        </p:blipFill>
        <p:spPr>
          <a:xfrm>
            <a:off x="6045194" y="1820341"/>
            <a:ext cx="2281761" cy="1202258"/>
          </a:xfrm>
          <a:prstGeom prst="rect">
            <a:avLst/>
          </a:prstGeom>
          <a:ln w="34925">
            <a:noFill/>
          </a:ln>
          <a:effectLst>
            <a:softEdge rad="38100"/>
          </a:effectLst>
          <a:scene3d>
            <a:camera prst="orthographicFront"/>
            <a:lightRig rig="threePt" dir="t">
              <a:rot lat="0" lon="0" rev="0"/>
            </a:lightRig>
          </a:scene3d>
        </p:spPr>
      </p:pic>
      <p:sp>
        <p:nvSpPr>
          <p:cNvPr id="26" name="textruta 25"/>
          <p:cNvSpPr txBox="1"/>
          <p:nvPr/>
        </p:nvSpPr>
        <p:spPr>
          <a:xfrm>
            <a:off x="261029" y="2981364"/>
            <a:ext cx="2683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Helvetica"/>
              </a:rPr>
              <a:t>Each multi-well cell culture plate contains 384 microtumors, one in each well.</a:t>
            </a:r>
            <a:endParaRPr lang="en-US" sz="1400" dirty="0">
              <a:cs typeface="Helvetica"/>
            </a:endParaRPr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6">
            <a:alphaModFix amt="32000"/>
          </a:blip>
          <a:stretch>
            <a:fillRect/>
          </a:stretch>
        </p:blipFill>
        <p:spPr>
          <a:xfrm flipV="1">
            <a:off x="6392562" y="2220138"/>
            <a:ext cx="1616902" cy="444648"/>
          </a:xfrm>
          <a:prstGeom prst="rect">
            <a:avLst/>
          </a:prstGeom>
        </p:spPr>
      </p:pic>
      <p:sp>
        <p:nvSpPr>
          <p:cNvPr id="30" name="textruta 29"/>
          <p:cNvSpPr txBox="1"/>
          <p:nvPr/>
        </p:nvSpPr>
        <p:spPr>
          <a:xfrm>
            <a:off x="5824683" y="4052041"/>
            <a:ext cx="27861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cs typeface="Helvetica"/>
              </a:rPr>
              <a:t>Gene activity for almost 1,000 </a:t>
            </a:r>
          </a:p>
          <a:p>
            <a:r>
              <a:rPr lang="en-US" sz="1400" dirty="0" smtClean="0">
                <a:latin typeface="+mj-lt"/>
                <a:cs typeface="Helvetica"/>
              </a:rPr>
              <a:t>genes is measured in each micro-tumor, providing detailed drug response information. </a:t>
            </a:r>
          </a:p>
          <a:p>
            <a:endParaRPr lang="en-US" sz="1400" dirty="0">
              <a:latin typeface="+mj-lt"/>
              <a:cs typeface="Helvetica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21233" y="1619603"/>
            <a:ext cx="27315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+mj-lt"/>
                <a:cs typeface="Helvetica"/>
              </a:rPr>
              <a:t>The new platform for in-depth analysis of 3D microtumors grown in the lab</a:t>
            </a:r>
            <a:endParaRPr lang="en-US" sz="1500" b="1" dirty="0">
              <a:latin typeface="+mj-lt"/>
              <a:cs typeface="Helvetica"/>
            </a:endParaRPr>
          </a:p>
        </p:txBody>
      </p:sp>
      <p:sp>
        <p:nvSpPr>
          <p:cNvPr id="15" name="Likbent triangel 14"/>
          <p:cNvSpPr/>
          <p:nvPr/>
        </p:nvSpPr>
        <p:spPr>
          <a:xfrm rot="18569424" flipV="1">
            <a:off x="4108680" y="2612559"/>
            <a:ext cx="2711979" cy="909449"/>
          </a:xfrm>
          <a:prstGeom prst="triangle">
            <a:avLst>
              <a:gd name="adj" fmla="val 59028"/>
            </a:avLst>
          </a:prstGeom>
          <a:gradFill>
            <a:gsLst>
              <a:gs pos="5000">
                <a:schemeClr val="bg1">
                  <a:alpha val="56000"/>
                </a:schemeClr>
              </a:gs>
              <a:gs pos="56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34000">
                <a:schemeClr val="accent1">
                  <a:satMod val="103000"/>
                  <a:lumMod val="102000"/>
                  <a:tint val="94000"/>
                  <a:alpha val="56000"/>
                </a:schemeClr>
              </a:gs>
            </a:gsLst>
            <a:lin ang="4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Helvetica"/>
              <a:cs typeface="Helvetica"/>
            </a:endParaRPr>
          </a:p>
        </p:txBody>
      </p:sp>
      <p:sp>
        <p:nvSpPr>
          <p:cNvPr id="16" name="textruta 28"/>
          <p:cNvSpPr txBox="1"/>
          <p:nvPr/>
        </p:nvSpPr>
        <p:spPr>
          <a:xfrm>
            <a:off x="3160557" y="1628352"/>
            <a:ext cx="2875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cs typeface="Helvetica"/>
              </a:rPr>
              <a:t>A single microtumor</a:t>
            </a:r>
            <a:r>
              <a:rPr lang="en-US" sz="1400" dirty="0">
                <a:latin typeface="+mj-lt"/>
                <a:cs typeface="Helvetica"/>
              </a:rPr>
              <a:t> contains</a:t>
            </a:r>
            <a:r>
              <a:rPr lang="en-US" sz="1400" dirty="0" smtClean="0">
                <a:latin typeface="+mj-lt"/>
                <a:cs typeface="Helvetica"/>
              </a:rPr>
              <a:t> </a:t>
            </a:r>
          </a:p>
          <a:p>
            <a:r>
              <a:rPr lang="en-US" sz="1400" dirty="0" smtClean="0">
                <a:latin typeface="+mj-lt"/>
                <a:cs typeface="Helvetica"/>
              </a:rPr>
              <a:t>around </a:t>
            </a:r>
            <a:r>
              <a:rPr lang="en-US" sz="1400" dirty="0">
                <a:latin typeface="+mj-lt"/>
                <a:cs typeface="Helvetica"/>
              </a:rPr>
              <a:t>50,000 </a:t>
            </a:r>
            <a:r>
              <a:rPr lang="en-US" sz="1400" dirty="0" smtClean="0">
                <a:latin typeface="+mj-lt"/>
                <a:cs typeface="Helvetica"/>
              </a:rPr>
              <a:t>cells and has a </a:t>
            </a:r>
          </a:p>
          <a:p>
            <a:r>
              <a:rPr lang="en-US" sz="1400" dirty="0" smtClean="0">
                <a:latin typeface="+mj-lt"/>
                <a:cs typeface="Helvetica"/>
              </a:rPr>
              <a:t>size of 0.5 mm. Each is exposed</a:t>
            </a:r>
          </a:p>
          <a:p>
            <a:r>
              <a:rPr lang="en-US" sz="1400" dirty="0" smtClean="0">
                <a:latin typeface="+mj-lt"/>
                <a:cs typeface="Helvetica"/>
              </a:rPr>
              <a:t>to a different drug.</a:t>
            </a:r>
            <a:endParaRPr lang="en-US" sz="14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775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118963" y="1515533"/>
            <a:ext cx="8906504" cy="3632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>
              <a:latin typeface="Helvetica"/>
              <a:cs typeface="Helvetica"/>
            </a:endParaRPr>
          </a:p>
          <a:p>
            <a:pPr algn="ctr"/>
            <a:endParaRPr lang="sv-SE" dirty="0">
              <a:latin typeface="Helvetica"/>
              <a:cs typeface="Helvetica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067135">
            <a:off x="365323" y="3567037"/>
            <a:ext cx="2223027" cy="1536280"/>
          </a:xfrm>
          <a:prstGeom prst="rect">
            <a:avLst/>
          </a:prstGeom>
        </p:spPr>
      </p:pic>
      <p:sp>
        <p:nvSpPr>
          <p:cNvPr id="5" name="Rectangle 14"/>
          <p:cNvSpPr/>
          <p:nvPr/>
        </p:nvSpPr>
        <p:spPr>
          <a:xfrm rot="1209527">
            <a:off x="3280518" y="2486515"/>
            <a:ext cx="1631573" cy="19563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19384654" lon="1338293" rev="364106"/>
            </a:camera>
            <a:lightRig rig="threePt" dir="t"/>
          </a:scene3d>
          <a:sp3d>
            <a:bevelT w="222250" h="1143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Likbent triangel 6"/>
          <p:cNvSpPr/>
          <p:nvPr/>
        </p:nvSpPr>
        <p:spPr>
          <a:xfrm rot="18569424" flipV="1">
            <a:off x="1822186" y="3546258"/>
            <a:ext cx="2413899" cy="646919"/>
          </a:xfrm>
          <a:prstGeom prst="triangle">
            <a:avLst>
              <a:gd name="adj" fmla="val 43132"/>
            </a:avLst>
          </a:prstGeom>
          <a:gradFill>
            <a:gsLst>
              <a:gs pos="5000">
                <a:schemeClr val="bg1">
                  <a:alpha val="56000"/>
                </a:schemeClr>
              </a:gs>
              <a:gs pos="56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34000">
                <a:schemeClr val="accent1">
                  <a:satMod val="103000"/>
                  <a:lumMod val="102000"/>
                  <a:tint val="94000"/>
                  <a:alpha val="56000"/>
                </a:schemeClr>
              </a:gs>
            </a:gsLst>
            <a:lin ang="4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Helvetica"/>
              <a:cs typeface="Helvetica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rcRect l="30206" t="37847" r="34833" b="37384"/>
          <a:stretch>
            <a:fillRect/>
          </a:stretch>
        </p:blipFill>
        <p:spPr>
          <a:xfrm>
            <a:off x="3986111" y="3546557"/>
            <a:ext cx="493775" cy="517982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1766" y="1735545"/>
            <a:ext cx="3035760" cy="2489323"/>
          </a:xfrm>
          <a:prstGeom prst="rect">
            <a:avLst/>
          </a:prstGeom>
        </p:spPr>
      </p:pic>
      <p:pic>
        <p:nvPicPr>
          <p:cNvPr id="25" name="Bildobjekt 7"/>
          <p:cNvPicPr>
            <a:picLocks noChangeAspect="1"/>
          </p:cNvPicPr>
          <p:nvPr/>
        </p:nvPicPr>
        <p:blipFill>
          <a:blip r:embed="rId5">
            <a:lum bright="-2000"/>
            <a:alphaModFix/>
          </a:blip>
          <a:stretch>
            <a:fillRect/>
          </a:stretch>
        </p:blipFill>
        <p:spPr>
          <a:xfrm>
            <a:off x="6045194" y="1820341"/>
            <a:ext cx="2281761" cy="1202258"/>
          </a:xfrm>
          <a:prstGeom prst="rect">
            <a:avLst/>
          </a:prstGeom>
          <a:ln w="34925">
            <a:noFill/>
          </a:ln>
          <a:effectLst>
            <a:softEdge rad="38100"/>
          </a:effectLst>
          <a:scene3d>
            <a:camera prst="orthographicFront"/>
            <a:lightRig rig="threePt" dir="t">
              <a:rot lat="0" lon="0" rev="0"/>
            </a:lightRig>
          </a:scene3d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6">
            <a:alphaModFix amt="32000"/>
          </a:blip>
          <a:stretch>
            <a:fillRect/>
          </a:stretch>
        </p:blipFill>
        <p:spPr>
          <a:xfrm flipV="1">
            <a:off x="6392562" y="2220138"/>
            <a:ext cx="1616902" cy="444648"/>
          </a:xfrm>
          <a:prstGeom prst="rect">
            <a:avLst/>
          </a:prstGeom>
        </p:spPr>
      </p:pic>
      <p:sp>
        <p:nvSpPr>
          <p:cNvPr id="15" name="Likbent triangel 14"/>
          <p:cNvSpPr/>
          <p:nvPr/>
        </p:nvSpPr>
        <p:spPr>
          <a:xfrm rot="18569424" flipV="1">
            <a:off x="4108680" y="2612559"/>
            <a:ext cx="2711979" cy="909449"/>
          </a:xfrm>
          <a:prstGeom prst="triangle">
            <a:avLst>
              <a:gd name="adj" fmla="val 59028"/>
            </a:avLst>
          </a:prstGeom>
          <a:gradFill>
            <a:gsLst>
              <a:gs pos="5000">
                <a:schemeClr val="bg1">
                  <a:alpha val="56000"/>
                </a:schemeClr>
              </a:gs>
              <a:gs pos="56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  <a:gs pos="34000">
                <a:schemeClr val="accent1">
                  <a:satMod val="103000"/>
                  <a:lumMod val="102000"/>
                  <a:tint val="94000"/>
                  <a:alpha val="56000"/>
                </a:schemeClr>
              </a:gs>
            </a:gsLst>
            <a:lin ang="4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775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193</Words>
  <Application>Microsoft Office PowerPoint</Application>
  <PresentationFormat>Bildspel på skärmen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UU 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Mårten Fryknäs</dc:creator>
  <cp:lastModifiedBy>Linda Koffmar</cp:lastModifiedBy>
  <cp:revision>4</cp:revision>
  <dcterms:created xsi:type="dcterms:W3CDTF">2016-10-25T07:18:16Z</dcterms:created>
  <dcterms:modified xsi:type="dcterms:W3CDTF">2016-10-25T09:34:39Z</dcterms:modified>
</cp:coreProperties>
</file>