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1"/>
  </p:handoutMasterIdLst>
  <p:sldIdLst>
    <p:sldId id="257" r:id="rId2"/>
    <p:sldId id="354" r:id="rId3"/>
    <p:sldId id="355" r:id="rId4"/>
    <p:sldId id="366" r:id="rId5"/>
    <p:sldId id="367" r:id="rId6"/>
    <p:sldId id="358" r:id="rId7"/>
    <p:sldId id="353" r:id="rId8"/>
    <p:sldId id="368" r:id="rId9"/>
    <p:sldId id="369" r:id="rId10"/>
    <p:sldId id="370" r:id="rId11"/>
    <p:sldId id="383" r:id="rId12"/>
    <p:sldId id="384" r:id="rId13"/>
    <p:sldId id="385" r:id="rId14"/>
    <p:sldId id="386" r:id="rId15"/>
    <p:sldId id="312" r:id="rId16"/>
    <p:sldId id="364" r:id="rId17"/>
    <p:sldId id="365" r:id="rId18"/>
    <p:sldId id="371" r:id="rId19"/>
    <p:sldId id="372" r:id="rId20"/>
    <p:sldId id="318" r:id="rId21"/>
    <p:sldId id="387" r:id="rId22"/>
    <p:sldId id="388" r:id="rId23"/>
    <p:sldId id="389" r:id="rId24"/>
    <p:sldId id="390" r:id="rId25"/>
    <p:sldId id="319" r:id="rId26"/>
    <p:sldId id="320" r:id="rId27"/>
    <p:sldId id="373" r:id="rId28"/>
    <p:sldId id="374" r:id="rId29"/>
    <p:sldId id="329" r:id="rId30"/>
    <p:sldId id="321" r:id="rId31"/>
    <p:sldId id="322" r:id="rId32"/>
    <p:sldId id="375" r:id="rId33"/>
    <p:sldId id="376" r:id="rId34"/>
    <p:sldId id="348" r:id="rId35"/>
    <p:sldId id="323" r:id="rId36"/>
    <p:sldId id="324" r:id="rId37"/>
    <p:sldId id="377" r:id="rId38"/>
    <p:sldId id="378" r:id="rId39"/>
    <p:sldId id="349" r:id="rId40"/>
    <p:sldId id="325" r:id="rId41"/>
    <p:sldId id="326" r:id="rId42"/>
    <p:sldId id="379" r:id="rId43"/>
    <p:sldId id="380" r:id="rId44"/>
    <p:sldId id="350" r:id="rId45"/>
    <p:sldId id="327" r:id="rId46"/>
    <p:sldId id="328" r:id="rId47"/>
    <p:sldId id="381" r:id="rId48"/>
    <p:sldId id="382" r:id="rId49"/>
    <p:sldId id="351" r:id="rId50"/>
  </p:sldIdLst>
  <p:sldSz cx="9144000" cy="6858000" type="screen4x3"/>
  <p:notesSz cx="6797675" cy="992663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E4BE00"/>
    <a:srgbClr val="E4D900"/>
    <a:srgbClr val="777777"/>
    <a:srgbClr val="808080"/>
    <a:srgbClr val="969696"/>
    <a:srgbClr val="BE2D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39" autoAdjust="0"/>
  </p:normalViewPr>
  <p:slideViewPr>
    <p:cSldViewPr snapToGrid="0">
      <p:cViewPr varScale="1">
        <p:scale>
          <a:sx n="106" d="100"/>
          <a:sy n="106" d="100"/>
        </p:scale>
        <p:origin x="-1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9" tIns="45570" rIns="91139" bIns="45570" numCol="1" anchor="t" anchorCtr="0" compatLnSpc="1">
            <a:prstTxWarp prst="textNoShape">
              <a:avLst/>
            </a:prstTxWarp>
          </a:bodyPr>
          <a:lstStyle>
            <a:lvl1pPr algn="l" defTabSz="911225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9" tIns="45570" rIns="91139" bIns="45570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64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9" tIns="45570" rIns="91139" bIns="45570" numCol="1" anchor="b" anchorCtr="0" compatLnSpc="1">
            <a:prstTxWarp prst="textNoShape">
              <a:avLst/>
            </a:prstTxWarp>
          </a:bodyPr>
          <a:lstStyle>
            <a:lvl1pPr algn="l" defTabSz="911225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6575"/>
            <a:ext cx="29464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9" tIns="45570" rIns="91139" bIns="45570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fld id="{62D410EA-38EE-4581-90B0-7BDAFFE5870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A07D4-B410-4C7F-AF14-B745E16554C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7388" y="609600"/>
            <a:ext cx="1833562" cy="54610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5113" y="609600"/>
            <a:ext cx="5349875" cy="54610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3A64B-6FEE-4F23-9CD9-02D9CA74B27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Rubrik och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113" y="609600"/>
            <a:ext cx="7307262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49400" y="1955800"/>
            <a:ext cx="7321550" cy="4114800"/>
          </a:xfrm>
        </p:spPr>
        <p:txBody>
          <a:bodyPr/>
          <a:lstStyle/>
          <a:p>
            <a:pPr lvl="0"/>
            <a:r>
              <a:rPr lang="sv-SE" noProof="0" smtClean="0"/>
              <a:t>Klicka på ikonen för att lägga till en tabell</a:t>
            </a:r>
            <a:endParaRPr lang="sv-SE" noProof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04FF9-40D2-49F4-876B-3FCFB7DE0CD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04851-9C92-4D84-B42F-280F9AFDBF9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36433-AF21-4E68-8F3B-44023E5DD08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9400" y="1955800"/>
            <a:ext cx="35845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6375" y="1955800"/>
            <a:ext cx="35845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76AE2-41F4-4B44-A84F-8EE9F61478E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053C-D857-494A-A7B6-27AAE3B6D58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6D7A3-21A5-47E6-AA05-9F967EF3235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B73A5-01B0-4618-9B44-8575D3FCB18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6E5DA-553A-4FE6-B40B-A997B211EE2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  <a:endParaRPr lang="sv-S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75353-8CD7-4C61-BB74-8CB42A4AF2A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Loggan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677150" y="6188075"/>
            <a:ext cx="1185863" cy="41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1143000" cy="6858000"/>
          </a:xfrm>
          <a:prstGeom prst="rect">
            <a:avLst/>
          </a:prstGeom>
          <a:solidFill>
            <a:srgbClr val="BE2D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44450" y="239713"/>
            <a:ext cx="1041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sv-SE" sz="1400">
                <a:solidFill>
                  <a:schemeClr val="bg1"/>
                </a:solidFill>
                <a:latin typeface="Arial" charset="0"/>
              </a:rPr>
              <a:t>skane.com</a:t>
            </a:r>
          </a:p>
        </p:txBody>
      </p:sp>
      <p:sp>
        <p:nvSpPr>
          <p:cNvPr id="1029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535113" y="609600"/>
            <a:ext cx="73072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bakgrundsrubriken</a:t>
            </a:r>
          </a:p>
        </p:txBody>
      </p:sp>
      <p:sp>
        <p:nvSpPr>
          <p:cNvPr id="1030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49400" y="1955800"/>
            <a:ext cx="73215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112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203325" y="6400800"/>
            <a:ext cx="704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33B16D9-CF8D-472B-B653-AAE0801678D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6281738" y="369888"/>
            <a:ext cx="2505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19050" y="6740525"/>
            <a:ext cx="88900" cy="88900"/>
          </a:xfrm>
          <a:prstGeom prst="ellipse">
            <a:avLst/>
          </a:prstGeom>
          <a:solidFill>
            <a:srgbClr val="E4D9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1536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1549400" y="1501775"/>
            <a:ext cx="732155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v-SE" sz="3200" smtClean="0"/>
              <a:t>Inkvarteringsstatistik november 2011</a:t>
            </a:r>
          </a:p>
        </p:txBody>
      </p:sp>
      <p:pic>
        <p:nvPicPr>
          <p:cNvPr id="15363" name="Picture 13" descr="skane_payoff_e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1700" y="2309813"/>
            <a:ext cx="4800600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1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jan-nov 2011</a:t>
            </a:r>
            <a:br>
              <a:rPr lang="sv-SE" smtClean="0"/>
            </a:br>
            <a:r>
              <a:rPr lang="sv-SE" sz="2000" i="1" smtClean="0"/>
              <a:t>stugby/vandrarhem</a:t>
            </a:r>
            <a:endParaRPr lang="sv-SE" sz="2000" smtClean="0"/>
          </a:p>
        </p:txBody>
      </p:sp>
      <p:sp>
        <p:nvSpPr>
          <p:cNvPr id="199682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199767" name="Group 87"/>
          <p:cNvGraphicFramePr>
            <a:graphicFrameLocks noGrp="1"/>
          </p:cNvGraphicFramePr>
          <p:nvPr/>
        </p:nvGraphicFramePr>
        <p:xfrm>
          <a:off x="1624013" y="1522413"/>
          <a:ext cx="7153275" cy="4471987"/>
        </p:xfrm>
        <a:graphic>
          <a:graphicData uri="http://schemas.openxmlformats.org/drawingml/2006/table">
            <a:tbl>
              <a:tblPr/>
              <a:tblGrid>
                <a:gridCol w="1863725"/>
                <a:gridCol w="2430462"/>
                <a:gridCol w="2859088"/>
              </a:tblGrid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Nationalitet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Gästnätter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Utveckling jämfört med samma period föregående år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Sverige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278 239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Danmark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18 108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2 985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-44%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5 806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-16%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Tyskland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22 796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Storbritannien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2 537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Irland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393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254%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Nederländerna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7 693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Schweiz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2 508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Italien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1 393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Spanien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1 514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Polen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6 871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Ryssland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1 495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Ungern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Tjeckien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1 583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2 056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453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5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november 2011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sp>
        <p:nvSpPr>
          <p:cNvPr id="200706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00791" name="Group 87"/>
          <p:cNvGraphicFramePr>
            <a:graphicFrameLocks noGrp="1"/>
          </p:cNvGraphicFramePr>
          <p:nvPr/>
        </p:nvGraphicFramePr>
        <p:xfrm>
          <a:off x="1543050" y="1555750"/>
          <a:ext cx="7131050" cy="4424363"/>
        </p:xfrm>
        <a:graphic>
          <a:graphicData uri="http://schemas.openxmlformats.org/drawingml/2006/table">
            <a:tbl>
              <a:tblPr/>
              <a:tblGrid>
                <a:gridCol w="1858963"/>
                <a:gridCol w="2420937"/>
                <a:gridCol w="2851150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Nationalitet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Gästnätter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Utveckling jämfört med samma period föregående år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Sverige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198 541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Danmark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8 105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-16%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2 664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1 252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Tyskland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5 546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Storbritannien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3 820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Irland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181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145%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Nederländerna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2 006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Schweiz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760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Italien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1 978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Spanien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Polen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1 264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Ryssland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1 500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Ungern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Tjeckien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2 004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1 155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jan-nov 2011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sp>
        <p:nvSpPr>
          <p:cNvPr id="20685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06934" name="Group 86"/>
          <p:cNvGraphicFramePr>
            <a:graphicFrameLocks noGrp="1"/>
          </p:cNvGraphicFramePr>
          <p:nvPr/>
        </p:nvGraphicFramePr>
        <p:xfrm>
          <a:off x="1589088" y="1485900"/>
          <a:ext cx="7032625" cy="4535488"/>
        </p:xfrm>
        <a:graphic>
          <a:graphicData uri="http://schemas.openxmlformats.org/drawingml/2006/table">
            <a:tbl>
              <a:tblPr/>
              <a:tblGrid>
                <a:gridCol w="1831975"/>
                <a:gridCol w="2387600"/>
                <a:gridCol w="281305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Nationalitet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Gästnätter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Utveckling jämfört med samma period föregående år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Sverige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2 500 632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Danmark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128 485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42 854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24 612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2 016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Tyskland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110 602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Storbritannien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49 208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Irland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2 488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Nederländerna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28 527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Schweiz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14 022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Italien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18 083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Spanien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11 389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Polen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18 857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Ryssland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20 523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-24%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Ungern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2 447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Tjeckien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3 415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32 884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11 235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november 2011</a:t>
            </a:r>
            <a:br>
              <a:rPr lang="sv-SE" smtClean="0"/>
            </a:br>
            <a:r>
              <a:rPr lang="sv-SE" sz="2000" i="1" smtClean="0"/>
              <a:t>camping</a:t>
            </a:r>
            <a:endParaRPr lang="sv-SE" sz="2000" smtClean="0"/>
          </a:p>
        </p:txBody>
      </p:sp>
      <p:sp>
        <p:nvSpPr>
          <p:cNvPr id="208898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" name="Platshållare för tabell 1"/>
          <p:cNvGraphicFramePr>
            <a:graphicFrameLocks noGrp="1"/>
          </p:cNvGraphicFramePr>
          <p:nvPr/>
        </p:nvGraphicFramePr>
        <p:xfrm>
          <a:off x="1579563" y="1530350"/>
          <a:ext cx="6508750" cy="3962400"/>
        </p:xfrm>
        <a:graphic>
          <a:graphicData uri="http://schemas.openxmlformats.org/drawingml/2006/table">
            <a:tbl>
              <a:tblPr/>
              <a:tblGrid>
                <a:gridCol w="1695450"/>
                <a:gridCol w="2209800"/>
                <a:gridCol w="2603500"/>
              </a:tblGrid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Nationalitet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Gästnätter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Utveckling jämfört med samma period föregående år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Sverige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9 418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Danmark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250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-13%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Norge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Finland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114%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Tyskland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427%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Storbritannien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-89%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Nederländerna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115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Schweiz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Polen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154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Frankrike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Italien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-100%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övriga länder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974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1312%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7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jan-nov 2011</a:t>
            </a:r>
            <a:br>
              <a:rPr lang="sv-SE" smtClean="0"/>
            </a:br>
            <a:r>
              <a:rPr lang="sv-SE" sz="2000" i="1" smtClean="0"/>
              <a:t>camping</a:t>
            </a:r>
            <a:endParaRPr lang="sv-SE" sz="2000" smtClean="0"/>
          </a:p>
        </p:txBody>
      </p:sp>
      <p:sp>
        <p:nvSpPr>
          <p:cNvPr id="203778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" name="Platshållare för tabell 1"/>
          <p:cNvGraphicFramePr>
            <a:graphicFrameLocks noGrp="1"/>
          </p:cNvGraphicFramePr>
          <p:nvPr/>
        </p:nvGraphicFramePr>
        <p:xfrm>
          <a:off x="1690688" y="1589088"/>
          <a:ext cx="6786562" cy="3889375"/>
        </p:xfrm>
        <a:graphic>
          <a:graphicData uri="http://schemas.openxmlformats.org/drawingml/2006/table">
            <a:tbl>
              <a:tblPr/>
              <a:tblGrid>
                <a:gridCol w="1768475"/>
                <a:gridCol w="2305050"/>
                <a:gridCol w="2713037"/>
              </a:tblGrid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Nationalitet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Gästnätter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Utveckling jämfört med samma period föregående år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Sverige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908 554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Danmark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43 066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-19%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Norge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17 476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Finland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2 673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-24%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Tyskland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83 728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Storbritannien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4 369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Nederländerna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25 843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-20%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Schweiz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8 511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Polen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2 939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-14%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Frankrike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3 570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Italien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903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-24%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övriga länder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13 103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12%</a:t>
                      </a:r>
                    </a:p>
                  </a:txBody>
                  <a:tcPr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452438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nationalitetsutveckling</a:t>
            </a:r>
          </a:p>
        </p:txBody>
      </p:sp>
      <p:sp>
        <p:nvSpPr>
          <p:cNvPr id="204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68450" y="1558925"/>
            <a:ext cx="7326313" cy="4759325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Under november månad redovisade hotellen, stugbyarna, vandrarhemmen och campingplatserna i Skåne 49 446 utländska gästnätter. Exportandelen, dvs. andelen utländska gästnätter uppgick till 19%. Antalet utländska gästnätter hade ökat med 10% under november månad jämfört med året innan. </a:t>
            </a:r>
          </a:p>
          <a:p>
            <a:pPr marL="268288" indent="-268288" eaLnBrk="1" hangingPunct="1"/>
            <a:r>
              <a:rPr lang="sv-SE" sz="1400" smtClean="0"/>
              <a:t>Den största utländska turistgruppen var danskarna som stod för 17% av de utländska övernattningarna. Totalt övernattade danska besökare 8 355 nätter i Skåne under november. Tyskarna var den näst största utländska turistgruppen och stod för 5 683 gästnätter. </a:t>
            </a:r>
          </a:p>
          <a:p>
            <a:pPr marL="268288" indent="-268288" eaLnBrk="1" hangingPunct="1"/>
            <a:r>
              <a:rPr lang="sv-SE" sz="1400" smtClean="0"/>
              <a:t>För perioden januari-november redovisade boendeanläggningarna i Skåne 889 307 utländska gästnätter. De utländska gästnätterna stod för 21% av den totala gästnattsvolymen.</a:t>
            </a:r>
          </a:p>
          <a:p>
            <a:pPr marL="268288" indent="-268288" eaLnBrk="1" hangingPunct="1"/>
            <a:r>
              <a:rPr lang="sv-SE" sz="1400" smtClean="0"/>
              <a:t>Ackumulerat till och med november 2011 är det tyskarna som står för flest av de utländska övernattningarna i Skåne med 194 330 gästnätter. Danskarna var den näst största utländska turistgruppen följt av norrmännen som genererade 171 551 respektive 60 330 gästnätter.</a:t>
            </a:r>
          </a:p>
          <a:p>
            <a:pPr marL="268288" indent="-268288" eaLnBrk="1" hangingPunct="1"/>
            <a:endParaRPr lang="sv-SE" sz="1400" smtClean="0"/>
          </a:p>
          <a:p>
            <a:pPr marL="268288" indent="-268288" eaLnBrk="1" hangingPunct="1"/>
            <a:endParaRPr lang="sv-SE" sz="1400" smtClean="0"/>
          </a:p>
          <a:p>
            <a:pPr marL="268288" indent="-268288" eaLnBrk="1" hangingPunct="1"/>
            <a:endParaRPr lang="sv-SE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609600"/>
            <a:ext cx="7608887" cy="1143000"/>
          </a:xfrm>
        </p:spPr>
        <p:txBody>
          <a:bodyPr/>
          <a:lstStyle/>
          <a:p>
            <a:pPr eaLnBrk="1" hangingPunct="1"/>
            <a:r>
              <a:rPr lang="sv-SE" smtClean="0"/>
              <a:t>Hotellnätter storstäder, november 2011</a:t>
            </a:r>
            <a:endParaRPr lang="sv-SE" sz="2400" i="1" smtClean="0"/>
          </a:p>
        </p:txBody>
      </p:sp>
      <p:graphicFrame>
        <p:nvGraphicFramePr>
          <p:cNvPr id="201746" name="Object 18"/>
          <p:cNvGraphicFramePr>
            <a:graphicFrameLocks noGrp="1" noChangeAspect="1"/>
          </p:cNvGraphicFramePr>
          <p:nvPr>
            <p:ph idx="1"/>
          </p:nvPr>
        </p:nvGraphicFramePr>
        <p:xfrm>
          <a:off x="1549400" y="1955800"/>
          <a:ext cx="7321550" cy="4113213"/>
        </p:xfrm>
        <a:graphic>
          <a:graphicData uri="http://schemas.openxmlformats.org/presentationml/2006/ole">
            <p:oleObj spid="_x0000_s201746" name="Chart" r:id="rId3" imgW="7324760" imgH="4114839" progId="MSGraph.Chart.8">
              <p:embed followColorScheme="full"/>
            </p:oleObj>
          </a:graphicData>
        </a:graphic>
      </p:graphicFrame>
      <p:sp>
        <p:nvSpPr>
          <p:cNvPr id="201748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609600"/>
            <a:ext cx="7307262" cy="1470025"/>
          </a:xfrm>
        </p:spPr>
        <p:txBody>
          <a:bodyPr/>
          <a:lstStyle/>
          <a:p>
            <a:pPr eaLnBrk="1" hangingPunct="1"/>
            <a:r>
              <a:rPr lang="sv-SE" smtClean="0"/>
              <a:t>Utveckling hotellnätter storstäder, </a:t>
            </a:r>
            <a:br>
              <a:rPr lang="sv-SE" smtClean="0"/>
            </a:br>
            <a:r>
              <a:rPr lang="sv-SE" smtClean="0"/>
              <a:t>november 2011</a:t>
            </a:r>
            <a:br>
              <a:rPr lang="sv-SE" smtClean="0"/>
            </a:br>
            <a:r>
              <a:rPr lang="sv-SE" sz="2000" i="1" smtClean="0"/>
              <a:t>(procent, jämfört med samma period föregående år)</a:t>
            </a:r>
          </a:p>
        </p:txBody>
      </p:sp>
      <p:graphicFrame>
        <p:nvGraphicFramePr>
          <p:cNvPr id="202770" name="Object 18"/>
          <p:cNvGraphicFramePr>
            <a:graphicFrameLocks noGrp="1" noChangeAspect="1"/>
          </p:cNvGraphicFramePr>
          <p:nvPr>
            <p:ph idx="1"/>
          </p:nvPr>
        </p:nvGraphicFramePr>
        <p:xfrm>
          <a:off x="1528763" y="1970088"/>
          <a:ext cx="7299325" cy="4084637"/>
        </p:xfrm>
        <a:graphic>
          <a:graphicData uri="http://schemas.openxmlformats.org/presentationml/2006/ole">
            <p:oleObj spid="_x0000_s202770" name="Chart" r:id="rId3" imgW="7343650" imgH="4105378" progId="MSGraph.Chart.8">
              <p:embed followColorScheme="full"/>
            </p:oleObj>
          </a:graphicData>
        </a:graphic>
      </p:graphicFrame>
      <p:sp>
        <p:nvSpPr>
          <p:cNvPr id="202772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609600"/>
            <a:ext cx="7608887" cy="1143000"/>
          </a:xfrm>
        </p:spPr>
        <p:txBody>
          <a:bodyPr/>
          <a:lstStyle/>
          <a:p>
            <a:pPr eaLnBrk="1" hangingPunct="1"/>
            <a:r>
              <a:rPr lang="sv-SE" smtClean="0"/>
              <a:t>Hotellnätter storstäder, jan-nov 2011</a:t>
            </a:r>
            <a:endParaRPr lang="sv-SE" sz="2400" i="1" smtClean="0"/>
          </a:p>
        </p:txBody>
      </p:sp>
      <p:graphicFrame>
        <p:nvGraphicFramePr>
          <p:cNvPr id="209922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600200" y="2006600"/>
          <a:ext cx="7219950" cy="4011613"/>
        </p:xfrm>
        <a:graphic>
          <a:graphicData uri="http://schemas.openxmlformats.org/presentationml/2006/ole">
            <p:oleObj spid="_x0000_s209922" r:id="rId3" imgW="7218290" imgH="4011516" progId="Excel.Chart.8">
              <p:embed/>
            </p:oleObj>
          </a:graphicData>
        </a:graphic>
      </p:graphicFrame>
      <p:sp>
        <p:nvSpPr>
          <p:cNvPr id="209924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609600"/>
            <a:ext cx="7307262" cy="1470025"/>
          </a:xfrm>
        </p:spPr>
        <p:txBody>
          <a:bodyPr/>
          <a:lstStyle/>
          <a:p>
            <a:pPr eaLnBrk="1" hangingPunct="1"/>
            <a:r>
              <a:rPr lang="sv-SE" smtClean="0"/>
              <a:t>Utveckling hotellnätter storstäder, </a:t>
            </a:r>
            <a:br>
              <a:rPr lang="sv-SE" smtClean="0"/>
            </a:br>
            <a:r>
              <a:rPr lang="sv-SE" smtClean="0"/>
              <a:t>jan-nov 2011</a:t>
            </a:r>
            <a:br>
              <a:rPr lang="sv-SE" smtClean="0"/>
            </a:br>
            <a:r>
              <a:rPr lang="sv-SE" sz="2000" i="1" smtClean="0"/>
              <a:t>(procent, jämfört med samma period föregående år)</a:t>
            </a:r>
          </a:p>
        </p:txBody>
      </p:sp>
      <p:graphicFrame>
        <p:nvGraphicFramePr>
          <p:cNvPr id="224275" name="Object 19"/>
          <p:cNvGraphicFramePr>
            <a:graphicFrameLocks noGrp="1" noChangeAspect="1"/>
          </p:cNvGraphicFramePr>
          <p:nvPr>
            <p:ph idx="1"/>
          </p:nvPr>
        </p:nvGraphicFramePr>
        <p:xfrm>
          <a:off x="1527175" y="1970088"/>
          <a:ext cx="7323138" cy="4092575"/>
        </p:xfrm>
        <a:graphic>
          <a:graphicData uri="http://schemas.openxmlformats.org/presentationml/2006/ole">
            <p:oleObj spid="_x0000_s224275" name="Diagram" r:id="rId3" imgW="7343775" imgH="4105275" progId="MSGraph.Chart.8">
              <p:embed followColorScheme="full"/>
            </p:oleObj>
          </a:graphicData>
        </a:graphic>
      </p:graphicFrame>
      <p:sp>
        <p:nvSpPr>
          <p:cNvPr id="224277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Gästnätter län, november 2011</a:t>
            </a:r>
            <a:br>
              <a:rPr lang="sv-SE" smtClean="0"/>
            </a:br>
            <a:r>
              <a:rPr lang="sv-SE" sz="2000" i="1" smtClean="0"/>
              <a:t>(tusen) hotell, stugby, vandrarhem och camping</a:t>
            </a:r>
          </a:p>
        </p:txBody>
      </p:sp>
      <p:graphicFrame>
        <p:nvGraphicFramePr>
          <p:cNvPr id="191506" name="Object 18"/>
          <p:cNvGraphicFramePr>
            <a:graphicFrameLocks noGrp="1" noChangeAspect="1"/>
          </p:cNvGraphicFramePr>
          <p:nvPr>
            <p:ph idx="1"/>
          </p:nvPr>
        </p:nvGraphicFramePr>
        <p:xfrm>
          <a:off x="1549400" y="1955800"/>
          <a:ext cx="7321550" cy="4113213"/>
        </p:xfrm>
        <a:graphic>
          <a:graphicData uri="http://schemas.openxmlformats.org/presentationml/2006/ole">
            <p:oleObj spid="_x0000_s191506" name="Chart" r:id="rId3" imgW="7324760" imgH="4114839" progId="MSGraph.Chart.8">
              <p:embed followColorScheme="full"/>
            </p:oleObj>
          </a:graphicData>
        </a:graphic>
      </p:graphicFrame>
      <p:sp>
        <p:nvSpPr>
          <p:cNvPr id="191508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1" name="Rectangle 2"/>
          <p:cNvSpPr>
            <a:spLocks noGrp="1" noChangeArrowheads="1"/>
          </p:cNvSpPr>
          <p:nvPr>
            <p:ph type="title"/>
          </p:nvPr>
        </p:nvSpPr>
        <p:spPr>
          <a:xfrm>
            <a:off x="1566863" y="498475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hotellmarknaden, storstäder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65275" y="1593850"/>
            <a:ext cx="7321550" cy="4994275"/>
          </a:xfrm>
        </p:spPr>
        <p:txBody>
          <a:bodyPr/>
          <a:lstStyle/>
          <a:p>
            <a:pPr marL="268288" indent="-268288" eaLnBrk="1" hangingPunct="1">
              <a:defRPr/>
            </a:pPr>
            <a:r>
              <a:rPr lang="sv-SE" sz="1400" dirty="0"/>
              <a:t>Stockholms hotell redovisade i november den kraftigaste gästnattsökning på 10%. </a:t>
            </a:r>
            <a:r>
              <a:rPr lang="sv-SE" sz="1400" dirty="0" smtClean="0"/>
              <a:t>Även Malmös hotell redovisade en stark ökning med närmare 5% fler övernattningar. Göteborg var den enda av städerna som redovisade en minskning (-3%). </a:t>
            </a:r>
            <a:endParaRPr lang="sv-SE" sz="1400" dirty="0"/>
          </a:p>
          <a:p>
            <a:pPr marL="268288" indent="-268288" eaLnBrk="1" hangingPunct="1">
              <a:defRPr/>
            </a:pPr>
            <a:r>
              <a:rPr lang="sv-SE" sz="1400" dirty="0" smtClean="0"/>
              <a:t>Stockholms hotell redovisade högst </a:t>
            </a:r>
            <a:r>
              <a:rPr lang="sv-SE" sz="1400" dirty="0"/>
              <a:t>rumsbeläggning för </a:t>
            </a:r>
            <a:r>
              <a:rPr lang="sv-SE" sz="1400" dirty="0" smtClean="0"/>
              <a:t>november månad </a:t>
            </a:r>
            <a:r>
              <a:rPr lang="sv-SE" sz="1400" dirty="0"/>
              <a:t>med </a:t>
            </a:r>
            <a:r>
              <a:rPr lang="sv-SE" sz="1400" dirty="0" smtClean="0"/>
              <a:t>69%, tätt följt av både Malmö och Göteborg med en genomsnittlig beläggningsgrad på 68%. Både Lund och Helsingborgs rumsbeläggning uppgick till 62%. </a:t>
            </a:r>
          </a:p>
          <a:p>
            <a:pPr marL="268288" indent="-268288" eaLnBrk="1" hangingPunct="1">
              <a:defRPr/>
            </a:pPr>
            <a:r>
              <a:rPr lang="sv-SE" sz="1400" dirty="0" smtClean="0"/>
              <a:t>Hotellrummen </a:t>
            </a:r>
            <a:r>
              <a:rPr lang="sv-SE" sz="1400" dirty="0"/>
              <a:t>var dyrast i Stockholm där genomsnittspriset per belagt rum uppgick till  1 </a:t>
            </a:r>
            <a:r>
              <a:rPr lang="sv-SE" sz="1400" dirty="0" smtClean="0"/>
              <a:t>153 </a:t>
            </a:r>
            <a:r>
              <a:rPr lang="sv-SE" sz="1400" dirty="0"/>
              <a:t>kronor i </a:t>
            </a:r>
            <a:r>
              <a:rPr lang="sv-SE" sz="1400" dirty="0" smtClean="0"/>
              <a:t>november. Malmös hotellrum </a:t>
            </a:r>
            <a:r>
              <a:rPr lang="sv-SE" sz="1400" dirty="0"/>
              <a:t>var billigast </a:t>
            </a:r>
            <a:r>
              <a:rPr lang="sv-SE" sz="1400" dirty="0" smtClean="0"/>
              <a:t>där </a:t>
            </a:r>
            <a:r>
              <a:rPr lang="sv-SE" sz="1400" dirty="0"/>
              <a:t>ett rum i snitt kostade    </a:t>
            </a:r>
            <a:r>
              <a:rPr lang="sv-SE" sz="1400" dirty="0" smtClean="0"/>
              <a:t>910 </a:t>
            </a:r>
            <a:r>
              <a:rPr lang="sv-SE" sz="1400" dirty="0"/>
              <a:t>kronor.</a:t>
            </a:r>
          </a:p>
          <a:p>
            <a:pPr marL="268288" indent="-268288" eaLnBrk="1" hangingPunct="1">
              <a:defRPr/>
            </a:pPr>
            <a:r>
              <a:rPr lang="sv-SE" sz="1400" dirty="0"/>
              <a:t>För perioden </a:t>
            </a:r>
            <a:r>
              <a:rPr lang="sv-SE" sz="1400" dirty="0" smtClean="0"/>
              <a:t>januari-november </a:t>
            </a:r>
            <a:r>
              <a:rPr lang="sv-SE" sz="1400" dirty="0"/>
              <a:t>2011 var det bara hotellen i Helsingborg som redovisade en </a:t>
            </a:r>
            <a:r>
              <a:rPr lang="sv-SE" sz="1400" dirty="0" smtClean="0"/>
              <a:t>gästnattsminskning (-1%). Malmös hotell redovisade </a:t>
            </a:r>
            <a:r>
              <a:rPr lang="sv-SE" sz="1400" dirty="0"/>
              <a:t>den kraftigaste gästnattsökningen med 7%.</a:t>
            </a:r>
          </a:p>
          <a:p>
            <a:pPr marL="268288" indent="-268288" eaLnBrk="1" hangingPunct="1">
              <a:defRPr/>
            </a:pPr>
            <a:r>
              <a:rPr lang="sv-SE" sz="1400" dirty="0"/>
              <a:t>Under perioden </a:t>
            </a:r>
            <a:r>
              <a:rPr lang="sv-SE" sz="1400" dirty="0" smtClean="0"/>
              <a:t>januari-november redovisade </a:t>
            </a:r>
            <a:r>
              <a:rPr lang="sv-SE" sz="1400" dirty="0"/>
              <a:t>hotellen i Stockholm högst genomsnittlig rumsbeläggning med 70%. Lägst rumsbeläggning redovisade </a:t>
            </a:r>
            <a:r>
              <a:rPr lang="sv-SE" sz="1400" dirty="0" smtClean="0"/>
              <a:t>hotellen i Lund </a:t>
            </a:r>
            <a:r>
              <a:rPr lang="sv-SE" sz="1400" dirty="0"/>
              <a:t>med </a:t>
            </a:r>
            <a:r>
              <a:rPr lang="sv-SE" sz="1400" dirty="0" smtClean="0"/>
              <a:t>60%.</a:t>
            </a:r>
            <a:endParaRPr lang="sv-SE" sz="1400" dirty="0"/>
          </a:p>
          <a:p>
            <a:pPr marL="268288" indent="-268288" eaLnBrk="1" hangingPunct="1">
              <a:defRPr/>
            </a:pPr>
            <a:r>
              <a:rPr lang="sv-SE" sz="1400" dirty="0"/>
              <a:t>Dyrast hotellrum fanns under perioden </a:t>
            </a:r>
            <a:r>
              <a:rPr lang="sv-SE" sz="1400" dirty="0" smtClean="0"/>
              <a:t>januari-november i </a:t>
            </a:r>
            <a:r>
              <a:rPr lang="sv-SE" sz="1400" dirty="0"/>
              <a:t>Stockholm där </a:t>
            </a:r>
            <a:r>
              <a:rPr lang="sv-SE" sz="1400" dirty="0" smtClean="0"/>
              <a:t>genomsnittspriset för ett rum uppgick </a:t>
            </a:r>
            <a:r>
              <a:rPr lang="sv-SE" sz="1400" dirty="0"/>
              <a:t>till 1 151 kronor. Under samma period var hotellrummen billigast i Helsingborg med ett snittpris på </a:t>
            </a:r>
            <a:r>
              <a:rPr lang="sv-SE" sz="1400" dirty="0" smtClean="0"/>
              <a:t>841 </a:t>
            </a:r>
            <a:r>
              <a:rPr lang="sv-SE" sz="1400" dirty="0"/>
              <a:t>kronor per belagt rum.</a:t>
            </a:r>
          </a:p>
          <a:p>
            <a:pPr marL="0" indent="0" eaLnBrk="1" hangingPunct="1">
              <a:buFontTx/>
              <a:buNone/>
              <a:defRPr/>
            </a:pPr>
            <a:endParaRPr lang="sv-SE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31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Gästnätter november 2011, skånska regioner</a:t>
            </a:r>
            <a:br>
              <a:rPr lang="sv-SE" smtClean="0"/>
            </a:br>
            <a:r>
              <a:rPr lang="sv-SE" sz="2000" i="1" smtClean="0"/>
              <a:t>hotell, stugby, vandrarhem och camping</a:t>
            </a:r>
            <a:endParaRPr lang="sv-SE" sz="2000" smtClean="0"/>
          </a:p>
        </p:txBody>
      </p:sp>
      <p:graphicFrame>
        <p:nvGraphicFramePr>
          <p:cNvPr id="243730" name="Object 18"/>
          <p:cNvGraphicFramePr>
            <a:graphicFrameLocks noGrp="1" noChangeAspect="1"/>
          </p:cNvGraphicFramePr>
          <p:nvPr>
            <p:ph idx="1"/>
          </p:nvPr>
        </p:nvGraphicFramePr>
        <p:xfrm>
          <a:off x="1549400" y="1831975"/>
          <a:ext cx="7321550" cy="4113213"/>
        </p:xfrm>
        <a:graphic>
          <a:graphicData uri="http://schemas.openxmlformats.org/presentationml/2006/ole">
            <p:oleObj spid="_x0000_s243730" name="Chart" r:id="rId3" imgW="7324760" imgH="4114839" progId="MSGraph.Chart.8">
              <p:embed followColorScheme="full"/>
            </p:oleObj>
          </a:graphicData>
        </a:graphic>
      </p:graphicFrame>
      <p:sp>
        <p:nvSpPr>
          <p:cNvPr id="243732" name="Text Box 4"/>
          <p:cNvSpPr txBox="1">
            <a:spLocks noChangeArrowheads="1"/>
          </p:cNvSpPr>
          <p:nvPr/>
        </p:nvSpPr>
        <p:spPr bwMode="auto">
          <a:xfrm>
            <a:off x="1690688" y="5853113"/>
            <a:ext cx="722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Det går bara att särredovisa campingstatistik för nordöstra och nordvästra Skåne. Övriga områden saknar tillräckligt många öppna campingplatser för aktuell november.</a:t>
            </a:r>
          </a:p>
        </p:txBody>
      </p:sp>
      <p:sp>
        <p:nvSpPr>
          <p:cNvPr id="243733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november 2011, skånska regioner</a:t>
            </a:r>
            <a:br>
              <a:rPr lang="sv-SE" smtClean="0"/>
            </a:br>
            <a:r>
              <a:rPr lang="sv-SE" sz="2000" i="1" smtClean="0"/>
              <a:t>hotell, stugby, vandrarhem</a:t>
            </a:r>
            <a:endParaRPr lang="sv-SE" sz="2000" smtClean="0"/>
          </a:p>
        </p:txBody>
      </p:sp>
      <p:graphicFrame>
        <p:nvGraphicFramePr>
          <p:cNvPr id="244738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600200" y="1882775"/>
          <a:ext cx="7219950" cy="4011613"/>
        </p:xfrm>
        <a:graphic>
          <a:graphicData uri="http://schemas.openxmlformats.org/presentationml/2006/ole">
            <p:oleObj spid="_x0000_s244738" r:id="rId3" imgW="7218290" imgH="4011516" progId="Excel.Chart.8">
              <p:embed/>
            </p:oleObj>
          </a:graphicData>
        </a:graphic>
      </p:graphicFrame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1690688" y="5853113"/>
            <a:ext cx="71516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Det går bara att särredovisa campingstatistik för nordöstra och nordvästra Skåne. Övriga områden saknar tillräckligt många öppna campingplatser för aktuell november.</a:t>
            </a:r>
          </a:p>
        </p:txBody>
      </p:sp>
      <p:sp>
        <p:nvSpPr>
          <p:cNvPr id="244741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3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Gästnätter jan-nov 2011, skånska regioner</a:t>
            </a:r>
            <a:br>
              <a:rPr lang="sv-SE" smtClean="0"/>
            </a:br>
            <a:r>
              <a:rPr lang="sv-SE" sz="2000" i="1" smtClean="0"/>
              <a:t>hotell, stugby, vandrarhem och camping</a:t>
            </a:r>
            <a:endParaRPr lang="sv-SE" sz="2000" smtClean="0"/>
          </a:p>
        </p:txBody>
      </p:sp>
      <p:graphicFrame>
        <p:nvGraphicFramePr>
          <p:cNvPr id="245762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600200" y="1882775"/>
          <a:ext cx="7219950" cy="4011613"/>
        </p:xfrm>
        <a:graphic>
          <a:graphicData uri="http://schemas.openxmlformats.org/presentationml/2006/ole">
            <p:oleObj spid="_x0000_s245762" r:id="rId3" imgW="7218290" imgH="4011516" progId="Excel.Chart.8">
              <p:embed/>
            </p:oleObj>
          </a:graphicData>
        </a:graphic>
      </p:graphicFrame>
      <p:sp>
        <p:nvSpPr>
          <p:cNvPr id="245764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jan-nov 2011, skånska regioner</a:t>
            </a:r>
            <a:br>
              <a:rPr lang="sv-SE" smtClean="0"/>
            </a:br>
            <a:r>
              <a:rPr lang="sv-SE" sz="2000" i="1" smtClean="0"/>
              <a:t>hotell, stugby, vandrarhem</a:t>
            </a:r>
            <a:endParaRPr lang="sv-SE" sz="2000" smtClean="0"/>
          </a:p>
        </p:txBody>
      </p:sp>
      <p:graphicFrame>
        <p:nvGraphicFramePr>
          <p:cNvPr id="246802" name="Object 18"/>
          <p:cNvGraphicFramePr>
            <a:graphicFrameLocks noGrp="1" noChangeAspect="1"/>
          </p:cNvGraphicFramePr>
          <p:nvPr>
            <p:ph idx="1"/>
          </p:nvPr>
        </p:nvGraphicFramePr>
        <p:xfrm>
          <a:off x="1549400" y="1831975"/>
          <a:ext cx="7321550" cy="4113213"/>
        </p:xfrm>
        <a:graphic>
          <a:graphicData uri="http://schemas.openxmlformats.org/presentationml/2006/ole">
            <p:oleObj spid="_x0000_s246802" name="Chart" r:id="rId3" imgW="7324760" imgH="4114839" progId="MSGraph.Chart.8">
              <p:embed followColorScheme="full"/>
            </p:oleObj>
          </a:graphicData>
        </a:graphic>
      </p:graphicFrame>
      <p:sp>
        <p:nvSpPr>
          <p:cNvPr id="246804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1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Gästnätter november 2011, NORDOST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24781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600200" y="1882775"/>
          <a:ext cx="7219950" cy="4011613"/>
        </p:xfrm>
        <a:graphic>
          <a:graphicData uri="http://schemas.openxmlformats.org/presentationml/2006/ole">
            <p:oleObj spid="_x0000_s247810" r:id="rId3" imgW="7218290" imgH="4011516" progId="Excel.Chart.8">
              <p:embed/>
            </p:oleObj>
          </a:graphicData>
        </a:graphic>
      </p:graphicFrame>
      <p:sp>
        <p:nvSpPr>
          <p:cNvPr id="247812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5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192088"/>
            <a:ext cx="7307262" cy="1887537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november 2011, NORDOST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48834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600200" y="2006600"/>
          <a:ext cx="7219950" cy="4011613"/>
        </p:xfrm>
        <a:graphic>
          <a:graphicData uri="http://schemas.openxmlformats.org/presentationml/2006/ole">
            <p:oleObj spid="_x0000_s248834" r:id="rId3" imgW="7218290" imgH="4011516" progId="Excel.Chart.8">
              <p:embed/>
            </p:oleObj>
          </a:graphicData>
        </a:graphic>
      </p:graphicFrame>
      <p:sp>
        <p:nvSpPr>
          <p:cNvPr id="248836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Gästnätter jan-nov 2011, NORDOST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225298" name="Object 18"/>
          <p:cNvGraphicFramePr>
            <a:graphicFrameLocks noGrp="1" noChangeAspect="1"/>
          </p:cNvGraphicFramePr>
          <p:nvPr>
            <p:ph idx="1"/>
          </p:nvPr>
        </p:nvGraphicFramePr>
        <p:xfrm>
          <a:off x="1554163" y="1828800"/>
          <a:ext cx="7305675" cy="4102100"/>
        </p:xfrm>
        <a:graphic>
          <a:graphicData uri="http://schemas.openxmlformats.org/presentationml/2006/ole">
            <p:oleObj spid="_x0000_s225298" name="Diagram" r:id="rId3" imgW="7324725" imgH="4114800" progId="MSGraph.Chart.8">
              <p:embed followColorScheme="full"/>
            </p:oleObj>
          </a:graphicData>
        </a:graphic>
      </p:graphicFrame>
      <p:sp>
        <p:nvSpPr>
          <p:cNvPr id="22530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7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192088"/>
            <a:ext cx="7307262" cy="1887537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jan-nov 2011, NORDOST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51906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600200" y="2097088"/>
          <a:ext cx="7285038" cy="3824287"/>
        </p:xfrm>
        <a:graphic>
          <a:graphicData uri="http://schemas.openxmlformats.org/presentationml/2006/ole">
            <p:oleObj spid="_x0000_s251906" name="Diagram" r:id="rId3" imgW="7277100" imgH="3819525" progId="Excel.Chart.8">
              <p:embed/>
            </p:oleObj>
          </a:graphicData>
        </a:graphic>
      </p:graphicFrame>
      <p:sp>
        <p:nvSpPr>
          <p:cNvPr id="251908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2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51435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NORDOST</a:t>
            </a:r>
          </a:p>
        </p:txBody>
      </p:sp>
      <p:sp>
        <p:nvSpPr>
          <p:cNvPr id="2529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0038" y="1292225"/>
            <a:ext cx="7321550" cy="5251450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Boendeanläggningarna i nordöstra Skåne redovisade 16 944 gästnätter på hotell, stugby och vandrarhem i november månad. Antalet gästnätter i området hade minskat med 1,6%.</a:t>
            </a:r>
          </a:p>
          <a:p>
            <a:pPr marL="268288" indent="-268288" eaLnBrk="1" hangingPunct="1"/>
            <a:r>
              <a:rPr lang="sv-SE" sz="1400" smtClean="0"/>
              <a:t>I Kristianstad hade gästnätterna minskat med 2,5% under november månad jämfört med året innan. Hotellen i Kristianstad redovisade en genomsnittlig beläggning på 43% för november månad vilket var lägre än snittet för länet som uppgick till 53%. I november kostade ett hotellrum i snitt 836 kronor i Kristianstad vilket även det var lägre än snittet för länet som var 939 kronor.</a:t>
            </a:r>
          </a:p>
          <a:p>
            <a:pPr marL="268288" indent="-268288" eaLnBrk="1" hangingPunct="1"/>
            <a:r>
              <a:rPr lang="sv-SE" sz="1400" smtClean="0"/>
              <a:t>Hässleholms boendeanläggningar redovisade en gästnattsminskning på 4,2% för november månad. Den genomsnittliga rumsbeläggningen på Hässleholms hotell var 38% under november och genomsnittspriset per belagt hotellrum var 902 kronor.</a:t>
            </a:r>
          </a:p>
          <a:p>
            <a:pPr marL="268288" indent="-268288" eaLnBrk="1" hangingPunct="1"/>
            <a:r>
              <a:rPr lang="sv-SE" sz="1400" smtClean="0"/>
              <a:t>Ackumulerat till och med november månad redovisade nordöstra Skåne                     243 026 gästnätter på hotell, stugby och vandrarhem. Antalet gästnätter hade ökat med 1,2% jämfört med 2010.</a:t>
            </a:r>
          </a:p>
          <a:p>
            <a:pPr marL="268288" indent="-268288" eaLnBrk="1" hangingPunct="1"/>
            <a:r>
              <a:rPr lang="sv-SE" sz="1400" smtClean="0"/>
              <a:t>Kristianstads hotell redovisade en genomsnittlig rumsbeläggning på 47% för perioden januari-november och ett hotellrum kostade i snitt 796 kronor. Det kan jämföras med hela Skåne där genomsnittlig rumsbeläggning uppgick till 53% och genomsnittspriset per belagt hotellrum uppgick till 791 kronor.</a:t>
            </a:r>
          </a:p>
          <a:p>
            <a:pPr marL="268288" indent="-268288" eaLnBrk="1" hangingPunct="1"/>
            <a:r>
              <a:rPr lang="sv-SE" sz="1400" smtClean="0"/>
              <a:t>I Hässleholm rapporterade hotellen en genomsnittlig beläggning på 38% och priset per belagt hotellrum uppgick till 832 kronor.</a:t>
            </a:r>
          </a:p>
          <a:p>
            <a:pPr marL="268288" indent="-268288" eaLnBrk="1" hangingPunct="1"/>
            <a:endParaRPr lang="sv-SE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2"/>
          <p:cNvSpPr>
            <a:spLocks noGrp="1" noChangeArrowheads="1"/>
          </p:cNvSpPr>
          <p:nvPr>
            <p:ph type="title"/>
          </p:nvPr>
        </p:nvSpPr>
        <p:spPr>
          <a:xfrm>
            <a:off x="1482725" y="403225"/>
            <a:ext cx="7608888" cy="1544638"/>
          </a:xfrm>
        </p:spPr>
        <p:txBody>
          <a:bodyPr/>
          <a:lstStyle/>
          <a:p>
            <a:pPr eaLnBrk="1" hangingPunct="1"/>
            <a:r>
              <a:rPr lang="sv-SE" smtClean="0"/>
              <a:t>Gästnattsutveckling län, november 2011</a:t>
            </a:r>
            <a:r>
              <a:rPr lang="sv-SE" sz="3600" smtClean="0"/>
              <a:t/>
            </a:r>
            <a:br>
              <a:rPr lang="sv-SE" sz="3600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192514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1600200" y="2092325"/>
          <a:ext cx="7219950" cy="3840163"/>
        </p:xfrm>
        <a:graphic>
          <a:graphicData uri="http://schemas.openxmlformats.org/presentationml/2006/ole">
            <p:oleObj spid="_x0000_s192514" name="Diagram" r:id="rId3" imgW="7181850" imgH="3819525" progId="Excel.Chart.8">
              <p:embed/>
            </p:oleObj>
          </a:graphicData>
        </a:graphic>
      </p:graphicFrame>
      <p:sp>
        <p:nvSpPr>
          <p:cNvPr id="192516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5" name="Rectangle 2"/>
          <p:cNvSpPr>
            <a:spLocks noGrp="1" noChangeArrowheads="1"/>
          </p:cNvSpPr>
          <p:nvPr>
            <p:ph type="title"/>
          </p:nvPr>
        </p:nvSpPr>
        <p:spPr>
          <a:xfrm>
            <a:off x="1377950" y="490538"/>
            <a:ext cx="7608888" cy="1262062"/>
          </a:xfrm>
        </p:spPr>
        <p:txBody>
          <a:bodyPr/>
          <a:lstStyle/>
          <a:p>
            <a:pPr eaLnBrk="1" hangingPunct="1"/>
            <a:r>
              <a:rPr lang="sv-SE" smtClean="0"/>
              <a:t>Gästnätter november 2011, NORDVÄST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253954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547813" y="1704975"/>
          <a:ext cx="7356475" cy="3998913"/>
        </p:xfrm>
        <a:graphic>
          <a:graphicData uri="http://schemas.openxmlformats.org/presentationml/2006/ole">
            <p:oleObj spid="_x0000_s253954" r:id="rId3" imgW="7358510" imgH="3999323" progId="Excel.Chart.8">
              <p:embed/>
            </p:oleObj>
          </a:graphicData>
        </a:graphic>
      </p:graphicFrame>
      <p:sp>
        <p:nvSpPr>
          <p:cNvPr id="253956" name="Text Box 5"/>
          <p:cNvSpPr txBox="1">
            <a:spLocks noChangeArrowheads="1"/>
          </p:cNvSpPr>
          <p:nvPr/>
        </p:nvSpPr>
        <p:spPr bwMode="auto">
          <a:xfrm>
            <a:off x="1690688" y="5957888"/>
            <a:ext cx="6357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253957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5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20663"/>
            <a:ext cx="7307262" cy="185896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november 2011, NORDVÄST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138258" name="Object 18"/>
          <p:cNvGraphicFramePr>
            <a:graphicFrameLocks noGrp="1" noChangeAspect="1"/>
          </p:cNvGraphicFramePr>
          <p:nvPr>
            <p:ph idx="1"/>
          </p:nvPr>
        </p:nvGraphicFramePr>
        <p:xfrm>
          <a:off x="1550988" y="2057400"/>
          <a:ext cx="7324725" cy="3906838"/>
        </p:xfrm>
        <a:graphic>
          <a:graphicData uri="http://schemas.openxmlformats.org/presentationml/2006/ole">
            <p:oleObj spid="_x0000_s138258" name="Chart" r:id="rId3" imgW="7543877" imgH="4029152" progId="MSGraph.Chart.8">
              <p:embed followColorScheme="full"/>
            </p:oleObj>
          </a:graphicData>
        </a:graphic>
      </p:graphicFrame>
      <p:sp>
        <p:nvSpPr>
          <p:cNvPr id="138260" name="Text Box 5"/>
          <p:cNvSpPr txBox="1">
            <a:spLocks noChangeArrowheads="1"/>
          </p:cNvSpPr>
          <p:nvPr/>
        </p:nvSpPr>
        <p:spPr bwMode="auto">
          <a:xfrm>
            <a:off x="1690688" y="5957888"/>
            <a:ext cx="63992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138261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4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7950" y="490538"/>
            <a:ext cx="7608888" cy="1262062"/>
          </a:xfrm>
        </p:spPr>
        <p:txBody>
          <a:bodyPr/>
          <a:lstStyle/>
          <a:p>
            <a:pPr eaLnBrk="1" hangingPunct="1"/>
            <a:r>
              <a:rPr lang="sv-SE" sz="2800" smtClean="0"/>
              <a:t>Gästnätter jan-nov 2011, NORDVÄST</a:t>
            </a:r>
            <a:br>
              <a:rPr lang="sv-SE" sz="2800" smtClean="0"/>
            </a:br>
            <a:r>
              <a:rPr lang="sv-SE" sz="1800" i="1" smtClean="0"/>
              <a:t>hotell, stugby och vandrarhem</a:t>
            </a:r>
            <a:endParaRPr lang="sv-SE" sz="1800" smtClean="0"/>
          </a:p>
        </p:txBody>
      </p:sp>
      <p:graphicFrame>
        <p:nvGraphicFramePr>
          <p:cNvPr id="227347" name="Object 19"/>
          <p:cNvGraphicFramePr>
            <a:graphicFrameLocks noGrp="1" noChangeAspect="1"/>
          </p:cNvGraphicFramePr>
          <p:nvPr>
            <p:ph idx="1"/>
          </p:nvPr>
        </p:nvGraphicFramePr>
        <p:xfrm>
          <a:off x="1497013" y="1654175"/>
          <a:ext cx="7458075" cy="4100513"/>
        </p:xfrm>
        <a:graphic>
          <a:graphicData uri="http://schemas.openxmlformats.org/presentationml/2006/ole">
            <p:oleObj spid="_x0000_s227347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227349" name="Text Box 4"/>
          <p:cNvSpPr txBox="1">
            <a:spLocks noChangeArrowheads="1"/>
          </p:cNvSpPr>
          <p:nvPr/>
        </p:nvSpPr>
        <p:spPr bwMode="auto">
          <a:xfrm>
            <a:off x="1639888" y="5924550"/>
            <a:ext cx="6419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22735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73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20663"/>
            <a:ext cx="7307262" cy="185896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jan-nov 2011, NORDVÄST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28372" name="Object 20"/>
          <p:cNvGraphicFramePr>
            <a:graphicFrameLocks noGrp="1" noChangeAspect="1"/>
          </p:cNvGraphicFramePr>
          <p:nvPr>
            <p:ph idx="1"/>
          </p:nvPr>
        </p:nvGraphicFramePr>
        <p:xfrm>
          <a:off x="1541463" y="2073275"/>
          <a:ext cx="7356475" cy="3929063"/>
        </p:xfrm>
        <a:graphic>
          <a:graphicData uri="http://schemas.openxmlformats.org/presentationml/2006/ole">
            <p:oleObj spid="_x0000_s228372" name="Chart" r:id="rId3" imgW="7543877" imgH="4029152" progId="MSGraph.Chart.8">
              <p:embed followColorScheme="full"/>
            </p:oleObj>
          </a:graphicData>
        </a:graphic>
      </p:graphicFrame>
      <p:sp>
        <p:nvSpPr>
          <p:cNvPr id="228374" name="Text Box 4"/>
          <p:cNvSpPr txBox="1">
            <a:spLocks noChangeArrowheads="1"/>
          </p:cNvSpPr>
          <p:nvPr/>
        </p:nvSpPr>
        <p:spPr bwMode="auto">
          <a:xfrm>
            <a:off x="1690688" y="5957888"/>
            <a:ext cx="6286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228375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4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06388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NORDVÄST</a:t>
            </a:r>
          </a:p>
        </p:txBody>
      </p:sp>
      <p:sp>
        <p:nvSpPr>
          <p:cNvPr id="258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8275" y="1025525"/>
            <a:ext cx="7554913" cy="5251450"/>
          </a:xfrm>
        </p:spPr>
        <p:txBody>
          <a:bodyPr/>
          <a:lstStyle/>
          <a:p>
            <a:pPr marL="268288" indent="-268288" eaLnBrk="1" hangingPunct="1"/>
            <a:r>
              <a:rPr lang="sv-SE" sz="1300" smtClean="0"/>
              <a:t>Under november månad redovisade hotellen, stugbyarna och vandrarhemmen i nordvästra Skåne 64 964 gästnätter vilket motsvarade en minskning på 1,9 procent jämfört med året innan.</a:t>
            </a:r>
          </a:p>
          <a:p>
            <a:pPr marL="268288" indent="-268288" eaLnBrk="1" hangingPunct="1"/>
            <a:r>
              <a:rPr lang="sv-SE" sz="1300" smtClean="0"/>
              <a:t>I nordvästra Skåne var det bara boendeanläggningarna i Klippan som redovisade en gästnattsökning, +12%, för november månad. Övriga kommuner redovisade en gästnattsminskning och Båstad redovisade den kraftigaste gästnattsminskningen med 14%.</a:t>
            </a:r>
          </a:p>
          <a:p>
            <a:pPr marL="268288" indent="-268288" eaLnBrk="1" hangingPunct="1"/>
            <a:r>
              <a:rPr lang="sv-SE" sz="1300" smtClean="0"/>
              <a:t>Under november månad var det Helsingborgs hotell som redovisade högst genomsnittlig rumsbeläggning i området med 62%. Lägst rumsbeläggning redovisade hotellen i Höganäs med 31%. Det kan jämföras med snittet för hela Skåne som uppgick till 53%.</a:t>
            </a:r>
          </a:p>
          <a:p>
            <a:pPr marL="268288" indent="-268288" eaLnBrk="1" hangingPunct="1"/>
            <a:r>
              <a:rPr lang="sv-SE" sz="1300" smtClean="0"/>
              <a:t>Hotellrummen var dyrast i Båstad med ett snittpris på 1 159 kronor per belagt rum och de var billigast i Ängelholm med ett snittpris på 784 kronor. Det kan jämföras med snittet för hela Skåne som för november uppgick till 939 kronor.</a:t>
            </a:r>
          </a:p>
          <a:p>
            <a:pPr marL="268288" indent="-268288" eaLnBrk="1" hangingPunct="1"/>
            <a:r>
              <a:rPr lang="sv-SE" sz="1300" smtClean="0"/>
              <a:t>Ackumulerat till och med november månad redovisade nordvästra Skåne 934 654 övernattningar på hotell, stugby och vandrarhem vilket motsvarade en gästnattsminskning på -1,8%.</a:t>
            </a:r>
          </a:p>
          <a:p>
            <a:pPr marL="268288" indent="-268288" eaLnBrk="1" hangingPunct="1"/>
            <a:r>
              <a:rPr lang="sv-SE" sz="1300" smtClean="0"/>
              <a:t>För perioden januari-november var det bara Klippans boendeanläggningar som redovisade en gästnattsökning, +27%, medan Ängelholm redovisade den kraftigaste gästnattsminskningen på  -8%.</a:t>
            </a:r>
          </a:p>
          <a:p>
            <a:pPr marL="268288" indent="-268288" eaLnBrk="1" hangingPunct="1"/>
            <a:r>
              <a:rPr lang="sv-SE" sz="1300" smtClean="0"/>
              <a:t>Till och med november månad rapporterade hotellen i Helsingborg den högsta genomsnittliga rumsbeläggningen i området med 64% medan Klippans hotell redovisade områdets lägsta rumsbeläggning på 31%. Den genomsnittliga rumsbeläggningen för hela Skåne uppgick till 53%.</a:t>
            </a:r>
          </a:p>
          <a:p>
            <a:pPr marL="268288" indent="-268288" eaLnBrk="1" hangingPunct="1"/>
            <a:r>
              <a:rPr lang="sv-SE" sz="1300" smtClean="0"/>
              <a:t>Dyrast hotellrum fann i Båstad med genomsnittspris på 1 203 kronor för perioden januari-november. Hotellrummen var billigast i Klippan där ett rum i snitt kostade 721 kronor. I hela Skåne uppgick genomsnittligt pris per belagt hotellrum till 891 kronor under perioden januari-november.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Gästnätter november 2011, SYDOST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139282" name="Object 18"/>
          <p:cNvGraphicFramePr>
            <a:graphicFrameLocks noGrp="1" noChangeAspect="1"/>
          </p:cNvGraphicFramePr>
          <p:nvPr>
            <p:ph idx="1"/>
          </p:nvPr>
        </p:nvGraphicFramePr>
        <p:xfrm>
          <a:off x="1497013" y="1963738"/>
          <a:ext cx="7458075" cy="4100512"/>
        </p:xfrm>
        <a:graphic>
          <a:graphicData uri="http://schemas.openxmlformats.org/presentationml/2006/ole">
            <p:oleObj spid="_x0000_s139282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139284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0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20663"/>
            <a:ext cx="7307262" cy="185896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november 2011, SYDOST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140308" name="Object 20"/>
          <p:cNvGraphicFramePr>
            <a:graphicFrameLocks noGrp="1" noChangeAspect="1"/>
          </p:cNvGraphicFramePr>
          <p:nvPr>
            <p:ph idx="1"/>
          </p:nvPr>
        </p:nvGraphicFramePr>
        <p:xfrm>
          <a:off x="1503363" y="1939925"/>
          <a:ext cx="7483475" cy="4106863"/>
        </p:xfrm>
        <a:graphic>
          <a:graphicData uri="http://schemas.openxmlformats.org/presentationml/2006/ole">
            <p:oleObj spid="_x0000_s140308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14031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z="2800" smtClean="0"/>
              <a:t>Gästnätter jan-nov 2011, SYDOST</a:t>
            </a:r>
            <a:br>
              <a:rPr lang="sv-SE" sz="2800" smtClean="0"/>
            </a:br>
            <a:r>
              <a:rPr lang="sv-SE" sz="1800" i="1" smtClean="0"/>
              <a:t>hotell, stugby och vandrarhem</a:t>
            </a:r>
            <a:endParaRPr lang="sv-SE" sz="1800" smtClean="0"/>
          </a:p>
        </p:txBody>
      </p:sp>
      <p:graphicFrame>
        <p:nvGraphicFramePr>
          <p:cNvPr id="229395" name="Object 19"/>
          <p:cNvGraphicFramePr>
            <a:graphicFrameLocks noGrp="1" noChangeAspect="1"/>
          </p:cNvGraphicFramePr>
          <p:nvPr>
            <p:ph idx="1"/>
          </p:nvPr>
        </p:nvGraphicFramePr>
        <p:xfrm>
          <a:off x="1497013" y="1954213"/>
          <a:ext cx="7458075" cy="4100512"/>
        </p:xfrm>
        <a:graphic>
          <a:graphicData uri="http://schemas.openxmlformats.org/presentationml/2006/ole">
            <p:oleObj spid="_x0000_s229395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229397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20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20663"/>
            <a:ext cx="7307262" cy="185896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jan-nov 2011, SYDOST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30419" name="Object 19"/>
          <p:cNvGraphicFramePr>
            <a:graphicFrameLocks noGrp="1"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230419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230421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69" name="Rectangle 2"/>
          <p:cNvSpPr>
            <a:spLocks noGrp="1" noChangeArrowheads="1"/>
          </p:cNvSpPr>
          <p:nvPr>
            <p:ph type="title"/>
          </p:nvPr>
        </p:nvSpPr>
        <p:spPr>
          <a:xfrm>
            <a:off x="1503363" y="66675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SYDOST</a:t>
            </a:r>
          </a:p>
        </p:txBody>
      </p:sp>
      <p:sp>
        <p:nvSpPr>
          <p:cNvPr id="263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90663" y="942975"/>
            <a:ext cx="7321550" cy="5487988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Hotellen, stugbyarna och vandrarhemmen i sydöstra Skåne redovisade 13 911 gästnätter för november månad vilket motsvarade en liten ökning på knappt 1%. Ystad och Tomelilla redovisade en gästnattsökning under november månad medan Simrishamn redovisade en minskning.</a:t>
            </a:r>
          </a:p>
          <a:p>
            <a:pPr marL="268288" indent="-268288" eaLnBrk="1" hangingPunct="1"/>
            <a:r>
              <a:rPr lang="sv-SE" sz="1400" smtClean="0"/>
              <a:t>Hotellen i Tomelilla redovisade en genomsnittlig rumsbeläggning på 33% för november månad. Det var lägre än snittet för hela Skåne som uppgick till 53%. Ett hotellrum i Tomelilla kostade i snitt 905 kronor vilket även det var lägre än snittet för hela Skåne som uppgick till 939 kronor.</a:t>
            </a:r>
          </a:p>
          <a:p>
            <a:pPr marL="268288" indent="-268288" eaLnBrk="1" hangingPunct="1"/>
            <a:r>
              <a:rPr lang="sv-SE" sz="1400" smtClean="0"/>
              <a:t>Ystads hotell redovisade en genomsnittlig rumsbeläggning på 54% för november månad och ett hotellrum kostade i snitt 1 092 kronor.</a:t>
            </a:r>
          </a:p>
          <a:p>
            <a:pPr marL="268288" indent="-268288" eaLnBrk="1" hangingPunct="1"/>
            <a:r>
              <a:rPr lang="sv-SE" sz="1400" smtClean="0"/>
              <a:t>I Simrishamn uppgick hotellens rumsbeläggning till 25% under november månad. Genomsnittspriset per belagt hotellrum var 985 kronor.</a:t>
            </a:r>
          </a:p>
          <a:p>
            <a:pPr marL="268288" indent="-268288" eaLnBrk="1" hangingPunct="1"/>
            <a:r>
              <a:rPr lang="sv-SE" sz="1400" smtClean="0"/>
              <a:t>Ackumulerat till och med november månad redovisade hotell, stugby och vandrarhem 264 708 gästnätter vilket motsvarade en gästnattsminskning på 1,2%.</a:t>
            </a:r>
          </a:p>
          <a:p>
            <a:pPr marL="268288" indent="-268288" eaLnBrk="1" hangingPunct="1"/>
            <a:r>
              <a:rPr lang="sv-SE" sz="1400" smtClean="0"/>
              <a:t>För perioden januari-november redovisade hotellen i Tomelilla en genomsnittlig rumsbeläggning på 38% vilket var lägre än snittet för hela Skåne som uppgick till 53%. Rumspriset i Tomelilla uppgick i snitt till 922 kronor som var lite högre än genomsnittspriset i hela Skåne på 891 kronor.</a:t>
            </a:r>
          </a:p>
          <a:p>
            <a:pPr marL="268288" indent="-268288" eaLnBrk="1" hangingPunct="1"/>
            <a:r>
              <a:rPr lang="sv-SE" sz="1400" smtClean="0"/>
              <a:t>Ackumulerat till och med november månad redovisade Ystads hotell en rumsbeläggning på i snitt 58% och ett hotellrum kostade i snitt 1 052 kronor.</a:t>
            </a:r>
          </a:p>
          <a:p>
            <a:pPr marL="268288" indent="-268288" eaLnBrk="1" hangingPunct="1"/>
            <a:r>
              <a:rPr lang="sv-SE" sz="1400" smtClean="0"/>
              <a:t>Hotellen i Simrishamn redovisade en genomsnittlig rumsbeläggning på 39% för perioden januari-november och ett hotellrum kostade i snitt 945 kronor.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Gästnätter län, jan-nov 2011</a:t>
            </a:r>
            <a:br>
              <a:rPr lang="sv-SE" smtClean="0"/>
            </a:br>
            <a:r>
              <a:rPr lang="sv-SE" sz="2000" i="1" smtClean="0"/>
              <a:t>(tusen) hotell, stugby, vandrarhem och camping</a:t>
            </a:r>
          </a:p>
        </p:txBody>
      </p:sp>
      <p:graphicFrame>
        <p:nvGraphicFramePr>
          <p:cNvPr id="193538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600200" y="2092325"/>
          <a:ext cx="7219950" cy="3840163"/>
        </p:xfrm>
        <a:graphic>
          <a:graphicData uri="http://schemas.openxmlformats.org/presentationml/2006/ole">
            <p:oleObj spid="_x0000_s193538" name="Diagram" r:id="rId3" imgW="7181850" imgH="3819525" progId="Excel.Chart.8">
              <p:embed/>
            </p:oleObj>
          </a:graphicData>
        </a:graphic>
      </p:graphicFrame>
      <p:sp>
        <p:nvSpPr>
          <p:cNvPr id="19354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31" name="Rectangle 2"/>
          <p:cNvSpPr>
            <a:spLocks noGrp="1" noChangeArrowheads="1"/>
          </p:cNvSpPr>
          <p:nvPr>
            <p:ph type="title"/>
          </p:nvPr>
        </p:nvSpPr>
        <p:spPr>
          <a:xfrm>
            <a:off x="1325563" y="522288"/>
            <a:ext cx="7818437" cy="1482725"/>
          </a:xfrm>
        </p:spPr>
        <p:txBody>
          <a:bodyPr/>
          <a:lstStyle/>
          <a:p>
            <a:pPr eaLnBrk="1" hangingPunct="1"/>
            <a:r>
              <a:rPr lang="sv-SE" smtClean="0"/>
              <a:t>Gästnätter november 2011, SYDKUSTEN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141330" name="Object 18"/>
          <p:cNvGraphicFramePr>
            <a:graphicFrameLocks noGrp="1" noChangeAspect="1"/>
          </p:cNvGraphicFramePr>
          <p:nvPr>
            <p:ph idx="1"/>
          </p:nvPr>
        </p:nvGraphicFramePr>
        <p:xfrm>
          <a:off x="1503363" y="1958975"/>
          <a:ext cx="7483475" cy="4106863"/>
        </p:xfrm>
        <a:graphic>
          <a:graphicData uri="http://schemas.openxmlformats.org/presentationml/2006/ole">
            <p:oleObj spid="_x0000_s141330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141332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56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84163"/>
            <a:ext cx="7307262" cy="1939925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november 2011, SYDKUSTEN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142355" name="Object 19"/>
          <p:cNvGraphicFramePr>
            <a:graphicFrameLocks noGrp="1"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142355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142357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44" name="Rectangle 2"/>
          <p:cNvSpPr>
            <a:spLocks noGrp="1" noChangeArrowheads="1"/>
          </p:cNvSpPr>
          <p:nvPr>
            <p:ph type="title"/>
          </p:nvPr>
        </p:nvSpPr>
        <p:spPr>
          <a:xfrm>
            <a:off x="1325563" y="522288"/>
            <a:ext cx="7818437" cy="1482725"/>
          </a:xfrm>
        </p:spPr>
        <p:txBody>
          <a:bodyPr/>
          <a:lstStyle/>
          <a:p>
            <a:pPr eaLnBrk="1" hangingPunct="1"/>
            <a:r>
              <a:rPr lang="sv-SE" smtClean="0"/>
              <a:t>Gästnätter jan-nov 2011, SYDKUSTEN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231443" name="Object 19"/>
          <p:cNvGraphicFramePr>
            <a:graphicFrameLocks noGrp="1" noChangeAspect="1"/>
          </p:cNvGraphicFramePr>
          <p:nvPr>
            <p:ph idx="1"/>
          </p:nvPr>
        </p:nvGraphicFramePr>
        <p:xfrm>
          <a:off x="1500188" y="1947863"/>
          <a:ext cx="7454900" cy="4084637"/>
        </p:xfrm>
        <a:graphic>
          <a:graphicData uri="http://schemas.openxmlformats.org/presentationml/2006/ole">
            <p:oleObj spid="_x0000_s231443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231445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6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84163"/>
            <a:ext cx="7307262" cy="1939925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jan-nov 2011, SYDKUSTEN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32468" name="Object 20"/>
          <p:cNvGraphicFramePr>
            <a:graphicFrameLocks noGrp="1"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232468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23247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8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193675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SYDKUSTEN</a:t>
            </a:r>
          </a:p>
        </p:txBody>
      </p:sp>
      <p:sp>
        <p:nvSpPr>
          <p:cNvPr id="268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1150" y="1187450"/>
            <a:ext cx="7321550" cy="5251450"/>
          </a:xfrm>
        </p:spPr>
        <p:txBody>
          <a:bodyPr/>
          <a:lstStyle/>
          <a:p>
            <a:pPr marL="268288" indent="-268288" eaLnBrk="1" hangingPunct="1">
              <a:lnSpc>
                <a:spcPct val="80000"/>
              </a:lnSpc>
            </a:pPr>
            <a:r>
              <a:rPr lang="sv-SE" sz="1400" smtClean="0"/>
              <a:t>Den skånska Sydkusten är det minsta området i länet mätt i antal gästnätter på hotell, stugby och vandrarhem. För november månad redovisade Sydkusten 10 188 gästnätter vilket motsvarade en gästnattsminskning på 7,3%.</a:t>
            </a:r>
          </a:p>
          <a:p>
            <a:pPr marL="268288" indent="-268288" eaLnBrk="1" hangingPunct="1">
              <a:lnSpc>
                <a:spcPct val="80000"/>
              </a:lnSpc>
            </a:pPr>
            <a:r>
              <a:rPr lang="sv-SE" sz="1400" smtClean="0"/>
              <a:t>Under november månad redovisade hotellen i Vellinge en låg genomsnittlig rumsbeläggning på 36% vilket var lägre än snittet för hela Skåne som uppgick till 53%. Priset per belagt hotellrum var 809 kronor i Vellinge och även det var lägre än snittet för hela Skåne som uppgick till 939 kronor.</a:t>
            </a:r>
          </a:p>
          <a:p>
            <a:pPr marL="268288" indent="-268288" eaLnBrk="1" hangingPunct="1">
              <a:lnSpc>
                <a:spcPct val="80000"/>
              </a:lnSpc>
            </a:pPr>
            <a:r>
              <a:rPr lang="sv-SE" sz="1400" smtClean="0"/>
              <a:t>I Trelleborg redovisade hotellen en genomsnittlig rumsbeläggning på 27% för november månad och genomsnittspriset per belagt hotellrum uppgick till 801 kronor.</a:t>
            </a:r>
          </a:p>
          <a:p>
            <a:pPr marL="268288" indent="-268288" eaLnBrk="1" hangingPunct="1">
              <a:lnSpc>
                <a:spcPct val="80000"/>
              </a:lnSpc>
            </a:pPr>
            <a:r>
              <a:rPr lang="sv-SE" sz="1400" smtClean="0"/>
              <a:t>Ackumulerat till och med november månad redovisade hotellen, stugbyarna och vandrarhemmen på den skånska Sydkusten 145 936 gästnätter vilket motsvarade en gästnattsökning på 6,7% jämfört med året innan.</a:t>
            </a:r>
          </a:p>
          <a:p>
            <a:pPr marL="268288" indent="-268288" eaLnBrk="1" hangingPunct="1">
              <a:lnSpc>
                <a:spcPct val="80000"/>
              </a:lnSpc>
            </a:pPr>
            <a:r>
              <a:rPr lang="sv-SE" sz="1400" smtClean="0"/>
              <a:t>Till och med november månad redovisade hotellen i Vellinge en genomsnittlig rumsbeläggning på 42% och genomsnittspriset för ett hotellrum uppgick till 777 kronor. Det kan jämföras med snittet för hela Skåne där beläggningen uppgick till 53% och ett hotellrum i snitt kostade 891 kronor.</a:t>
            </a:r>
          </a:p>
          <a:p>
            <a:pPr marL="268288" indent="-268288" eaLnBrk="1" hangingPunct="1">
              <a:lnSpc>
                <a:spcPct val="80000"/>
              </a:lnSpc>
            </a:pPr>
            <a:r>
              <a:rPr lang="sv-SE" sz="1400" smtClean="0"/>
              <a:t>Trelleborgs hotell redovisade en genomsnittlig rumsbeläggning på 31% för perioden januari-november månad. Genomsnittspriset per belagt hotellrum uppgick till 811 kronor.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Gästnätter november 2011, SYDVÄST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143378" name="Object 18"/>
          <p:cNvGraphicFramePr>
            <a:graphicFrameLocks noGrp="1"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143378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143380" name="Text Box 5"/>
          <p:cNvSpPr txBox="1">
            <a:spLocks noChangeArrowheads="1"/>
          </p:cNvSpPr>
          <p:nvPr/>
        </p:nvSpPr>
        <p:spPr bwMode="auto">
          <a:xfrm>
            <a:off x="1690688" y="5957888"/>
            <a:ext cx="6369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143381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03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52413"/>
            <a:ext cx="7307262" cy="182721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november 2011, SYDVÄST</a:t>
            </a:r>
            <a:br>
              <a:rPr lang="sv-SE" smtClean="0"/>
            </a:br>
            <a:r>
              <a:rPr lang="sv-SE" sz="2000" i="1" smtClean="0"/>
              <a:t>(procent, jämfört med samma period föregående år)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144402" name="Object 18"/>
          <p:cNvGraphicFramePr>
            <a:graphicFrameLocks noGrp="1" noChangeAspect="1"/>
          </p:cNvGraphicFramePr>
          <p:nvPr>
            <p:ph idx="1"/>
          </p:nvPr>
        </p:nvGraphicFramePr>
        <p:xfrm>
          <a:off x="1497013" y="1954213"/>
          <a:ext cx="7458075" cy="4100512"/>
        </p:xfrm>
        <a:graphic>
          <a:graphicData uri="http://schemas.openxmlformats.org/presentationml/2006/ole">
            <p:oleObj spid="_x0000_s144402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144404" name="Text Box 5"/>
          <p:cNvSpPr txBox="1">
            <a:spLocks noChangeArrowheads="1"/>
          </p:cNvSpPr>
          <p:nvPr/>
        </p:nvSpPr>
        <p:spPr bwMode="auto">
          <a:xfrm>
            <a:off x="1690688" y="5957888"/>
            <a:ext cx="63166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144405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z="2800" smtClean="0"/>
              <a:t>Gästnätter jan-nov 2011, SYDVÄST</a:t>
            </a:r>
            <a:br>
              <a:rPr lang="sv-SE" sz="2800" smtClean="0"/>
            </a:br>
            <a:r>
              <a:rPr lang="sv-SE" sz="1800" i="1" smtClean="0"/>
              <a:t>hotell, stugby och vandrarhem</a:t>
            </a:r>
            <a:endParaRPr lang="sv-SE" sz="1800" smtClean="0"/>
          </a:p>
        </p:txBody>
      </p:sp>
      <p:graphicFrame>
        <p:nvGraphicFramePr>
          <p:cNvPr id="233491" name="Object 19"/>
          <p:cNvGraphicFramePr>
            <a:graphicFrameLocks noGrp="1"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233491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233493" name="Text Box 4"/>
          <p:cNvSpPr txBox="1">
            <a:spLocks noChangeArrowheads="1"/>
          </p:cNvSpPr>
          <p:nvPr/>
        </p:nvSpPr>
        <p:spPr bwMode="auto">
          <a:xfrm>
            <a:off x="1690688" y="5957888"/>
            <a:ext cx="61118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233494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16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52413"/>
            <a:ext cx="7307262" cy="182721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jan-nov 2011, SYDVÄST</a:t>
            </a:r>
            <a:br>
              <a:rPr lang="sv-SE" smtClean="0"/>
            </a:br>
            <a:r>
              <a:rPr lang="sv-SE" sz="2000" i="1" smtClean="0"/>
              <a:t>(procent, jämfört med samma period föregående år)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34515" name="Object 19"/>
          <p:cNvGraphicFramePr>
            <a:graphicFrameLocks noGrp="1" noChangeAspect="1"/>
          </p:cNvGraphicFramePr>
          <p:nvPr>
            <p:ph idx="1"/>
          </p:nvPr>
        </p:nvGraphicFramePr>
        <p:xfrm>
          <a:off x="1497013" y="1954213"/>
          <a:ext cx="7458075" cy="4100512"/>
        </p:xfrm>
        <a:graphic>
          <a:graphicData uri="http://schemas.openxmlformats.org/presentationml/2006/ole">
            <p:oleObj spid="_x0000_s234515" name="Chart" r:id="rId3" imgW="7515273" imgH="4124299" progId="MSGraph.Chart.8">
              <p:embed followColorScheme="full"/>
            </p:oleObj>
          </a:graphicData>
        </a:graphic>
      </p:graphicFrame>
      <p:sp>
        <p:nvSpPr>
          <p:cNvPr id="234517" name="Text Box 4"/>
          <p:cNvSpPr txBox="1">
            <a:spLocks noChangeArrowheads="1"/>
          </p:cNvSpPr>
          <p:nvPr/>
        </p:nvSpPr>
        <p:spPr bwMode="auto">
          <a:xfrm>
            <a:off x="1690688" y="5957888"/>
            <a:ext cx="67071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234518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0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SYDVÄST</a:t>
            </a:r>
          </a:p>
        </p:txBody>
      </p:sp>
      <p:sp>
        <p:nvSpPr>
          <p:cNvPr id="273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9400" y="1023938"/>
            <a:ext cx="7321550" cy="5251450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Sydvästra Skåne redovisade 140 258 gästnätter på hotell, stugby och vandrarhem för november månad. Antalet gästnätter hade ökat med 4,3%.</a:t>
            </a:r>
          </a:p>
          <a:p>
            <a:pPr marL="268288" indent="-268288" eaLnBrk="1" hangingPunct="1"/>
            <a:r>
              <a:rPr lang="sv-SE" sz="1400" smtClean="0"/>
              <a:t>Under november månad redovisade hotellen i Malmö den högsta genomsnittliga rumsbeläggningen i länet med 68% vilket kan jämföras med länssnittet på 53%. Ett hotellrum kostade i snitt 910 kronor vilket var något lägre än snittet för länet som uppgick till 939 kronor.</a:t>
            </a:r>
          </a:p>
          <a:p>
            <a:pPr marL="268288" indent="-268288" eaLnBrk="1" hangingPunct="1"/>
            <a:r>
              <a:rPr lang="sv-SE" sz="1400" smtClean="0"/>
              <a:t>Hotellen i Lund redovisade också en hög genomsnittlig rumsbeläggning för november månad på 62% och genomsnittspriet per belagt rum uppgick till 1 053 kronor.</a:t>
            </a:r>
          </a:p>
          <a:p>
            <a:pPr marL="268288" indent="-268288" eaLnBrk="1" hangingPunct="1"/>
            <a:r>
              <a:rPr lang="sv-SE" sz="1400" smtClean="0"/>
              <a:t>Höörs hotell redovisade länets lägsta rumsbeläggning för november månad på 19% och ett hotellrum i Höör kostade i snitt 872 kronor.</a:t>
            </a:r>
          </a:p>
          <a:p>
            <a:pPr marL="268288" indent="-268288" eaLnBrk="1" hangingPunct="1"/>
            <a:r>
              <a:rPr lang="sv-SE" sz="1400" smtClean="0"/>
              <a:t>Ackumulerat till och med november månad redovisade hotellen, stugbyarna och vandrarhemmen nästan 1,6 miljoner gästnätter vilket motsvarade en ökning på 5,8%.</a:t>
            </a:r>
          </a:p>
          <a:p>
            <a:pPr marL="268288" indent="-268288" eaLnBrk="1" hangingPunct="1"/>
            <a:r>
              <a:rPr lang="sv-SE" sz="1400" smtClean="0"/>
              <a:t>Hotellen i Malmö redovisade en genomsnittlig rumsbeläggning på 62% till och med november månad vilket var högre än snittet för hela Skåne som uppgick till 53%. Ett hotellrum kostade i snitt 871 kronor vilket var lägre än snittet i Skåne som uppgick till 891 kronor.</a:t>
            </a:r>
          </a:p>
          <a:p>
            <a:pPr marL="268288" indent="-268288" eaLnBrk="1" hangingPunct="1"/>
            <a:r>
              <a:rPr lang="sv-SE" sz="1400" smtClean="0"/>
              <a:t>Till och med november månad redovisade Lunds hotell en genomsnittlig rumsbeläggning på 60% och ett hotellrum kostade i snitt 965 kronor.</a:t>
            </a:r>
          </a:p>
          <a:p>
            <a:pPr marL="268288" indent="-268288" eaLnBrk="1" hangingPunct="1"/>
            <a:r>
              <a:rPr lang="sv-SE" sz="1400" smtClean="0"/>
              <a:t>Hotellen i Höör redovisade en genomsnittlig rumsbeläggning på 21% för perioden januari-november. Genomsnittspriset per belagt hotellrum uppgick till 769 kronor.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2"/>
          <p:cNvSpPr>
            <a:spLocks noGrp="1" noChangeArrowheads="1"/>
          </p:cNvSpPr>
          <p:nvPr>
            <p:ph type="title"/>
          </p:nvPr>
        </p:nvSpPr>
        <p:spPr>
          <a:xfrm>
            <a:off x="1482725" y="403225"/>
            <a:ext cx="7608888" cy="1544638"/>
          </a:xfrm>
        </p:spPr>
        <p:txBody>
          <a:bodyPr/>
          <a:lstStyle/>
          <a:p>
            <a:pPr eaLnBrk="1" hangingPunct="1"/>
            <a:r>
              <a:rPr lang="sv-SE" smtClean="0"/>
              <a:t>Gästnattsutveckling län, jan-nov 2011 </a:t>
            </a: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19456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600200" y="2006600"/>
          <a:ext cx="7219950" cy="4011613"/>
        </p:xfrm>
        <a:graphic>
          <a:graphicData uri="http://schemas.openxmlformats.org/presentationml/2006/ole">
            <p:oleObj spid="_x0000_s194562" r:id="rId3" imgW="7218290" imgH="4011516" progId="Excel.Chart.8">
              <p:embed/>
            </p:oleObj>
          </a:graphicData>
        </a:graphic>
      </p:graphicFrame>
      <p:sp>
        <p:nvSpPr>
          <p:cNvPr id="194564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82588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länsutvecklingen</a:t>
            </a:r>
          </a:p>
        </p:txBody>
      </p:sp>
      <p:sp>
        <p:nvSpPr>
          <p:cNvPr id="195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2738" y="1271588"/>
            <a:ext cx="7321550" cy="5165725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Hotellen, stugbyarna, vandrarhemmen och campingplatserna i Skåne redovisade     257 405 gästnätter för november månad 2011. Antalet gästnätter hade ökat med 2% jämfört med november 2010.</a:t>
            </a:r>
          </a:p>
          <a:p>
            <a:pPr marL="268288" indent="-268288" eaLnBrk="1" hangingPunct="1"/>
            <a:r>
              <a:rPr lang="sv-SE" sz="1400" smtClean="0"/>
              <a:t>De skånska boendeanläggningarna redovisade samma utveckling som hela riket under november (2%). Hallands län redovisade den kraftigaste ökningen i antal gästnätter (+20%) och även Stockholms län hade en starkare tillväxt än Skåne med 6% fler övernattningar på de kommersiella boendeanläggningarna. Endast Västra Götalands län och Dalarna redovisade en negativ utveckling jämfört med november 2010. </a:t>
            </a:r>
          </a:p>
          <a:p>
            <a:pPr marL="268288" indent="-268288" eaLnBrk="1" hangingPunct="1"/>
            <a:r>
              <a:rPr lang="sv-SE" sz="1400" smtClean="0"/>
              <a:t>Ackumulerat till och med november 2011 har de skånska boendeanläggningarna redovisat närmare 4,3 miljoner övernattningar. Antalet gästnätter hade ökat med 3% vilket var något högre än rikssnittet på 2%. </a:t>
            </a:r>
          </a:p>
          <a:p>
            <a:pPr marL="268288" indent="-268288" eaLnBrk="1" hangingPunct="1"/>
            <a:r>
              <a:rPr lang="sv-SE" sz="1400" smtClean="0"/>
              <a:t>Av de jämförda länen redovisade Hallands län den starkaste tillväxten med 9% fler gästnätter jämfört med samma period 2010. Dalarnas boendeanläggningar redovisade den svagaste gästnattsutvecklingen med en minskning på 12%.  </a:t>
            </a:r>
          </a:p>
          <a:p>
            <a:pPr marL="268288" indent="-268288" eaLnBrk="1" hangingPunct="1">
              <a:buFontTx/>
              <a:buNone/>
            </a:pPr>
            <a:endParaRPr lang="sv-SE" sz="1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09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november 2011</a:t>
            </a:r>
            <a:br>
              <a:rPr lang="sv-SE" smtClean="0"/>
            </a:br>
            <a:r>
              <a:rPr lang="sv-SE" sz="2000" i="1" smtClean="0"/>
              <a:t>hotell</a:t>
            </a:r>
            <a:endParaRPr lang="sv-SE" sz="2000" smtClean="0"/>
          </a:p>
        </p:txBody>
      </p:sp>
      <p:sp>
        <p:nvSpPr>
          <p:cNvPr id="19661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196695" name="Group 87"/>
          <p:cNvGraphicFramePr>
            <a:graphicFrameLocks noGrp="1"/>
          </p:cNvGraphicFramePr>
          <p:nvPr/>
        </p:nvGraphicFramePr>
        <p:xfrm>
          <a:off x="1592263" y="1497013"/>
          <a:ext cx="7169150" cy="4525962"/>
        </p:xfrm>
        <a:graphic>
          <a:graphicData uri="http://schemas.openxmlformats.org/drawingml/2006/table">
            <a:tbl>
              <a:tblPr/>
              <a:tblGrid>
                <a:gridCol w="2019300"/>
                <a:gridCol w="2630487"/>
                <a:gridCol w="2519363"/>
              </a:tblGrid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Nationalitet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Gästnätter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Utveckling jämfört med samma period föregående år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Sverige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187 160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Danmark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7 426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-18%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2 624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-23%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Tyskland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5 077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Storbritannien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3 671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Irland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159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137%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Nederländerna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1 792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Schweiz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Italien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1 889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Spanien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787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Polen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896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Ryssland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1 336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Ungern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Tjeckien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1 946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1 139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3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jan-nov 2011</a:t>
            </a:r>
            <a:br>
              <a:rPr lang="sv-SE" smtClean="0"/>
            </a:br>
            <a:r>
              <a:rPr lang="sv-SE" sz="2000" i="1" smtClean="0"/>
              <a:t>hotell</a:t>
            </a:r>
            <a:endParaRPr lang="sv-SE" sz="2000" smtClean="0"/>
          </a:p>
        </p:txBody>
      </p:sp>
      <p:sp>
        <p:nvSpPr>
          <p:cNvPr id="197634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197719" name="Group 87"/>
          <p:cNvGraphicFramePr>
            <a:graphicFrameLocks noGrp="1"/>
          </p:cNvGraphicFramePr>
          <p:nvPr/>
        </p:nvGraphicFramePr>
        <p:xfrm>
          <a:off x="1612900" y="1485900"/>
          <a:ext cx="7185025" cy="4532313"/>
        </p:xfrm>
        <a:graphic>
          <a:graphicData uri="http://schemas.openxmlformats.org/drawingml/2006/table">
            <a:tbl>
              <a:tblPr/>
              <a:tblGrid>
                <a:gridCol w="1871663"/>
                <a:gridCol w="2439987"/>
                <a:gridCol w="2873375"/>
              </a:tblGrid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Nationalitet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Gästnätter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Utveckling jämfört med samma period föregående år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Sverige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2 222 393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Danmark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110 377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39 869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18 806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1 522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Tyskland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87 806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Storbritannien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46 671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Irland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2 095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Nederländerna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20 834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Schweiz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11 514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Italien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16 690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Spanien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9 875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Polen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11 986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Ryssland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19 028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-27%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Ungern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1 781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Tjeckien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1 832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-27%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30 828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10 782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november 2011</a:t>
            </a:r>
            <a:br>
              <a:rPr lang="sv-SE" smtClean="0"/>
            </a:br>
            <a:r>
              <a:rPr lang="sv-SE" sz="2000" i="1" smtClean="0"/>
              <a:t>stugby/vandrarhem</a:t>
            </a:r>
            <a:endParaRPr lang="sv-SE" sz="2000" smtClean="0"/>
          </a:p>
        </p:txBody>
      </p:sp>
      <p:sp>
        <p:nvSpPr>
          <p:cNvPr id="198658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198743" name="Group 87"/>
          <p:cNvGraphicFramePr>
            <a:graphicFrameLocks noGrp="1"/>
          </p:cNvGraphicFramePr>
          <p:nvPr/>
        </p:nvGraphicFramePr>
        <p:xfrm>
          <a:off x="1611313" y="1609725"/>
          <a:ext cx="7189787" cy="4433888"/>
        </p:xfrm>
        <a:graphic>
          <a:graphicData uri="http://schemas.openxmlformats.org/drawingml/2006/table">
            <a:tbl>
              <a:tblPr/>
              <a:tblGrid>
                <a:gridCol w="1873250"/>
                <a:gridCol w="2441575"/>
                <a:gridCol w="2874962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Nationalitet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Gästnätter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Utveckling jämfört med samma period föregående år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Sverige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11 381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Danmark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679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Norge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975%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Tyskland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469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Storbritannien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149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107%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Irland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214%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Nederländerna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240%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Schweiz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Italien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89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-52%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Spanien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Polen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-13%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Ryssland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-24%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Ungern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Tjeckien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104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1386%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58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Kina</a:t>
                      </a:r>
                    </a:p>
                  </a:txBody>
                  <a:tcPr marL="90000" marR="90000" marT="36000" marB="3600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-11%</a:t>
                      </a:r>
                    </a:p>
                  </a:txBody>
                  <a:tcPr marL="90000" marR="90000" marT="36000" marB="36000" anchor="b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ll_månadsstatistik_Skåne">
  <a:themeElements>
    <a:clrScheme name="Mall_månadsstatistik_Skå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all_månadsstatistik_Skå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ll_månadsstatistik_Skå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månadsstatistik_Skå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månadsstatistik_Skå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månadsstatistik_Skå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månadsstatistik_Skå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månadsstatistik_Skå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månadsstatistik_Skå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Mall_månadsstatistik_Skåne</Template>
  <TotalTime>348</TotalTime>
  <Words>2926</Words>
  <Application>Microsoft Office PowerPoint</Application>
  <PresentationFormat>Bildspel på skärmen (4:3)</PresentationFormat>
  <Paragraphs>570</Paragraphs>
  <Slides>49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Formgivningsmall</vt:lpstr>
      </vt:variant>
      <vt:variant>
        <vt:i4>2</vt:i4>
      </vt:variant>
      <vt:variant>
        <vt:lpstr>Serverprogram för OLE-inbäddning</vt:lpstr>
      </vt:variant>
      <vt:variant>
        <vt:i4>3</vt:i4>
      </vt:variant>
      <vt:variant>
        <vt:lpstr>Bildrubriker</vt:lpstr>
      </vt:variant>
      <vt:variant>
        <vt:i4>49</vt:i4>
      </vt:variant>
    </vt:vector>
  </HeadingPairs>
  <TitlesOfParts>
    <vt:vector size="57" baseType="lpstr">
      <vt:lpstr>Times New Roman</vt:lpstr>
      <vt:lpstr>Arial</vt:lpstr>
      <vt:lpstr>Calibri</vt:lpstr>
      <vt:lpstr>Mall_månadsstatistik_Skåne</vt:lpstr>
      <vt:lpstr>Mall_månadsstatistik_Skåne</vt:lpstr>
      <vt:lpstr>Chart</vt:lpstr>
      <vt:lpstr>Diagram</vt:lpstr>
      <vt:lpstr>Microsoft Excel-diagram</vt:lpstr>
      <vt:lpstr>Bild 1</vt:lpstr>
      <vt:lpstr>Gästnätter län, november 2011 (tusen) hotell, stugby, vandrarhem och camping</vt:lpstr>
      <vt:lpstr>Gästnattsutveckling län, november 2011 (procent, jämfört med samma period föregående år)  hotell, stugby och vandrarhem</vt:lpstr>
      <vt:lpstr>Gästnätter län, jan-nov 2011 (tusen) hotell, stugby, vandrarhem och camping</vt:lpstr>
      <vt:lpstr>Gästnattsutveckling län, jan-nov 2011 (procent, jämfört med samma period föregående år)  hotell, stugby och vandrarhem</vt:lpstr>
      <vt:lpstr>Kommentarer länsutvecklingen</vt:lpstr>
      <vt:lpstr>Gästnätter efter nationalitet Skåne november 2011 hotell</vt:lpstr>
      <vt:lpstr>Gästnätter efter nationalitet Skåne jan-nov 2011 hotell</vt:lpstr>
      <vt:lpstr>Gästnätter efter nationalitet Skåne november 2011 stugby/vandrarhem</vt:lpstr>
      <vt:lpstr>Gästnätter efter nationalitet Skåne jan-nov 2011 stugby/vandrarhem</vt:lpstr>
      <vt:lpstr>Gästnätter efter nationalitet Skåne november 2011 hotell, stugby och vandrarhem</vt:lpstr>
      <vt:lpstr>Gästnätter efter nationalitet Skåne jan-nov 2011 hotell, stugby och vandrarhem</vt:lpstr>
      <vt:lpstr>Gästnätter efter nationalitet Skåne november 2011 camping</vt:lpstr>
      <vt:lpstr>Gästnätter efter nationalitet Skåne jan-nov 2011 camping</vt:lpstr>
      <vt:lpstr>Kommentarer nationalitetsutveckling</vt:lpstr>
      <vt:lpstr>Hotellnätter storstäder, november 2011</vt:lpstr>
      <vt:lpstr>Utveckling hotellnätter storstäder,  november 2011 (procent, jämfört med samma period föregående år)</vt:lpstr>
      <vt:lpstr>Hotellnätter storstäder, jan-nov 2011</vt:lpstr>
      <vt:lpstr>Utveckling hotellnätter storstäder,  jan-nov 2011 (procent, jämfört med samma period föregående år)</vt:lpstr>
      <vt:lpstr>Kommentarer hotellmarknaden, storstäder</vt:lpstr>
      <vt:lpstr>Gästnätter november 2011, skånska regioner hotell, stugby, vandrarhem och camping</vt:lpstr>
      <vt:lpstr>Utveckling gästnätter november 2011, skånska regioner hotell, stugby, vandrarhem</vt:lpstr>
      <vt:lpstr>Gästnätter jan-nov 2011, skånska regioner hotell, stugby, vandrarhem och camping</vt:lpstr>
      <vt:lpstr>Utveckling gästnätter jan-nov 2011, skånska regioner hotell, stugby, vandrarhem</vt:lpstr>
      <vt:lpstr>Gästnätter november 2011, NORDOST hotell, stugby och vandrarhem</vt:lpstr>
      <vt:lpstr>Utveckling gästnätter november 2011, NORDOST (procent, jämfört med samma period föregående år)  hotell, stugby och vandrarhem</vt:lpstr>
      <vt:lpstr>Gästnätter jan-nov 2011, NORDOST hotell, stugby och vandrarhem</vt:lpstr>
      <vt:lpstr>Utveckling gästnätter jan-nov 2011, NORDOST (procent, jämfört med samma period föregående år)  hotell, stugby och vandrarhem</vt:lpstr>
      <vt:lpstr>Kommentarer NORDOST</vt:lpstr>
      <vt:lpstr>Gästnätter november 2011, NORDVÄST hotell, stugby och vandrarhem</vt:lpstr>
      <vt:lpstr>Utveckling gästnätter november 2011, NORDVÄST (procent, jämfört med samma period föregående år)  hotell, stugby och vandrarhem</vt:lpstr>
      <vt:lpstr>Gästnätter jan-nov 2011, NORDVÄST hotell, stugby och vandrarhem</vt:lpstr>
      <vt:lpstr>Utveckling gästnätter jan-nov 2011, NORDVÄST (procent, jämfört med samma period föregående år)  hotell, stugby och vandrarhem</vt:lpstr>
      <vt:lpstr>Kommentarer NORDVÄST</vt:lpstr>
      <vt:lpstr>Gästnätter november 2011, SYDOST hotell, stugby och vandrarhem</vt:lpstr>
      <vt:lpstr>Utveckling gästnätter november 2011, SYDOST (procent, jämfört med samma period föregående år)  hotell, stugby och vandrarhem</vt:lpstr>
      <vt:lpstr>Gästnätter jan-nov 2011, SYDOST hotell, stugby och vandrarhem</vt:lpstr>
      <vt:lpstr>Utveckling gästnätter jan-nov 2011, SYDOST (procent, jämfört med samma period föregående år)  hotell, stugby och vandrarhem</vt:lpstr>
      <vt:lpstr>Kommentarer SYDOST</vt:lpstr>
      <vt:lpstr>Gästnätter november 2011, SYDKUSTEN hotell, stugby och vandrarhem</vt:lpstr>
      <vt:lpstr>Utveckling gästnätter november 2011, SYDKUSTEN (procent, jämfört med samma period föregående år)  hotell, stugby och vandrarhem</vt:lpstr>
      <vt:lpstr>Gästnätter jan-nov 2011, SYDKUSTEN hotell, stugby och vandrarhem</vt:lpstr>
      <vt:lpstr>Utveckling gästnätter jan-nov 2011, SYDKUSTEN (procent, jämfört med samma period föregående år)  hotell, stugby och vandrarhem</vt:lpstr>
      <vt:lpstr>Kommentarer SYDKUSTEN</vt:lpstr>
      <vt:lpstr>Gästnätter november 2011, SYDVÄST hotell, stugby och vandrarhem</vt:lpstr>
      <vt:lpstr>Utveckling gästnätter november 2011, SYDVÄST (procent, jämfört med samma period föregående år) hotell, stugby och vandrarhem</vt:lpstr>
      <vt:lpstr>Gästnätter jan-nov 2011, SYDVÄST hotell, stugby och vandrarhem</vt:lpstr>
      <vt:lpstr>Utveckling gästnätter jan-nov 2011, SYDVÄST (procent, jämfört med samma period föregående år) hotell, stugby och vandrarhem</vt:lpstr>
      <vt:lpstr>Kommentarer SYDVÄST</vt:lpstr>
    </vt:vector>
  </TitlesOfParts>
  <Company>Svenskt Naringsliv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Olsson, Karin</dc:creator>
  <cp:lastModifiedBy>163301</cp:lastModifiedBy>
  <cp:revision>21</cp:revision>
  <dcterms:created xsi:type="dcterms:W3CDTF">2012-01-13T12:30:17Z</dcterms:created>
  <dcterms:modified xsi:type="dcterms:W3CDTF">2012-01-23T12:14:29Z</dcterms:modified>
</cp:coreProperties>
</file>