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88" r:id="rId2"/>
    <p:sldId id="313" r:id="rId3"/>
    <p:sldId id="289" r:id="rId4"/>
    <p:sldId id="287" r:id="rId5"/>
    <p:sldId id="292" r:id="rId6"/>
    <p:sldId id="293" r:id="rId7"/>
    <p:sldId id="317" r:id="rId8"/>
    <p:sldId id="294" r:id="rId9"/>
    <p:sldId id="318" r:id="rId10"/>
    <p:sldId id="320" r:id="rId11"/>
    <p:sldId id="295" r:id="rId12"/>
    <p:sldId id="321" r:id="rId13"/>
    <p:sldId id="296" r:id="rId14"/>
    <p:sldId id="297" r:id="rId15"/>
    <p:sldId id="298" r:id="rId16"/>
    <p:sldId id="299" r:id="rId17"/>
    <p:sldId id="300" r:id="rId18"/>
    <p:sldId id="301" r:id="rId19"/>
    <p:sldId id="302" r:id="rId20"/>
    <p:sldId id="303" r:id="rId21"/>
    <p:sldId id="304" r:id="rId22"/>
    <p:sldId id="305" r:id="rId23"/>
    <p:sldId id="311" r:id="rId24"/>
    <p:sldId id="306" r:id="rId25"/>
    <p:sldId id="307" r:id="rId26"/>
    <p:sldId id="308" r:id="rId27"/>
    <p:sldId id="309" r:id="rId28"/>
    <p:sldId id="310" r:id="rId29"/>
    <p:sldId id="312" r:id="rId30"/>
    <p:sldId id="316" r:id="rId31"/>
  </p:sldIdLst>
  <p:sldSz cx="9144000" cy="6858000" type="screen4x3"/>
  <p:notesSz cx="6858000" cy="9945688"/>
  <p:defaultTextStyle>
    <a:defPPr>
      <a:defRPr lang="sv-SE"/>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94728" autoAdjust="0"/>
  </p:normalViewPr>
  <p:slideViewPr>
    <p:cSldViewPr>
      <p:cViewPr>
        <p:scale>
          <a:sx n="77" d="100"/>
          <a:sy n="77" d="100"/>
        </p:scale>
        <p:origin x="-536"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66563"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66564" name="Rectangle 4"/>
          <p:cNvSpPr>
            <a:spLocks noGrp="1" noChangeArrowheads="1"/>
          </p:cNvSpPr>
          <p:nvPr>
            <p:ph type="ftr" sz="quarter" idx="2"/>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66565" name="Rectangle 5"/>
          <p:cNvSpPr>
            <a:spLocks noGrp="1" noChangeArrowheads="1"/>
          </p:cNvSpPr>
          <p:nvPr>
            <p:ph type="sldNum" sz="quarter" idx="3"/>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66EAD4-DAF0-6D48-B6A0-4AB285F8C216}" type="slidenum">
              <a:rPr lang="en-US"/>
              <a:pPr/>
              <a:t>‹Nr.›</a:t>
            </a:fld>
            <a:endParaRPr lang="en-US"/>
          </a:p>
        </p:txBody>
      </p:sp>
    </p:spTree>
    <p:extLst>
      <p:ext uri="{BB962C8B-B14F-4D97-AF65-F5344CB8AC3E}">
        <p14:creationId xmlns:p14="http://schemas.microsoft.com/office/powerpoint/2010/main" val="322555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sv-SE"/>
          </a:p>
        </p:txBody>
      </p:sp>
      <p:sp>
        <p:nvSpPr>
          <p:cNvPr id="5123"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sv-SE"/>
          </a:p>
        </p:txBody>
      </p:sp>
      <p:sp>
        <p:nvSpPr>
          <p:cNvPr id="4100"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126"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sv-SE"/>
          </a:p>
        </p:txBody>
      </p:sp>
      <p:sp>
        <p:nvSpPr>
          <p:cNvPr id="5127"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DBD15E-2539-9243-94EB-8B0D691E11B0}" type="slidenum">
              <a:rPr lang="sv-SE"/>
              <a:pPr/>
              <a:t>‹Nr.›</a:t>
            </a:fld>
            <a:endParaRPr lang="sv-SE"/>
          </a:p>
        </p:txBody>
      </p:sp>
    </p:spTree>
    <p:extLst>
      <p:ext uri="{BB962C8B-B14F-4D97-AF65-F5344CB8AC3E}">
        <p14:creationId xmlns:p14="http://schemas.microsoft.com/office/powerpoint/2010/main" val="292016369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81C522E-7DD2-9A49-BD33-59D99114D33B}" type="slidenum">
              <a:rPr lang="sv-SE"/>
              <a:pPr eaLnBrk="1" hangingPunct="1"/>
              <a:t>1</a:t>
            </a:fld>
            <a:endParaRPr lang="sv-S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849" indent="-285711" eaLnBrk="0" hangingPunct="0">
              <a:defRPr>
                <a:solidFill>
                  <a:schemeClr val="tx1"/>
                </a:solidFill>
                <a:latin typeface="Arial" charset="0"/>
                <a:ea typeface="Arial" charset="0"/>
                <a:cs typeface="Arial" charset="0"/>
              </a:defRPr>
            </a:lvl2pPr>
            <a:lvl3pPr marL="1142846" indent="-228569" eaLnBrk="0" hangingPunct="0">
              <a:defRPr>
                <a:solidFill>
                  <a:schemeClr val="tx1"/>
                </a:solidFill>
                <a:latin typeface="Arial" charset="0"/>
                <a:ea typeface="Arial" charset="0"/>
                <a:cs typeface="Arial" charset="0"/>
              </a:defRPr>
            </a:lvl3pPr>
            <a:lvl4pPr marL="1599983" indent="-228569" eaLnBrk="0" hangingPunct="0">
              <a:defRPr>
                <a:solidFill>
                  <a:schemeClr val="tx1"/>
                </a:solidFill>
                <a:latin typeface="Arial" charset="0"/>
                <a:ea typeface="Arial" charset="0"/>
                <a:cs typeface="Arial" charset="0"/>
              </a:defRPr>
            </a:lvl4pPr>
            <a:lvl5pPr marL="2057122" indent="-228569" eaLnBrk="0" hangingPunct="0">
              <a:defRPr>
                <a:solidFill>
                  <a:schemeClr val="tx1"/>
                </a:solidFill>
                <a:latin typeface="Arial" charset="0"/>
                <a:ea typeface="Arial" charset="0"/>
                <a:cs typeface="Arial" charset="0"/>
              </a:defRPr>
            </a:lvl5pPr>
            <a:lvl6pPr marL="2514259" indent="-228569" eaLnBrk="0" fontAlgn="base" hangingPunct="0">
              <a:spcBef>
                <a:spcPct val="0"/>
              </a:spcBef>
              <a:spcAft>
                <a:spcPct val="0"/>
              </a:spcAft>
              <a:defRPr>
                <a:solidFill>
                  <a:schemeClr val="tx1"/>
                </a:solidFill>
                <a:latin typeface="Arial" charset="0"/>
                <a:ea typeface="Arial" charset="0"/>
                <a:cs typeface="Arial" charset="0"/>
              </a:defRPr>
            </a:lvl6pPr>
            <a:lvl7pPr marL="2971398" indent="-228569" eaLnBrk="0" fontAlgn="base" hangingPunct="0">
              <a:spcBef>
                <a:spcPct val="0"/>
              </a:spcBef>
              <a:spcAft>
                <a:spcPct val="0"/>
              </a:spcAft>
              <a:defRPr>
                <a:solidFill>
                  <a:schemeClr val="tx1"/>
                </a:solidFill>
                <a:latin typeface="Arial" charset="0"/>
                <a:ea typeface="Arial" charset="0"/>
                <a:cs typeface="Arial" charset="0"/>
              </a:defRPr>
            </a:lvl7pPr>
            <a:lvl8pPr marL="3428536" indent="-228569" eaLnBrk="0" fontAlgn="base" hangingPunct="0">
              <a:spcBef>
                <a:spcPct val="0"/>
              </a:spcBef>
              <a:spcAft>
                <a:spcPct val="0"/>
              </a:spcAft>
              <a:defRPr>
                <a:solidFill>
                  <a:schemeClr val="tx1"/>
                </a:solidFill>
                <a:latin typeface="Arial" charset="0"/>
                <a:ea typeface="Arial" charset="0"/>
                <a:cs typeface="Arial" charset="0"/>
              </a:defRPr>
            </a:lvl8pPr>
            <a:lvl9pPr marL="3885674" indent="-22856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E7041C6-2E02-1D47-9A47-D2D3D7AE2905}" type="slidenum">
              <a:rPr lang="sv-SE"/>
              <a:pPr eaLnBrk="1" hangingPunct="1"/>
              <a:t>2</a:t>
            </a:fld>
            <a:endParaRPr lang="sv-S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51A4384-A96B-0A49-8057-AE35EFA32095}" type="slidenum">
              <a:rPr lang="sv-SE" smtClean="0"/>
              <a:pPr/>
              <a:t>3</a:t>
            </a:fld>
            <a:endParaRPr lang="sv-SE"/>
          </a:p>
        </p:txBody>
      </p:sp>
    </p:spTree>
    <p:extLst>
      <p:ext uri="{BB962C8B-B14F-4D97-AF65-F5344CB8AC3E}">
        <p14:creationId xmlns:p14="http://schemas.microsoft.com/office/powerpoint/2010/main" val="213722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CAFEE806-9475-6348-837C-82730B9F5C8C}" type="slidenum">
              <a:rPr lang="sv-SE" smtClean="0"/>
              <a:pPr>
                <a:defRPr/>
              </a:pPr>
              <a:t>30</a:t>
            </a:fld>
            <a:endParaRPr lang="sv-SE"/>
          </a:p>
        </p:txBody>
      </p:sp>
    </p:spTree>
    <p:extLst>
      <p:ext uri="{BB962C8B-B14F-4D97-AF65-F5344CB8AC3E}">
        <p14:creationId xmlns:p14="http://schemas.microsoft.com/office/powerpoint/2010/main" val="2567763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2" descr="platt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latta_ton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platta_ton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5"/>
          <p:cNvSpPr>
            <a:spLocks noChangeShapeType="1"/>
          </p:cNvSpPr>
          <p:nvPr/>
        </p:nvSpPr>
        <p:spPr bwMode="auto">
          <a:xfrm>
            <a:off x="0" y="692150"/>
            <a:ext cx="9144000" cy="0"/>
          </a:xfrm>
          <a:prstGeom prst="line">
            <a:avLst/>
          </a:prstGeom>
          <a:noFill/>
          <a:ln w="9525">
            <a:solidFill>
              <a:schemeClr val="bg1"/>
            </a:solidFill>
            <a:round/>
            <a:headEnd/>
            <a:tailEnd/>
          </a:ln>
          <a:effectLst/>
        </p:spPr>
        <p:txBody>
          <a:bodyPr/>
          <a:lstStyle/>
          <a:p>
            <a:pPr>
              <a:defRPr/>
            </a:pPr>
            <a:endParaRPr lang="sv-SE">
              <a:ea typeface="+mn-ea"/>
            </a:endParaRPr>
          </a:p>
        </p:txBody>
      </p:sp>
      <p:sp>
        <p:nvSpPr>
          <p:cNvPr id="8" name="Line 16"/>
          <p:cNvSpPr>
            <a:spLocks noChangeShapeType="1"/>
          </p:cNvSpPr>
          <p:nvPr/>
        </p:nvSpPr>
        <p:spPr bwMode="auto">
          <a:xfrm>
            <a:off x="0" y="6165850"/>
            <a:ext cx="9144000" cy="0"/>
          </a:xfrm>
          <a:prstGeom prst="line">
            <a:avLst/>
          </a:prstGeom>
          <a:noFill/>
          <a:ln w="9525">
            <a:solidFill>
              <a:schemeClr val="bg1"/>
            </a:solidFill>
            <a:round/>
            <a:headEnd/>
            <a:tailEnd/>
          </a:ln>
          <a:effectLst/>
        </p:spPr>
        <p:txBody>
          <a:bodyPr/>
          <a:lstStyle/>
          <a:p>
            <a:pPr>
              <a:defRPr/>
            </a:pPr>
            <a:endParaRPr lang="sv-SE">
              <a:ea typeface="+mn-ea"/>
            </a:endParaRPr>
          </a:p>
        </p:txBody>
      </p:sp>
      <p:pic>
        <p:nvPicPr>
          <p:cNvPr id="9" name="Picture 17" descr="ts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74875" y="2349500"/>
            <a:ext cx="47942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685800" y="4044950"/>
            <a:ext cx="7772400" cy="558800"/>
          </a:xfrm>
        </p:spPr>
        <p:txBody>
          <a:bodyPr/>
          <a:lstStyle>
            <a:lvl1pPr algn="ctr">
              <a:defRPr>
                <a:solidFill>
                  <a:schemeClr val="bg1"/>
                </a:solidFill>
                <a:latin typeface="Trebuchet MS" pitchFamily="34" charset="0"/>
              </a:defRPr>
            </a:lvl1pPr>
          </a:lstStyle>
          <a:p>
            <a:r>
              <a:rPr lang="en-US"/>
              <a:t>Click to edit Master title style</a:t>
            </a:r>
          </a:p>
        </p:txBody>
      </p:sp>
      <p:sp>
        <p:nvSpPr>
          <p:cNvPr id="10243" name="Rectangle 3"/>
          <p:cNvSpPr>
            <a:spLocks noGrp="1" noChangeArrowheads="1"/>
          </p:cNvSpPr>
          <p:nvPr>
            <p:ph type="subTitle" idx="1"/>
          </p:nvPr>
        </p:nvSpPr>
        <p:spPr>
          <a:xfrm>
            <a:off x="1371600" y="4675188"/>
            <a:ext cx="6400800" cy="1201737"/>
          </a:xfrm>
        </p:spPr>
        <p:txBody>
          <a:bodyPr/>
          <a:lstStyle>
            <a:lvl1pPr marL="0" indent="0" algn="ctr">
              <a:buFontTx/>
              <a:buNone/>
              <a:defRPr>
                <a:solidFill>
                  <a:schemeClr val="bg1"/>
                </a:solidFill>
              </a:defRPr>
            </a:lvl1pPr>
          </a:lstStyle>
          <a:p>
            <a:r>
              <a:rPr lang="en-US"/>
              <a:t>Click to edit Master subtitle style</a:t>
            </a:r>
          </a:p>
        </p:txBody>
      </p:sp>
      <p:sp>
        <p:nvSpPr>
          <p:cNvPr id="10" name="Rectangle 5"/>
          <p:cNvSpPr>
            <a:spLocks noGrp="1" noChangeArrowheads="1"/>
          </p:cNvSpPr>
          <p:nvPr>
            <p:ph type="ftr" sz="quarter" idx="10"/>
          </p:nvPr>
        </p:nvSpPr>
        <p:spPr>
          <a:xfrm>
            <a:off x="611188" y="6245225"/>
            <a:ext cx="3744912" cy="476250"/>
          </a:xfrm>
        </p:spPr>
        <p:txBody>
          <a:bodyPr/>
          <a:lstStyle>
            <a:lvl1pPr>
              <a:defRPr sz="1400">
                <a:latin typeface="+mj-lt"/>
              </a:defRPr>
            </a:lvl1pPr>
          </a:lstStyle>
          <a:p>
            <a:pPr>
              <a:defRPr/>
            </a:pPr>
            <a:r>
              <a:rPr lang="sv-SE" smtClean="0"/>
              <a:t>Stiftelsen Tryggare Sverige</a:t>
            </a:r>
            <a:endParaRPr lang="sv-SE"/>
          </a:p>
        </p:txBody>
      </p:sp>
    </p:spTree>
    <p:extLst>
      <p:ext uri="{BB962C8B-B14F-4D97-AF65-F5344CB8AC3E}">
        <p14:creationId xmlns:p14="http://schemas.microsoft.com/office/powerpoint/2010/main" val="3534646556"/>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4B267CE2-8AA0-7F49-9F76-DFA49D9CB99A}" type="datetime1">
              <a:rPr lang="sv-SE" smtClean="0"/>
              <a:t>2013-10-30</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6" name="Rectangle 6"/>
          <p:cNvSpPr>
            <a:spLocks noGrp="1" noChangeArrowheads="1"/>
          </p:cNvSpPr>
          <p:nvPr>
            <p:ph type="sldNum" sz="quarter" idx="12"/>
          </p:nvPr>
        </p:nvSpPr>
        <p:spPr>
          <a:ln/>
        </p:spPr>
        <p:txBody>
          <a:bodyPr/>
          <a:lstStyle>
            <a:lvl1pPr>
              <a:defRPr/>
            </a:lvl1pPr>
          </a:lstStyle>
          <a:p>
            <a:fld id="{30FC2D11-23D1-C449-AD35-248BC82E9FEA}" type="slidenum">
              <a:rPr lang="sv-SE"/>
              <a:pPr/>
              <a:t>‹Nr.›</a:t>
            </a:fld>
            <a:endParaRPr lang="sv-SE"/>
          </a:p>
        </p:txBody>
      </p:sp>
    </p:spTree>
    <p:extLst>
      <p:ext uri="{BB962C8B-B14F-4D97-AF65-F5344CB8AC3E}">
        <p14:creationId xmlns:p14="http://schemas.microsoft.com/office/powerpoint/2010/main" val="673317160"/>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81075"/>
            <a:ext cx="2057400" cy="51450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981075"/>
            <a:ext cx="6019800" cy="51450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AE54E3EB-DE40-F747-B4D4-C4F1B69C15F7}" type="datetime1">
              <a:rPr lang="sv-SE" smtClean="0"/>
              <a:t>2013-10-30</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6" name="Rectangle 6"/>
          <p:cNvSpPr>
            <a:spLocks noGrp="1" noChangeArrowheads="1"/>
          </p:cNvSpPr>
          <p:nvPr>
            <p:ph type="sldNum" sz="quarter" idx="12"/>
          </p:nvPr>
        </p:nvSpPr>
        <p:spPr>
          <a:ln/>
        </p:spPr>
        <p:txBody>
          <a:bodyPr/>
          <a:lstStyle>
            <a:lvl1pPr>
              <a:defRPr/>
            </a:lvl1pPr>
          </a:lstStyle>
          <a:p>
            <a:fld id="{22B869C3-9138-B543-B26A-D1C197ED3E1C}" type="slidenum">
              <a:rPr lang="sv-SE"/>
              <a:pPr/>
              <a:t>‹Nr.›</a:t>
            </a:fld>
            <a:endParaRPr lang="sv-SE"/>
          </a:p>
        </p:txBody>
      </p:sp>
    </p:spTree>
    <p:extLst>
      <p:ext uri="{BB962C8B-B14F-4D97-AF65-F5344CB8AC3E}">
        <p14:creationId xmlns:p14="http://schemas.microsoft.com/office/powerpoint/2010/main" val="542510479"/>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a:ln/>
        </p:spPr>
        <p:txBody>
          <a:bodyPr/>
          <a:lstStyle>
            <a:lvl1pPr>
              <a:defRPr/>
            </a:lvl1pPr>
          </a:lstStyle>
          <a:p>
            <a:fld id="{94B39978-0204-BF4D-8937-296501274E41}" type="datetime1">
              <a:rPr lang="sv-SE" smtClean="0"/>
              <a:t>2013-10-30</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6" name="Rectangle 6"/>
          <p:cNvSpPr>
            <a:spLocks noGrp="1" noChangeArrowheads="1"/>
          </p:cNvSpPr>
          <p:nvPr>
            <p:ph type="sldNum" sz="quarter" idx="12"/>
          </p:nvPr>
        </p:nvSpPr>
        <p:spPr>
          <a:ln/>
        </p:spPr>
        <p:txBody>
          <a:bodyPr/>
          <a:lstStyle>
            <a:lvl1pPr>
              <a:defRPr/>
            </a:lvl1pPr>
          </a:lstStyle>
          <a:p>
            <a:fld id="{5EAC81B0-4092-4243-9054-93C3D499CB03}" type="slidenum">
              <a:rPr lang="sv-SE"/>
              <a:pPr/>
              <a:t>‹Nr.›</a:t>
            </a:fld>
            <a:endParaRPr lang="sv-SE"/>
          </a:p>
        </p:txBody>
      </p:sp>
    </p:spTree>
    <p:extLst>
      <p:ext uri="{BB962C8B-B14F-4D97-AF65-F5344CB8AC3E}">
        <p14:creationId xmlns:p14="http://schemas.microsoft.com/office/powerpoint/2010/main" val="2410073335"/>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fld id="{40124F54-C008-A54E-92A6-9EF2FAF18260}" type="datetime1">
              <a:rPr lang="sv-SE" smtClean="0"/>
              <a:t>2013-10-30</a:t>
            </a:fld>
            <a:endParaRPr lang="sv-SE"/>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6" name="Rectangle 6"/>
          <p:cNvSpPr>
            <a:spLocks noGrp="1" noChangeArrowheads="1"/>
          </p:cNvSpPr>
          <p:nvPr>
            <p:ph type="sldNum" sz="quarter" idx="12"/>
          </p:nvPr>
        </p:nvSpPr>
        <p:spPr>
          <a:ln/>
        </p:spPr>
        <p:txBody>
          <a:bodyPr/>
          <a:lstStyle>
            <a:lvl1pPr>
              <a:defRPr/>
            </a:lvl1pPr>
          </a:lstStyle>
          <a:p>
            <a:fld id="{E81CF5F6-9F0F-2A4F-84F4-91238EEF3A71}" type="slidenum">
              <a:rPr lang="sv-SE"/>
              <a:pPr/>
              <a:t>‹Nr.›</a:t>
            </a:fld>
            <a:endParaRPr lang="sv-SE"/>
          </a:p>
        </p:txBody>
      </p:sp>
    </p:spTree>
    <p:extLst>
      <p:ext uri="{BB962C8B-B14F-4D97-AF65-F5344CB8AC3E}">
        <p14:creationId xmlns:p14="http://schemas.microsoft.com/office/powerpoint/2010/main" val="3996208724"/>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a:ln/>
        </p:spPr>
        <p:txBody>
          <a:bodyPr/>
          <a:lstStyle>
            <a:lvl1pPr>
              <a:defRPr/>
            </a:lvl1pPr>
          </a:lstStyle>
          <a:p>
            <a:fld id="{52131B56-B8FB-514F-AD61-82A15930B923}" type="datetime1">
              <a:rPr lang="sv-SE" smtClean="0"/>
              <a:t>2013-10-30</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7" name="Rectangle 6"/>
          <p:cNvSpPr>
            <a:spLocks noGrp="1" noChangeArrowheads="1"/>
          </p:cNvSpPr>
          <p:nvPr>
            <p:ph type="sldNum" sz="quarter" idx="12"/>
          </p:nvPr>
        </p:nvSpPr>
        <p:spPr>
          <a:ln/>
        </p:spPr>
        <p:txBody>
          <a:bodyPr/>
          <a:lstStyle>
            <a:lvl1pPr>
              <a:defRPr/>
            </a:lvl1pPr>
          </a:lstStyle>
          <a:p>
            <a:fld id="{279FDDED-2958-0043-9431-F47892EBA69B}" type="slidenum">
              <a:rPr lang="sv-SE"/>
              <a:pPr/>
              <a:t>‹Nr.›</a:t>
            </a:fld>
            <a:endParaRPr lang="sv-SE"/>
          </a:p>
        </p:txBody>
      </p:sp>
    </p:spTree>
    <p:extLst>
      <p:ext uri="{BB962C8B-B14F-4D97-AF65-F5344CB8AC3E}">
        <p14:creationId xmlns:p14="http://schemas.microsoft.com/office/powerpoint/2010/main" val="868082759"/>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a:ln/>
        </p:spPr>
        <p:txBody>
          <a:bodyPr/>
          <a:lstStyle>
            <a:lvl1pPr>
              <a:defRPr/>
            </a:lvl1pPr>
          </a:lstStyle>
          <a:p>
            <a:fld id="{ABB8CB10-7884-3943-8592-0E442A76B44F}" type="datetime1">
              <a:rPr lang="sv-SE" smtClean="0"/>
              <a:t>2013-10-30</a:t>
            </a:fld>
            <a:endParaRPr lang="sv-SE"/>
          </a:p>
        </p:txBody>
      </p:sp>
      <p:sp>
        <p:nvSpPr>
          <p:cNvPr id="8"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9" name="Rectangle 6"/>
          <p:cNvSpPr>
            <a:spLocks noGrp="1" noChangeArrowheads="1"/>
          </p:cNvSpPr>
          <p:nvPr>
            <p:ph type="sldNum" sz="quarter" idx="12"/>
          </p:nvPr>
        </p:nvSpPr>
        <p:spPr>
          <a:ln/>
        </p:spPr>
        <p:txBody>
          <a:bodyPr/>
          <a:lstStyle>
            <a:lvl1pPr>
              <a:defRPr/>
            </a:lvl1pPr>
          </a:lstStyle>
          <a:p>
            <a:fld id="{02CA468C-2D98-CF45-B1ED-7CE5E52E31D6}" type="slidenum">
              <a:rPr lang="sv-SE"/>
              <a:pPr/>
              <a:t>‹Nr.›</a:t>
            </a:fld>
            <a:endParaRPr lang="sv-SE"/>
          </a:p>
        </p:txBody>
      </p:sp>
    </p:spTree>
    <p:extLst>
      <p:ext uri="{BB962C8B-B14F-4D97-AF65-F5344CB8AC3E}">
        <p14:creationId xmlns:p14="http://schemas.microsoft.com/office/powerpoint/2010/main" val="249091511"/>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fld id="{B872C3A4-0264-C841-8C00-C67242F80A9D}" type="datetime1">
              <a:rPr lang="sv-SE" smtClean="0"/>
              <a:t>2013-10-30</a:t>
            </a:fld>
            <a:endParaRPr lang="sv-SE"/>
          </a:p>
        </p:txBody>
      </p:sp>
      <p:sp>
        <p:nvSpPr>
          <p:cNvPr id="4"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5" name="Rectangle 6"/>
          <p:cNvSpPr>
            <a:spLocks noGrp="1" noChangeArrowheads="1"/>
          </p:cNvSpPr>
          <p:nvPr>
            <p:ph type="sldNum" sz="quarter" idx="12"/>
          </p:nvPr>
        </p:nvSpPr>
        <p:spPr>
          <a:ln/>
        </p:spPr>
        <p:txBody>
          <a:bodyPr/>
          <a:lstStyle>
            <a:lvl1pPr>
              <a:defRPr/>
            </a:lvl1pPr>
          </a:lstStyle>
          <a:p>
            <a:fld id="{7AB8246F-26D6-2A45-86E8-4E200462D983}" type="slidenum">
              <a:rPr lang="sv-SE"/>
              <a:pPr/>
              <a:t>‹Nr.›</a:t>
            </a:fld>
            <a:endParaRPr lang="sv-SE"/>
          </a:p>
        </p:txBody>
      </p:sp>
    </p:spTree>
    <p:extLst>
      <p:ext uri="{BB962C8B-B14F-4D97-AF65-F5344CB8AC3E}">
        <p14:creationId xmlns:p14="http://schemas.microsoft.com/office/powerpoint/2010/main" val="580454458"/>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B1AA53E-E590-B04F-A85B-01C45F4593DF}" type="datetime1">
              <a:rPr lang="sv-SE" smtClean="0"/>
              <a:t>2013-10-30</a:t>
            </a:fld>
            <a:endParaRPr lang="sv-SE"/>
          </a:p>
        </p:txBody>
      </p:sp>
      <p:sp>
        <p:nvSpPr>
          <p:cNvPr id="3"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4" name="Rectangle 6"/>
          <p:cNvSpPr>
            <a:spLocks noGrp="1" noChangeArrowheads="1"/>
          </p:cNvSpPr>
          <p:nvPr>
            <p:ph type="sldNum" sz="quarter" idx="12"/>
          </p:nvPr>
        </p:nvSpPr>
        <p:spPr>
          <a:ln/>
        </p:spPr>
        <p:txBody>
          <a:bodyPr/>
          <a:lstStyle>
            <a:lvl1pPr>
              <a:defRPr/>
            </a:lvl1pPr>
          </a:lstStyle>
          <a:p>
            <a:fld id="{F09265AC-16AF-A244-950F-185C585728C6}" type="slidenum">
              <a:rPr lang="sv-SE"/>
              <a:pPr/>
              <a:t>‹Nr.›</a:t>
            </a:fld>
            <a:endParaRPr lang="sv-SE"/>
          </a:p>
        </p:txBody>
      </p:sp>
    </p:spTree>
    <p:extLst>
      <p:ext uri="{BB962C8B-B14F-4D97-AF65-F5344CB8AC3E}">
        <p14:creationId xmlns:p14="http://schemas.microsoft.com/office/powerpoint/2010/main" val="1399335117"/>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66DE24E4-91D8-5B4B-997A-DB5828279B38}" type="datetime1">
              <a:rPr lang="sv-SE" smtClean="0"/>
              <a:t>2013-10-30</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7" name="Rectangle 6"/>
          <p:cNvSpPr>
            <a:spLocks noGrp="1" noChangeArrowheads="1"/>
          </p:cNvSpPr>
          <p:nvPr>
            <p:ph type="sldNum" sz="quarter" idx="12"/>
          </p:nvPr>
        </p:nvSpPr>
        <p:spPr>
          <a:ln/>
        </p:spPr>
        <p:txBody>
          <a:bodyPr/>
          <a:lstStyle>
            <a:lvl1pPr>
              <a:defRPr/>
            </a:lvl1pPr>
          </a:lstStyle>
          <a:p>
            <a:fld id="{90A36D87-EB66-4245-AE5A-BFC526957D58}" type="slidenum">
              <a:rPr lang="sv-SE"/>
              <a:pPr/>
              <a:t>‹Nr.›</a:t>
            </a:fld>
            <a:endParaRPr lang="sv-SE"/>
          </a:p>
        </p:txBody>
      </p:sp>
    </p:spTree>
    <p:extLst>
      <p:ext uri="{BB962C8B-B14F-4D97-AF65-F5344CB8AC3E}">
        <p14:creationId xmlns:p14="http://schemas.microsoft.com/office/powerpoint/2010/main" val="277659397"/>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fld id="{B9768675-C4D0-F344-93BA-771927796376}" type="datetime1">
              <a:rPr lang="sv-SE" smtClean="0"/>
              <a:t>2013-10-30</a:t>
            </a:fld>
            <a:endParaRPr lang="sv-SE"/>
          </a:p>
        </p:txBody>
      </p:sp>
      <p:sp>
        <p:nvSpPr>
          <p:cNvPr id="6" name="Rectangle 5"/>
          <p:cNvSpPr>
            <a:spLocks noGrp="1" noChangeArrowheads="1"/>
          </p:cNvSpPr>
          <p:nvPr>
            <p:ph type="ftr" sz="quarter" idx="11"/>
          </p:nvPr>
        </p:nvSpPr>
        <p:spPr>
          <a:ln/>
        </p:spPr>
        <p:txBody>
          <a:bodyPr/>
          <a:lstStyle>
            <a:lvl1pPr>
              <a:defRPr/>
            </a:lvl1pPr>
          </a:lstStyle>
          <a:p>
            <a:pPr>
              <a:defRPr/>
            </a:pPr>
            <a:r>
              <a:rPr lang="sv-SE" smtClean="0"/>
              <a:t>Stiftelsen Tryggare Sverige</a:t>
            </a:r>
            <a:endParaRPr lang="sv-SE"/>
          </a:p>
        </p:txBody>
      </p:sp>
      <p:sp>
        <p:nvSpPr>
          <p:cNvPr id="7" name="Rectangle 6"/>
          <p:cNvSpPr>
            <a:spLocks noGrp="1" noChangeArrowheads="1"/>
          </p:cNvSpPr>
          <p:nvPr>
            <p:ph type="sldNum" sz="quarter" idx="12"/>
          </p:nvPr>
        </p:nvSpPr>
        <p:spPr>
          <a:ln/>
        </p:spPr>
        <p:txBody>
          <a:bodyPr/>
          <a:lstStyle>
            <a:lvl1pPr>
              <a:defRPr/>
            </a:lvl1pPr>
          </a:lstStyle>
          <a:p>
            <a:fld id="{08E6C260-20A1-BA45-A5A6-22084CA12D74}" type="slidenum">
              <a:rPr lang="sv-SE"/>
              <a:pPr/>
              <a:t>‹Nr.›</a:t>
            </a:fld>
            <a:endParaRPr lang="sv-SE"/>
          </a:p>
        </p:txBody>
      </p:sp>
    </p:spTree>
    <p:extLst>
      <p:ext uri="{BB962C8B-B14F-4D97-AF65-F5344CB8AC3E}">
        <p14:creationId xmlns:p14="http://schemas.microsoft.com/office/powerpoint/2010/main" val="2888036223"/>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latta_tona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latta_tona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0" descr="ts_logo"/>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96875" y="179388"/>
            <a:ext cx="208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457200" y="981075"/>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a:t>
            </a:r>
          </a:p>
        </p:txBody>
      </p:sp>
      <p:sp>
        <p:nvSpPr>
          <p:cNvPr id="1030" name="Rectangle 3"/>
          <p:cNvSpPr>
            <a:spLocks noGrp="1" noChangeArrowheads="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ectangle 4"/>
          <p:cNvSpPr>
            <a:spLocks noGrp="1" noChangeArrowheads="1"/>
          </p:cNvSpPr>
          <p:nvPr>
            <p:ph type="dt" sz="half" idx="2"/>
          </p:nvPr>
        </p:nvSpPr>
        <p:spPr bwMode="auto">
          <a:xfrm>
            <a:off x="6516688" y="6308725"/>
            <a:ext cx="2133600" cy="404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b="1">
                <a:solidFill>
                  <a:schemeClr val="bg1"/>
                </a:solidFill>
                <a:latin typeface="Trebuchet MS" charset="0"/>
              </a:defRPr>
            </a:lvl1pPr>
          </a:lstStyle>
          <a:p>
            <a:fld id="{0B02AAAA-1420-A94F-AB28-90EA61A1D9C8}" type="datetime1">
              <a:rPr lang="sv-SE" smtClean="0"/>
              <a:t>2013-10-30</a:t>
            </a:fld>
            <a:endParaRPr lang="sv-SE"/>
          </a:p>
        </p:txBody>
      </p:sp>
      <p:sp>
        <p:nvSpPr>
          <p:cNvPr id="3" name="Rectangle 5"/>
          <p:cNvSpPr>
            <a:spLocks noGrp="1" noChangeArrowheads="1"/>
          </p:cNvSpPr>
          <p:nvPr>
            <p:ph type="ftr" sz="quarter" idx="3"/>
          </p:nvPr>
        </p:nvSpPr>
        <p:spPr bwMode="auto">
          <a:xfrm>
            <a:off x="468313" y="6308725"/>
            <a:ext cx="5551487"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b="1">
                <a:solidFill>
                  <a:schemeClr val="bg1"/>
                </a:solidFill>
                <a:latin typeface="+mn-lt"/>
                <a:ea typeface="+mn-ea"/>
              </a:defRPr>
            </a:lvl1pPr>
          </a:lstStyle>
          <a:p>
            <a:pPr>
              <a:defRPr/>
            </a:pPr>
            <a:r>
              <a:rPr lang="sv-SE" smtClean="0"/>
              <a:t>Stiftelsen Tryggare Sverige</a:t>
            </a:r>
            <a:endParaRPr lang="sv-SE"/>
          </a:p>
        </p:txBody>
      </p:sp>
      <p:sp>
        <p:nvSpPr>
          <p:cNvPr id="4" name="Rectangle 6"/>
          <p:cNvSpPr>
            <a:spLocks noGrp="1" noChangeArrowheads="1"/>
          </p:cNvSpPr>
          <p:nvPr>
            <p:ph type="sldNum" sz="quarter" idx="4"/>
          </p:nvPr>
        </p:nvSpPr>
        <p:spPr bwMode="auto">
          <a:xfrm>
            <a:off x="6542088" y="2159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b="1">
                <a:solidFill>
                  <a:schemeClr val="bg1"/>
                </a:solidFill>
                <a:latin typeface="Trebuchet MS" charset="0"/>
              </a:defRPr>
            </a:lvl1pPr>
          </a:lstStyle>
          <a:p>
            <a:fld id="{996201A9-F24F-C64F-87FD-59C543BC02CC}" type="slidenum">
              <a:rPr lang="sv-SE"/>
              <a:pPr/>
              <a:t>‹Nr.›</a:t>
            </a:fld>
            <a:endParaRPr lang="sv-SE"/>
          </a:p>
        </p:txBody>
      </p:sp>
      <p:sp>
        <p:nvSpPr>
          <p:cNvPr id="1037" name="Line 13"/>
          <p:cNvSpPr>
            <a:spLocks noChangeShapeType="1"/>
          </p:cNvSpPr>
          <p:nvPr/>
        </p:nvSpPr>
        <p:spPr bwMode="auto">
          <a:xfrm>
            <a:off x="0" y="692150"/>
            <a:ext cx="9144000" cy="0"/>
          </a:xfrm>
          <a:prstGeom prst="line">
            <a:avLst/>
          </a:prstGeom>
          <a:noFill/>
          <a:ln w="9525">
            <a:solidFill>
              <a:schemeClr val="bg1"/>
            </a:solidFill>
            <a:round/>
            <a:headEnd/>
            <a:tailEnd/>
          </a:ln>
          <a:effectLst/>
        </p:spPr>
        <p:txBody>
          <a:bodyPr/>
          <a:lstStyle/>
          <a:p>
            <a:pPr>
              <a:defRPr/>
            </a:pPr>
            <a:endParaRPr lang="sv-SE">
              <a:ea typeface="+mn-ea"/>
            </a:endParaRPr>
          </a:p>
        </p:txBody>
      </p:sp>
      <p:sp>
        <p:nvSpPr>
          <p:cNvPr id="1038" name="Line 14"/>
          <p:cNvSpPr>
            <a:spLocks noChangeShapeType="1"/>
          </p:cNvSpPr>
          <p:nvPr/>
        </p:nvSpPr>
        <p:spPr bwMode="auto">
          <a:xfrm>
            <a:off x="0" y="6165850"/>
            <a:ext cx="9144000" cy="0"/>
          </a:xfrm>
          <a:prstGeom prst="line">
            <a:avLst/>
          </a:prstGeom>
          <a:noFill/>
          <a:ln w="9525">
            <a:solidFill>
              <a:schemeClr val="bg1"/>
            </a:solidFill>
            <a:round/>
            <a:headEnd/>
            <a:tailEnd/>
          </a:ln>
          <a:effectLst/>
        </p:spPr>
        <p:txBody>
          <a:bodyPr/>
          <a:lstStyle/>
          <a:p>
            <a:pPr>
              <a:defRPr/>
            </a:pPr>
            <a:endParaRPr lang="sv-SE">
              <a:ea typeface="+mn-ea"/>
            </a:endParaRPr>
          </a:p>
        </p:txBody>
      </p:sp>
      <p:sp>
        <p:nvSpPr>
          <p:cNvPr id="1039" name="Line 15"/>
          <p:cNvSpPr>
            <a:spLocks noChangeShapeType="1"/>
          </p:cNvSpPr>
          <p:nvPr/>
        </p:nvSpPr>
        <p:spPr bwMode="auto">
          <a:xfrm>
            <a:off x="-1588" y="692150"/>
            <a:ext cx="9144001" cy="0"/>
          </a:xfrm>
          <a:prstGeom prst="line">
            <a:avLst/>
          </a:prstGeom>
          <a:noFill/>
          <a:ln w="9525">
            <a:solidFill>
              <a:schemeClr val="tx1"/>
            </a:solidFill>
            <a:round/>
            <a:headEnd/>
            <a:tailEnd/>
          </a:ln>
          <a:effectLst/>
        </p:spPr>
        <p:txBody>
          <a:bodyPr/>
          <a:lstStyle/>
          <a:p>
            <a:pPr>
              <a:defRPr/>
            </a:pPr>
            <a:endParaRPr lang="sv-SE">
              <a:ea typeface="+mn-ea"/>
            </a:endParaRPr>
          </a:p>
        </p:txBody>
      </p:sp>
      <p:sp>
        <p:nvSpPr>
          <p:cNvPr id="1040" name="Line 16"/>
          <p:cNvSpPr>
            <a:spLocks noChangeShapeType="1"/>
          </p:cNvSpPr>
          <p:nvPr/>
        </p:nvSpPr>
        <p:spPr bwMode="auto">
          <a:xfrm>
            <a:off x="-1588" y="6165850"/>
            <a:ext cx="9144001" cy="0"/>
          </a:xfrm>
          <a:prstGeom prst="line">
            <a:avLst/>
          </a:prstGeom>
          <a:noFill/>
          <a:ln w="9525">
            <a:solidFill>
              <a:schemeClr val="tx1"/>
            </a:solidFill>
            <a:round/>
            <a:headEnd/>
            <a:tailEnd/>
          </a:ln>
          <a:effectLst/>
        </p:spPr>
        <p:txBody>
          <a:bodyPr/>
          <a:lstStyle/>
          <a:p>
            <a:pPr>
              <a:defRPr/>
            </a:pPr>
            <a:endParaRPr lang="sv-SE">
              <a:ea typeface="+mn-ea"/>
            </a:endParaRP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fade/>
  </p:transition>
  <p:hf sldNum="0" hdr="0"/>
  <p:txStyles>
    <p:titleStyle>
      <a:lvl1pPr algn="l" rtl="0" eaLnBrk="0" fontAlgn="base" hangingPunct="0">
        <a:spcBef>
          <a:spcPct val="0"/>
        </a:spcBef>
        <a:spcAft>
          <a:spcPct val="0"/>
        </a:spcAft>
        <a:defRPr sz="2400" b="1">
          <a:solidFill>
            <a:schemeClr val="tx1"/>
          </a:solidFill>
          <a:latin typeface="+mj-lt"/>
          <a:ea typeface="ＭＳ Ｐゴシック" charset="0"/>
          <a:cs typeface="+mj-cs"/>
        </a:defRPr>
      </a:lvl1pPr>
      <a:lvl2pPr algn="l" rtl="0" eaLnBrk="0" fontAlgn="base" hangingPunct="0">
        <a:spcBef>
          <a:spcPct val="0"/>
        </a:spcBef>
        <a:spcAft>
          <a:spcPct val="0"/>
        </a:spcAft>
        <a:defRPr sz="2400" b="1">
          <a:solidFill>
            <a:schemeClr val="tx1"/>
          </a:solidFill>
          <a:latin typeface="Arial" charset="0"/>
          <a:ea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182563" indent="-182563"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533400" indent="-168275" algn="l" rtl="0" eaLnBrk="0" fontAlgn="base" hangingPunct="0">
        <a:spcBef>
          <a:spcPct val="20000"/>
        </a:spcBef>
        <a:spcAft>
          <a:spcPct val="0"/>
        </a:spcAft>
        <a:buFont typeface="Trebuchet MS" charset="0"/>
        <a:buChar char="–"/>
        <a:defRPr sz="2000">
          <a:solidFill>
            <a:schemeClr val="tx1"/>
          </a:solidFill>
          <a:latin typeface="+mn-lt"/>
          <a:ea typeface="ＭＳ Ｐゴシック" charset="0"/>
        </a:defRPr>
      </a:lvl2pPr>
      <a:lvl3pPr marL="898525" indent="-182563" algn="l" rtl="0" eaLnBrk="0" fontAlgn="base" hangingPunct="0">
        <a:spcBef>
          <a:spcPct val="20000"/>
        </a:spcBef>
        <a:spcAft>
          <a:spcPct val="0"/>
        </a:spcAft>
        <a:buFont typeface="Trebuchet MS" charset="0"/>
        <a:buChar char="—"/>
        <a:defRPr sz="2000">
          <a:solidFill>
            <a:schemeClr val="tx1"/>
          </a:solidFill>
          <a:latin typeface="+mn-lt"/>
          <a:ea typeface="ＭＳ Ｐゴシック" charset="0"/>
        </a:defRPr>
      </a:lvl3pPr>
      <a:lvl4pPr marL="1249363" indent="-166688" algn="l" rtl="0" eaLnBrk="0" fontAlgn="base" hangingPunct="0">
        <a:spcBef>
          <a:spcPct val="20000"/>
        </a:spcBef>
        <a:spcAft>
          <a:spcPct val="0"/>
        </a:spcAft>
        <a:buFont typeface="Trebuchet MS" charset="0"/>
        <a:buChar char="–"/>
        <a:defRPr>
          <a:solidFill>
            <a:schemeClr val="tx1"/>
          </a:solidFill>
          <a:latin typeface="+mn-lt"/>
          <a:ea typeface="ＭＳ Ｐゴシック" charset="0"/>
        </a:defRPr>
      </a:lvl4pPr>
      <a:lvl5pPr marL="1616075" indent="-184150" algn="l" rtl="0" eaLnBrk="0" fontAlgn="base" hangingPunct="0">
        <a:spcBef>
          <a:spcPct val="20000"/>
        </a:spcBef>
        <a:spcAft>
          <a:spcPct val="0"/>
        </a:spcAft>
        <a:buFont typeface="Trebuchet MS" charset="0"/>
        <a:buChar char="—"/>
        <a:defRPr>
          <a:solidFill>
            <a:schemeClr val="tx1"/>
          </a:solidFill>
          <a:latin typeface="+mn-lt"/>
          <a:ea typeface="ＭＳ Ｐゴシック" charset="0"/>
        </a:defRPr>
      </a:lvl5pPr>
      <a:lvl6pPr marL="2073275" indent="-184150" algn="l" rtl="0" fontAlgn="base">
        <a:spcBef>
          <a:spcPct val="20000"/>
        </a:spcBef>
        <a:spcAft>
          <a:spcPct val="0"/>
        </a:spcAft>
        <a:buFont typeface="Trebuchet MS" pitchFamily="34" charset="0"/>
        <a:buChar char="—"/>
        <a:defRPr>
          <a:solidFill>
            <a:schemeClr val="tx1"/>
          </a:solidFill>
          <a:latin typeface="+mn-lt"/>
        </a:defRPr>
      </a:lvl6pPr>
      <a:lvl7pPr marL="2530475" indent="-184150" algn="l" rtl="0" fontAlgn="base">
        <a:spcBef>
          <a:spcPct val="20000"/>
        </a:spcBef>
        <a:spcAft>
          <a:spcPct val="0"/>
        </a:spcAft>
        <a:buFont typeface="Trebuchet MS" pitchFamily="34" charset="0"/>
        <a:buChar char="—"/>
        <a:defRPr>
          <a:solidFill>
            <a:schemeClr val="tx1"/>
          </a:solidFill>
          <a:latin typeface="+mn-lt"/>
        </a:defRPr>
      </a:lvl7pPr>
      <a:lvl8pPr marL="2987675" indent="-184150" algn="l" rtl="0" fontAlgn="base">
        <a:spcBef>
          <a:spcPct val="20000"/>
        </a:spcBef>
        <a:spcAft>
          <a:spcPct val="0"/>
        </a:spcAft>
        <a:buFont typeface="Trebuchet MS" pitchFamily="34" charset="0"/>
        <a:buChar char="—"/>
        <a:defRPr>
          <a:solidFill>
            <a:schemeClr val="tx1"/>
          </a:solidFill>
          <a:latin typeface="+mn-lt"/>
        </a:defRPr>
      </a:lvl8pPr>
      <a:lvl9pPr marL="3444875" indent="-184150" algn="l" rtl="0" fontAlgn="base">
        <a:spcBef>
          <a:spcPct val="20000"/>
        </a:spcBef>
        <a:spcAft>
          <a:spcPct val="0"/>
        </a:spcAft>
        <a:buFont typeface="Trebuchet MS" pitchFamily="34" charset="0"/>
        <a:buChar char="—"/>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Underrubrik 4"/>
          <p:cNvSpPr>
            <a:spLocks noGrp="1"/>
          </p:cNvSpPr>
          <p:nvPr>
            <p:ph type="subTitle" idx="1"/>
          </p:nvPr>
        </p:nvSpPr>
        <p:spPr>
          <a:xfrm>
            <a:off x="1371600" y="5373216"/>
            <a:ext cx="6400800" cy="503709"/>
          </a:xfrm>
        </p:spPr>
        <p:txBody>
          <a:bodyPr/>
          <a:lstStyle/>
          <a:p>
            <a:endParaRPr lang="sv-SE" dirty="0" smtClean="0">
              <a:latin typeface="Trebuchet MS" charset="0"/>
            </a:endParaRPr>
          </a:p>
          <a:p>
            <a:endParaRPr lang="sv-SE" dirty="0">
              <a:latin typeface="Trebuchet MS" charset="0"/>
            </a:endParaRPr>
          </a:p>
        </p:txBody>
      </p:sp>
    </p:spTree>
    <p:extLst>
      <p:ext uri="{BB962C8B-B14F-4D97-AF65-F5344CB8AC3E}">
        <p14:creationId xmlns:p14="http://schemas.microsoft.com/office/powerpoint/2010/main" val="32549246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a:t>Svårt att utveckla lokalt polisarbete</a:t>
            </a:r>
          </a:p>
        </p:txBody>
      </p:sp>
      <p:sp>
        <p:nvSpPr>
          <p:cNvPr id="8" name="Platshållare för innehåll 7"/>
          <p:cNvSpPr>
            <a:spLocks noGrp="1"/>
          </p:cNvSpPr>
          <p:nvPr>
            <p:ph idx="1"/>
          </p:nvPr>
        </p:nvSpPr>
        <p:spPr/>
        <p:txBody>
          <a:bodyPr/>
          <a:lstStyle/>
          <a:p>
            <a:r>
              <a:rPr lang="sv-SE" dirty="0" smtClean="0"/>
              <a:t>Polisrollen </a:t>
            </a:r>
            <a:r>
              <a:rPr lang="sv-SE" dirty="0"/>
              <a:t>cementerad där alla vill jobba i </a:t>
            </a:r>
            <a:r>
              <a:rPr lang="sv-SE" dirty="0" smtClean="0"/>
              <a:t>”radiobilen”</a:t>
            </a:r>
            <a:br>
              <a:rPr lang="sv-SE" dirty="0" smtClean="0"/>
            </a:br>
            <a:r>
              <a:rPr lang="sv-SE" dirty="0" smtClean="0"/>
              <a:t>(kvarterspolis</a:t>
            </a:r>
            <a:r>
              <a:rPr lang="sv-SE" dirty="0"/>
              <a:t>, närpolis etc. tar alltid stryk</a:t>
            </a:r>
            <a:r>
              <a:rPr lang="sv-SE" dirty="0" smtClean="0"/>
              <a:t>)</a:t>
            </a:r>
            <a:br>
              <a:rPr lang="sv-SE" dirty="0" smtClean="0"/>
            </a:br>
            <a:endParaRPr lang="sv-SE" dirty="0" smtClean="0"/>
          </a:p>
          <a:p>
            <a:r>
              <a:rPr lang="sv-SE" dirty="0" smtClean="0"/>
              <a:t>Alla </a:t>
            </a:r>
            <a:r>
              <a:rPr lang="sv-SE" dirty="0"/>
              <a:t>vill jobba  på </a:t>
            </a:r>
            <a:r>
              <a:rPr lang="sv-SE" dirty="0" smtClean="0"/>
              <a:t>centralorten</a:t>
            </a:r>
            <a:br>
              <a:rPr lang="sv-SE" dirty="0" smtClean="0"/>
            </a:br>
            <a:r>
              <a:rPr lang="sv-SE" dirty="0" smtClean="0"/>
              <a:t>(</a:t>
            </a:r>
            <a:r>
              <a:rPr lang="sv-SE" dirty="0"/>
              <a:t>där finns kompisarna och utvecklingsmöjligheterna</a:t>
            </a:r>
            <a:r>
              <a:rPr lang="sv-SE" dirty="0" smtClean="0"/>
              <a:t>)</a:t>
            </a:r>
            <a:br>
              <a:rPr lang="sv-SE" dirty="0" smtClean="0"/>
            </a:br>
            <a:endParaRPr lang="sv-SE" dirty="0" smtClean="0"/>
          </a:p>
          <a:p>
            <a:r>
              <a:rPr lang="sv-SE" dirty="0" smtClean="0"/>
              <a:t>Oklara </a:t>
            </a:r>
            <a:r>
              <a:rPr lang="sv-SE" dirty="0"/>
              <a:t>arbetsuppgifter och svårt att </a:t>
            </a:r>
            <a:r>
              <a:rPr lang="sv-SE" dirty="0" smtClean="0"/>
              <a:t>mäta</a:t>
            </a:r>
            <a:br>
              <a:rPr lang="sv-SE" dirty="0" smtClean="0"/>
            </a:br>
            <a:r>
              <a:rPr lang="sv-SE" dirty="0" smtClean="0"/>
              <a:t>(</a:t>
            </a:r>
            <a:r>
              <a:rPr lang="sv-SE" dirty="0"/>
              <a:t>närpolisarbete </a:t>
            </a:r>
            <a:r>
              <a:rPr lang="sv-SE" dirty="0" smtClean="0"/>
              <a:t>blir</a:t>
            </a:r>
            <a:r>
              <a:rPr lang="sv-SE" dirty="0"/>
              <a:t> </a:t>
            </a:r>
            <a:r>
              <a:rPr lang="sv-SE" dirty="0" smtClean="0"/>
              <a:t>lätt </a:t>
            </a:r>
            <a:r>
              <a:rPr lang="sv-SE" dirty="0"/>
              <a:t>en tulipanaros trots bra forskning</a:t>
            </a:r>
            <a:r>
              <a:rPr lang="sv-SE" dirty="0" smtClean="0"/>
              <a:t>)</a:t>
            </a:r>
            <a:endParaRPr lang="sv-SE" dirty="0"/>
          </a:p>
        </p:txBody>
      </p:sp>
      <p:sp>
        <p:nvSpPr>
          <p:cNvPr id="4" name="Platshållare för datum 3"/>
          <p:cNvSpPr>
            <a:spLocks noGrp="1"/>
          </p:cNvSpPr>
          <p:nvPr>
            <p:ph type="dt" sz="half" idx="10"/>
          </p:nvPr>
        </p:nvSpPr>
        <p:spPr/>
        <p:txBody>
          <a:bodyPr/>
          <a:lstStyle/>
          <a:p>
            <a:fld id="{F8C5238E-66AA-484A-BCC0-F3517590C489}"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27784281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a:t>Svårt att utveckla lokalt </a:t>
            </a:r>
            <a:r>
              <a:rPr lang="sv-SE" dirty="0" smtClean="0"/>
              <a:t>polisarbete (fortsättning)</a:t>
            </a:r>
            <a:endParaRPr lang="sv-SE" dirty="0"/>
          </a:p>
        </p:txBody>
      </p:sp>
      <p:sp>
        <p:nvSpPr>
          <p:cNvPr id="8" name="Platshållare för innehåll 7"/>
          <p:cNvSpPr>
            <a:spLocks noGrp="1"/>
          </p:cNvSpPr>
          <p:nvPr>
            <p:ph idx="1"/>
          </p:nvPr>
        </p:nvSpPr>
        <p:spPr/>
        <p:txBody>
          <a:bodyPr/>
          <a:lstStyle/>
          <a:p>
            <a:r>
              <a:rPr lang="sv-SE" dirty="0"/>
              <a:t>K</a:t>
            </a:r>
            <a:r>
              <a:rPr lang="sv-SE" dirty="0" smtClean="0"/>
              <a:t>ommunerna </a:t>
            </a:r>
            <a:r>
              <a:rPr lang="sv-SE" dirty="0"/>
              <a:t>tappade intresset </a:t>
            </a:r>
            <a:r>
              <a:rPr lang="sv-SE" dirty="0" smtClean="0"/>
              <a:t>1965</a:t>
            </a:r>
            <a:br>
              <a:rPr lang="sv-SE" dirty="0" smtClean="0"/>
            </a:br>
            <a:r>
              <a:rPr lang="sv-SE" dirty="0" smtClean="0"/>
              <a:t>(</a:t>
            </a:r>
            <a:r>
              <a:rPr lang="sv-SE" dirty="0"/>
              <a:t>kommunerna bryr sig inte, i princip</a:t>
            </a:r>
            <a:r>
              <a:rPr lang="sv-SE" dirty="0" smtClean="0"/>
              <a:t>)</a:t>
            </a:r>
            <a:br>
              <a:rPr lang="sv-SE" dirty="0" smtClean="0"/>
            </a:br>
            <a:endParaRPr lang="sv-SE" dirty="0" smtClean="0"/>
          </a:p>
          <a:p>
            <a:r>
              <a:rPr lang="sv-SE" dirty="0"/>
              <a:t>S</a:t>
            </a:r>
            <a:r>
              <a:rPr lang="sv-SE" dirty="0" smtClean="0"/>
              <a:t>vårt </a:t>
            </a:r>
            <a:r>
              <a:rPr lang="sv-SE" dirty="0"/>
              <a:t>att samverka över </a:t>
            </a:r>
            <a:r>
              <a:rPr lang="sv-SE" dirty="0" smtClean="0"/>
              <a:t>myndighetsgränserna</a:t>
            </a:r>
            <a:br>
              <a:rPr lang="sv-SE" dirty="0" smtClean="0"/>
            </a:br>
            <a:r>
              <a:rPr lang="sv-SE" dirty="0" smtClean="0"/>
              <a:t>(</a:t>
            </a:r>
            <a:r>
              <a:rPr lang="sv-SE" dirty="0"/>
              <a:t>jmf. Götblads pågående utredning</a:t>
            </a:r>
            <a:r>
              <a:rPr lang="sv-SE" dirty="0" smtClean="0"/>
              <a:t>)</a:t>
            </a:r>
            <a:br>
              <a:rPr lang="sv-SE" dirty="0" smtClean="0"/>
            </a:br>
            <a:endParaRPr lang="sv-SE" dirty="0" smtClean="0"/>
          </a:p>
          <a:p>
            <a:r>
              <a:rPr lang="sv-SE" dirty="0" smtClean="0"/>
              <a:t>Förtroendet </a:t>
            </a:r>
            <a:r>
              <a:rPr lang="sv-SE" dirty="0"/>
              <a:t>naggas i </a:t>
            </a:r>
            <a:r>
              <a:rPr lang="sv-SE" dirty="0" smtClean="0"/>
              <a:t>kanten</a:t>
            </a:r>
            <a:br>
              <a:rPr lang="sv-SE" dirty="0" smtClean="0"/>
            </a:br>
            <a:r>
              <a:rPr lang="sv-SE" dirty="0" smtClean="0"/>
              <a:t>(p.g.a</a:t>
            </a:r>
            <a:r>
              <a:rPr lang="sv-SE" dirty="0"/>
              <a:t>. </a:t>
            </a:r>
            <a:r>
              <a:rPr lang="sv-SE" dirty="0" smtClean="0"/>
              <a:t>Malmöhistorierna</a:t>
            </a:r>
            <a:r>
              <a:rPr lang="sv-SE" dirty="0"/>
              <a:t>, värdegrundsproblemen m.fl.</a:t>
            </a:r>
            <a:r>
              <a:rPr lang="sv-SE" dirty="0" smtClean="0"/>
              <a:t>)</a:t>
            </a:r>
            <a:br>
              <a:rPr lang="sv-SE" dirty="0" smtClean="0"/>
            </a:br>
            <a:endParaRPr lang="sv-SE" dirty="0" smtClean="0"/>
          </a:p>
          <a:p>
            <a:r>
              <a:rPr lang="sv-SE" dirty="0" smtClean="0"/>
              <a:t>Och </a:t>
            </a:r>
            <a:r>
              <a:rPr lang="sv-SE" dirty="0"/>
              <a:t>vad kommer den nya polisorganisationen att </a:t>
            </a:r>
            <a:r>
              <a:rPr lang="sv-SE" dirty="0" smtClean="0"/>
              <a:t>innebära, </a:t>
            </a:r>
            <a:r>
              <a:rPr lang="sv-SE" smtClean="0"/>
              <a:t>i praktiken</a:t>
            </a:r>
            <a:r>
              <a:rPr lang="sv-SE" dirty="0" smtClean="0"/>
              <a:t/>
            </a:r>
            <a:br>
              <a:rPr lang="sv-SE" dirty="0" smtClean="0"/>
            </a:br>
            <a:r>
              <a:rPr lang="sv-SE" dirty="0" smtClean="0"/>
              <a:t>(tempoförluster, risk </a:t>
            </a:r>
            <a:r>
              <a:rPr lang="sv-SE" dirty="0"/>
              <a:t>för centralisering, </a:t>
            </a:r>
            <a:r>
              <a:rPr lang="sv-SE" dirty="0" smtClean="0"/>
              <a:t>utmaningar för poliskulturen, stora(?) kostnadsökningar </a:t>
            </a:r>
            <a:r>
              <a:rPr lang="sv-SE" smtClean="0"/>
              <a:t>m.m.)?  </a:t>
            </a:r>
            <a:endParaRPr lang="sv-SE" dirty="0"/>
          </a:p>
          <a:p>
            <a:endParaRPr lang="sv-SE" dirty="0"/>
          </a:p>
        </p:txBody>
      </p:sp>
      <p:sp>
        <p:nvSpPr>
          <p:cNvPr id="4" name="Platshållare för datum 3"/>
          <p:cNvSpPr>
            <a:spLocks noGrp="1"/>
          </p:cNvSpPr>
          <p:nvPr>
            <p:ph type="dt" sz="half" idx="10"/>
          </p:nvPr>
        </p:nvSpPr>
        <p:spPr/>
        <p:txBody>
          <a:bodyPr/>
          <a:lstStyle/>
          <a:p>
            <a:fld id="{2587820A-9000-3C4E-B521-EE796A78F35B}"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6243202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Så ska polisen komma närmare medborgarna, </a:t>
            </a:r>
            <a:r>
              <a:rPr lang="sv-SE" sz="2000" dirty="0"/>
              <a:t>beslut av Polissamordningen (Thomas </a:t>
            </a:r>
            <a:r>
              <a:rPr lang="sv-SE" sz="2000" dirty="0" err="1"/>
              <a:t>Rolen</a:t>
            </a:r>
            <a:r>
              <a:rPr lang="sv-SE" sz="2000" dirty="0"/>
              <a:t>) den 16/10</a:t>
            </a:r>
            <a:br>
              <a:rPr lang="sv-SE" sz="2000" dirty="0"/>
            </a:br>
            <a:endParaRPr lang="sv-SE" dirty="0"/>
          </a:p>
        </p:txBody>
      </p:sp>
      <p:sp>
        <p:nvSpPr>
          <p:cNvPr id="3" name="Platshållare för innehåll 2"/>
          <p:cNvSpPr>
            <a:spLocks noGrp="1"/>
          </p:cNvSpPr>
          <p:nvPr>
            <p:ph idx="1"/>
          </p:nvPr>
        </p:nvSpPr>
        <p:spPr>
          <a:xfrm>
            <a:off x="467544" y="1844824"/>
            <a:ext cx="8229600" cy="4221163"/>
          </a:xfrm>
        </p:spPr>
        <p:txBody>
          <a:bodyPr/>
          <a:lstStyle/>
          <a:p>
            <a:pPr lvl="0"/>
            <a:r>
              <a:rPr lang="sv-SE" sz="1800" dirty="0"/>
              <a:t>Besluten i den nya Polismyndigheten ska fattas på lägsta ändamålsenliga nivå, alltså så nära medborgarna och den lokala problembilden som möjligt. Utifrån det organiseras den nya myndigheten i sex beslutsnivåer från medarbetare till rikspolischef.</a:t>
            </a:r>
          </a:p>
          <a:p>
            <a:pPr lvl="0"/>
            <a:r>
              <a:rPr lang="sv-SE" sz="1800" dirty="0"/>
              <a:t>Sedan tidigare har den blivande myndigheten (1/1-2015) delats in i sju polisregioner /regionala avdelningar(med Umeå, Uppsala, Stockholm, Örebro, Linköping, Göteborg, Malmö som huvudorter) och 35 polisområden. 54 personer söker jobben som regionpolischefer.</a:t>
            </a:r>
          </a:p>
          <a:p>
            <a:pPr lvl="0"/>
            <a:r>
              <a:rPr lang="sv-SE" sz="1800" dirty="0"/>
              <a:t>Under polisområdena kommer lokalpolisområden att organiseras. Cheferna för lokalpolisområdena får helhetsansvar för verksamhet, ekonomi och kompetens. Det är också lokalpolischeferna som i de flesta fall kommer att teckna samverkansavtal med kommunerna. Beslut om hur lokalpolisområdena skall delas in fattas under 2014.</a:t>
            </a:r>
          </a:p>
          <a:p>
            <a:pPr lvl="0"/>
            <a:r>
              <a:rPr lang="sv-SE" sz="1800" dirty="0"/>
              <a:t>Stödfunktioner som HR, IT, ekonomi, kommunikation, juridik och utveckling skall organiseras i nationella avdelningar. </a:t>
            </a:r>
          </a:p>
          <a:p>
            <a:endParaRPr lang="sv-SE" dirty="0"/>
          </a:p>
        </p:txBody>
      </p:sp>
      <p:sp>
        <p:nvSpPr>
          <p:cNvPr id="4" name="Platshållare för datum 3"/>
          <p:cNvSpPr>
            <a:spLocks noGrp="1"/>
          </p:cNvSpPr>
          <p:nvPr>
            <p:ph type="dt" sz="half" idx="10"/>
          </p:nvPr>
        </p:nvSpPr>
        <p:spPr/>
        <p:txBody>
          <a:bodyPr/>
          <a:lstStyle/>
          <a:p>
            <a:fld id="{94B39978-0204-BF4D-8937-296501274E41}" type="datetime1">
              <a:rPr lang="sv-SE" smtClean="0"/>
              <a:t>2013-10-30</a:t>
            </a:fld>
            <a:endParaRPr lang="sv-SE"/>
          </a:p>
        </p:txBody>
      </p:sp>
      <p:sp>
        <p:nvSpPr>
          <p:cNvPr id="5" name="Platshållare för sidfot 4"/>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3732852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lstStyle/>
          <a:p>
            <a:r>
              <a:rPr lang="sv-SE" sz="2800" b="1" i="1" dirty="0"/>
              <a:t> … och den bilden kompliceras ytterligare av att …</a:t>
            </a:r>
            <a:endParaRPr lang="sv-SE" sz="2800" dirty="0"/>
          </a:p>
          <a:p>
            <a:endParaRPr lang="sv-SE" dirty="0"/>
          </a:p>
        </p:txBody>
      </p:sp>
      <p:sp>
        <p:nvSpPr>
          <p:cNvPr id="4" name="Platshållare för datum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2380BDB-F909-9843-8956-B026E7C54960}" type="datetime1">
              <a:rPr lang="sv-SE" smtClean="0">
                <a:solidFill>
                  <a:schemeClr val="bg1"/>
                </a:solidFill>
                <a:latin typeface="Trebuchet MS" charset="0"/>
              </a:rPr>
              <a:t>2013-10-30</a:t>
            </a:fld>
            <a:endParaRPr lang="sv-SE">
              <a:solidFill>
                <a:schemeClr val="bg1"/>
              </a:solidFill>
              <a:latin typeface="Trebuchet MS" charset="0"/>
            </a:endParaRPr>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3768173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a:t>G</a:t>
            </a:r>
            <a:r>
              <a:rPr lang="sv-SE" dirty="0" smtClean="0"/>
              <a:t>ärningsmannaperspektivet </a:t>
            </a:r>
            <a:r>
              <a:rPr lang="sv-SE" dirty="0"/>
              <a:t>cementerat i vårt land sen länge; därför svårt och obekvämt att också arbeta med </a:t>
            </a:r>
            <a:r>
              <a:rPr lang="sv-SE" dirty="0" err="1"/>
              <a:t>situationell</a:t>
            </a:r>
            <a:r>
              <a:rPr lang="sv-SE" dirty="0"/>
              <a:t> </a:t>
            </a:r>
            <a:r>
              <a:rPr lang="sv-SE" dirty="0" smtClean="0"/>
              <a:t>prevention</a:t>
            </a:r>
            <a:br>
              <a:rPr lang="sv-SE" dirty="0" smtClean="0"/>
            </a:br>
            <a:endParaRPr lang="sv-SE" dirty="0" smtClean="0"/>
          </a:p>
          <a:p>
            <a:r>
              <a:rPr lang="sv-SE" dirty="0" smtClean="0"/>
              <a:t>Polisorganisationer </a:t>
            </a:r>
            <a:r>
              <a:rPr lang="sv-SE" dirty="0"/>
              <a:t>(över hela Västvärlden</a:t>
            </a:r>
            <a:r>
              <a:rPr lang="sv-SE" dirty="0" smtClean="0"/>
              <a:t>) </a:t>
            </a:r>
            <a:r>
              <a:rPr lang="sv-SE" dirty="0"/>
              <a:t>hamnar i ekonomiska </a:t>
            </a:r>
            <a:r>
              <a:rPr lang="sv-SE" dirty="0" smtClean="0"/>
              <a:t>problem</a:t>
            </a:r>
            <a:br>
              <a:rPr lang="sv-SE" dirty="0" smtClean="0"/>
            </a:br>
            <a:endParaRPr lang="sv-SE" dirty="0" smtClean="0"/>
          </a:p>
          <a:p>
            <a:r>
              <a:rPr lang="sv-SE" dirty="0" err="1" smtClean="0"/>
              <a:t>Hotbrotten</a:t>
            </a:r>
            <a:r>
              <a:rPr lang="sv-SE" dirty="0" smtClean="0"/>
              <a:t> </a:t>
            </a:r>
            <a:r>
              <a:rPr lang="sv-SE" dirty="0"/>
              <a:t>ökar, finns redan i </a:t>
            </a:r>
            <a:r>
              <a:rPr lang="sv-SE" dirty="0" smtClean="0"/>
              <a:t>skolan</a:t>
            </a:r>
            <a:br>
              <a:rPr lang="sv-SE" dirty="0" smtClean="0"/>
            </a:br>
            <a:endParaRPr lang="sv-SE" dirty="0" smtClean="0"/>
          </a:p>
          <a:p>
            <a:r>
              <a:rPr lang="sv-SE" dirty="0"/>
              <a:t>D</a:t>
            </a:r>
            <a:r>
              <a:rPr lang="sv-SE" dirty="0" smtClean="0"/>
              <a:t>en </a:t>
            </a:r>
            <a:r>
              <a:rPr lang="sv-SE" dirty="0"/>
              <a:t>organiserade brottsligheten </a:t>
            </a:r>
            <a:r>
              <a:rPr lang="sv-SE" dirty="0" smtClean="0"/>
              <a:t>breder ut </a:t>
            </a:r>
            <a:r>
              <a:rPr lang="sv-SE" dirty="0"/>
              <a:t>sig över landet</a:t>
            </a:r>
          </a:p>
          <a:p>
            <a:endParaRPr lang="sv-SE" dirty="0"/>
          </a:p>
        </p:txBody>
      </p:sp>
      <p:sp>
        <p:nvSpPr>
          <p:cNvPr id="4" name="Platshållare för datum 3"/>
          <p:cNvSpPr>
            <a:spLocks noGrp="1"/>
          </p:cNvSpPr>
          <p:nvPr>
            <p:ph type="dt" sz="half" idx="10"/>
          </p:nvPr>
        </p:nvSpPr>
        <p:spPr/>
        <p:txBody>
          <a:bodyPr/>
          <a:lstStyle/>
          <a:p>
            <a:fld id="{07B79F56-6961-7C47-AA1A-5565922AD3EC}"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776447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smtClean="0"/>
              <a:t>Korruptionen </a:t>
            </a:r>
            <a:r>
              <a:rPr lang="sv-SE" dirty="0"/>
              <a:t>drabbar </a:t>
            </a:r>
            <a:r>
              <a:rPr lang="sv-SE" dirty="0" smtClean="0"/>
              <a:t>kommunerna</a:t>
            </a:r>
            <a:br>
              <a:rPr lang="sv-SE" dirty="0" smtClean="0"/>
            </a:br>
            <a:endParaRPr lang="sv-SE" dirty="0" smtClean="0"/>
          </a:p>
          <a:p>
            <a:r>
              <a:rPr lang="sv-SE" dirty="0" smtClean="0"/>
              <a:t>Endast </a:t>
            </a:r>
            <a:r>
              <a:rPr lang="sv-SE" dirty="0"/>
              <a:t>delar av den anmälda brottsligheten blir utredd av polis och </a:t>
            </a:r>
            <a:r>
              <a:rPr lang="sv-SE" dirty="0" smtClean="0"/>
              <a:t>åklagare</a:t>
            </a:r>
            <a:br>
              <a:rPr lang="sv-SE" dirty="0" smtClean="0"/>
            </a:br>
            <a:endParaRPr lang="sv-SE" dirty="0" smtClean="0"/>
          </a:p>
          <a:p>
            <a:r>
              <a:rPr lang="sv-SE" dirty="0" smtClean="0"/>
              <a:t>De </a:t>
            </a:r>
            <a:r>
              <a:rPr lang="sv-SE" dirty="0"/>
              <a:t>som drabbas av brott (brottsoffren) har svårt att få hjälp, stöd och skydd  </a:t>
            </a:r>
            <a:r>
              <a:rPr lang="sv-SE" dirty="0" smtClean="0"/>
              <a:t/>
            </a:r>
            <a:br>
              <a:rPr lang="sv-SE" dirty="0" smtClean="0"/>
            </a:br>
            <a:endParaRPr lang="sv-SE" dirty="0" smtClean="0"/>
          </a:p>
          <a:p>
            <a:r>
              <a:rPr lang="sv-SE" dirty="0" smtClean="0"/>
              <a:t>Hur </a:t>
            </a:r>
            <a:r>
              <a:rPr lang="sv-SE" dirty="0"/>
              <a:t>kommer den privata säkerhetsindustrin att kunna utvecklas?</a:t>
            </a:r>
          </a:p>
          <a:p>
            <a:endParaRPr lang="sv-SE" dirty="0"/>
          </a:p>
        </p:txBody>
      </p:sp>
      <p:sp>
        <p:nvSpPr>
          <p:cNvPr id="4" name="Platshållare för datum 3"/>
          <p:cNvSpPr>
            <a:spLocks noGrp="1"/>
          </p:cNvSpPr>
          <p:nvPr>
            <p:ph type="dt" sz="half" idx="10"/>
          </p:nvPr>
        </p:nvSpPr>
        <p:spPr/>
        <p:txBody>
          <a:bodyPr/>
          <a:lstStyle/>
          <a:p>
            <a:fld id="{615FA274-5C14-5B4F-A8B2-B98EF9D4C80D}"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0553199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lstStyle/>
          <a:p>
            <a:r>
              <a:rPr lang="sv-SE" sz="2800" b="1" i="1" dirty="0"/>
              <a:t>… men visst går det att se ljus i tunneln (om man vill - för det </a:t>
            </a:r>
            <a:r>
              <a:rPr lang="sv-SE" sz="2800" b="1" i="1" dirty="0" smtClean="0"/>
              <a:t>krävs mod och det kostar på)…</a:t>
            </a:r>
            <a:endParaRPr lang="sv-SE" sz="2800" dirty="0"/>
          </a:p>
          <a:p>
            <a:endParaRPr lang="sv-SE" dirty="0"/>
          </a:p>
        </p:txBody>
      </p:sp>
      <p:sp>
        <p:nvSpPr>
          <p:cNvPr id="4" name="Platshållare för datum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44FC04C-6EAF-3D42-9AD1-7F438D970B4C}" type="datetime1">
              <a:rPr lang="sv-SE" smtClean="0">
                <a:solidFill>
                  <a:schemeClr val="bg1"/>
                </a:solidFill>
                <a:latin typeface="Trebuchet MS" charset="0"/>
              </a:rPr>
              <a:t>2013-10-30</a:t>
            </a:fld>
            <a:endParaRPr lang="sv-SE">
              <a:solidFill>
                <a:schemeClr val="bg1"/>
              </a:solidFill>
              <a:latin typeface="Trebuchet MS" charset="0"/>
            </a:endParaRPr>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7842424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smtClean="0"/>
              <a:t>Kommunerna </a:t>
            </a:r>
            <a:r>
              <a:rPr lang="sv-SE" dirty="0"/>
              <a:t>måste förstå att man själva sitter på </a:t>
            </a:r>
            <a:r>
              <a:rPr lang="sv-SE" dirty="0" smtClean="0"/>
              <a:t>lösningen också när det gäller den </a:t>
            </a:r>
            <a:r>
              <a:rPr lang="sv-SE" dirty="0" err="1" smtClean="0"/>
              <a:t>situationella</a:t>
            </a:r>
            <a:r>
              <a:rPr lang="sv-SE" dirty="0" smtClean="0"/>
              <a:t> brottspreventionen. </a:t>
            </a:r>
          </a:p>
          <a:p>
            <a:endParaRPr lang="sv-SE" dirty="0"/>
          </a:p>
          <a:p>
            <a:r>
              <a:rPr lang="sv-SE" dirty="0" smtClean="0"/>
              <a:t>Säkerhets- </a:t>
            </a:r>
            <a:r>
              <a:rPr lang="sv-SE" dirty="0"/>
              <a:t>och trygghetsarbetet måste betraktas som en investering där det finns </a:t>
            </a:r>
            <a:r>
              <a:rPr lang="sv-SE" dirty="0" smtClean="0"/>
              <a:t>”ROI” </a:t>
            </a:r>
            <a:r>
              <a:rPr lang="sv-SE" dirty="0"/>
              <a:t>att hämta</a:t>
            </a:r>
          </a:p>
          <a:p>
            <a:endParaRPr lang="sv-SE" dirty="0" smtClean="0"/>
          </a:p>
          <a:p>
            <a:r>
              <a:rPr lang="sv-SE" dirty="0" smtClean="0"/>
              <a:t>Kommunen måste </a:t>
            </a:r>
            <a:r>
              <a:rPr lang="sv-SE" dirty="0"/>
              <a:t>därför </a:t>
            </a:r>
            <a:r>
              <a:rPr lang="sv-SE" dirty="0" smtClean="0"/>
              <a:t>själv på allvar utveckla </a:t>
            </a:r>
            <a:r>
              <a:rPr lang="sv-SE" dirty="0"/>
              <a:t>det lokala brottsförebyggande arbetet (ta fram ”Allas vårt ansvar II”); utifrån lokala trygghetsmätningar och annan relevant (brotts)statistik, utifrån kostnaderna för (vålds)brottsligheten, utifrån kampen mot den organiserade brottsligheten och utifrån riskerna för korruption och social oro diskutera på följande sätt (ung.):</a:t>
            </a:r>
          </a:p>
          <a:p>
            <a:endParaRPr lang="sv-SE" dirty="0"/>
          </a:p>
        </p:txBody>
      </p:sp>
      <p:sp>
        <p:nvSpPr>
          <p:cNvPr id="4" name="Platshållare för datum 3"/>
          <p:cNvSpPr>
            <a:spLocks noGrp="1"/>
          </p:cNvSpPr>
          <p:nvPr>
            <p:ph type="dt" sz="half" idx="10"/>
          </p:nvPr>
        </p:nvSpPr>
        <p:spPr/>
        <p:txBody>
          <a:bodyPr/>
          <a:lstStyle/>
          <a:p>
            <a:fld id="{F182735F-22A9-8443-AA8F-8289049D94F1}"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4638843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endParaRPr lang="sv-SE" dirty="0" smtClean="0"/>
          </a:p>
          <a:p>
            <a:r>
              <a:rPr lang="sv-SE" dirty="0" smtClean="0"/>
              <a:t>Vad </a:t>
            </a:r>
            <a:r>
              <a:rPr lang="sv-SE" dirty="0"/>
              <a:t>måste kommunen göra </a:t>
            </a:r>
            <a:r>
              <a:rPr lang="sv-SE" dirty="0" smtClean="0"/>
              <a:t>själv – hur hanterar man hela preventionspuzzlet?</a:t>
            </a:r>
          </a:p>
          <a:p>
            <a:endParaRPr lang="sv-SE" dirty="0" smtClean="0"/>
          </a:p>
          <a:p>
            <a:r>
              <a:rPr lang="sv-SE" dirty="0" smtClean="0"/>
              <a:t>Vad </a:t>
            </a:r>
            <a:r>
              <a:rPr lang="sv-SE" dirty="0"/>
              <a:t>måste räddningstjänsten bidra med?</a:t>
            </a:r>
          </a:p>
          <a:p>
            <a:pPr marL="0" indent="0">
              <a:buNone/>
            </a:pPr>
            <a:endParaRPr lang="sv-SE" dirty="0" smtClean="0"/>
          </a:p>
          <a:p>
            <a:r>
              <a:rPr lang="sv-SE" dirty="0"/>
              <a:t>V</a:t>
            </a:r>
            <a:r>
              <a:rPr lang="sv-SE" dirty="0" smtClean="0"/>
              <a:t>ad </a:t>
            </a:r>
            <a:r>
              <a:rPr lang="sv-SE" dirty="0"/>
              <a:t>måste säkerhetsbolagen/bevakningsbolagen bidra med</a:t>
            </a:r>
            <a:r>
              <a:rPr lang="sv-SE" dirty="0" smtClean="0"/>
              <a:t>?</a:t>
            </a:r>
            <a:br>
              <a:rPr lang="sv-SE" dirty="0" smtClean="0"/>
            </a:br>
            <a:endParaRPr lang="sv-SE" dirty="0" smtClean="0"/>
          </a:p>
          <a:p>
            <a:r>
              <a:rPr lang="sv-SE" dirty="0"/>
              <a:t>V</a:t>
            </a:r>
            <a:r>
              <a:rPr lang="sv-SE" dirty="0" smtClean="0"/>
              <a:t>ad </a:t>
            </a:r>
            <a:r>
              <a:rPr lang="sv-SE" dirty="0"/>
              <a:t>måste ordningsvakter ta hand om</a:t>
            </a:r>
            <a:r>
              <a:rPr lang="sv-SE" dirty="0" smtClean="0"/>
              <a:t>?</a:t>
            </a:r>
            <a:br>
              <a:rPr lang="sv-SE" dirty="0" smtClean="0"/>
            </a:br>
            <a:endParaRPr lang="sv-SE" dirty="0" smtClean="0"/>
          </a:p>
          <a:p>
            <a:r>
              <a:rPr lang="sv-SE" dirty="0"/>
              <a:t>V</a:t>
            </a:r>
            <a:r>
              <a:rPr lang="sv-SE" dirty="0" smtClean="0"/>
              <a:t>ad </a:t>
            </a:r>
            <a:r>
              <a:rPr lang="sv-SE" dirty="0"/>
              <a:t>kan den ideella sektorn/civilsamhället bidra med?</a:t>
            </a:r>
          </a:p>
          <a:p>
            <a:endParaRPr lang="sv-SE" dirty="0"/>
          </a:p>
        </p:txBody>
      </p:sp>
      <p:sp>
        <p:nvSpPr>
          <p:cNvPr id="4" name="Platshållare för datum 3"/>
          <p:cNvSpPr>
            <a:spLocks noGrp="1"/>
          </p:cNvSpPr>
          <p:nvPr>
            <p:ph type="dt" sz="half" idx="10"/>
          </p:nvPr>
        </p:nvSpPr>
        <p:spPr/>
        <p:txBody>
          <a:bodyPr/>
          <a:lstStyle/>
          <a:p>
            <a:fld id="{E6BC55A2-ADD8-7949-86D5-9B487FFF6868}"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6246333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endParaRPr lang="sv-SE" dirty="0" smtClean="0"/>
          </a:p>
          <a:p>
            <a:r>
              <a:rPr lang="sv-SE" dirty="0" smtClean="0"/>
              <a:t>Vad </a:t>
            </a:r>
            <a:r>
              <a:rPr lang="sv-SE" dirty="0"/>
              <a:t>kan </a:t>
            </a:r>
            <a:r>
              <a:rPr lang="sv-SE" dirty="0" smtClean="0"/>
              <a:t>frivården </a:t>
            </a:r>
            <a:r>
              <a:rPr lang="sv-SE" dirty="0"/>
              <a:t>göra</a:t>
            </a:r>
            <a:r>
              <a:rPr lang="sv-SE" dirty="0" smtClean="0"/>
              <a:t>?</a:t>
            </a:r>
            <a:br>
              <a:rPr lang="sv-SE" dirty="0" smtClean="0"/>
            </a:br>
            <a:endParaRPr lang="sv-SE" dirty="0" smtClean="0"/>
          </a:p>
          <a:p>
            <a:r>
              <a:rPr lang="sv-SE" dirty="0"/>
              <a:t>V</a:t>
            </a:r>
            <a:r>
              <a:rPr lang="sv-SE" dirty="0" smtClean="0"/>
              <a:t>ad </a:t>
            </a:r>
            <a:r>
              <a:rPr lang="sv-SE" dirty="0"/>
              <a:t>kan kollektivtrafiken bidra med</a:t>
            </a:r>
            <a:r>
              <a:rPr lang="sv-SE" dirty="0" smtClean="0"/>
              <a:t>?</a:t>
            </a:r>
            <a:br>
              <a:rPr lang="sv-SE" dirty="0" smtClean="0"/>
            </a:br>
            <a:endParaRPr lang="sv-SE" dirty="0" smtClean="0"/>
          </a:p>
          <a:p>
            <a:r>
              <a:rPr lang="sv-SE" dirty="0"/>
              <a:t>V</a:t>
            </a:r>
            <a:r>
              <a:rPr lang="sv-SE" dirty="0" smtClean="0"/>
              <a:t>ad </a:t>
            </a:r>
            <a:r>
              <a:rPr lang="sv-SE" dirty="0"/>
              <a:t>kan (de kommunala) bostadsbolagen bidra med</a:t>
            </a:r>
            <a:r>
              <a:rPr lang="sv-SE" dirty="0" smtClean="0"/>
              <a:t>?</a:t>
            </a:r>
            <a:br>
              <a:rPr lang="sv-SE" dirty="0" smtClean="0"/>
            </a:br>
            <a:endParaRPr lang="sv-SE" dirty="0" smtClean="0"/>
          </a:p>
          <a:p>
            <a:r>
              <a:rPr lang="sv-SE" dirty="0"/>
              <a:t>V</a:t>
            </a:r>
            <a:r>
              <a:rPr lang="sv-SE" dirty="0" smtClean="0"/>
              <a:t>ilka </a:t>
            </a:r>
            <a:r>
              <a:rPr lang="sv-SE" dirty="0"/>
              <a:t>tekniklösningar kan </a:t>
            </a:r>
            <a:r>
              <a:rPr lang="sv-SE" dirty="0" smtClean="0"/>
              <a:t>underlätta?</a:t>
            </a:r>
            <a:br>
              <a:rPr lang="sv-SE" dirty="0" smtClean="0"/>
            </a:br>
            <a:endParaRPr lang="sv-SE" dirty="0" smtClean="0"/>
          </a:p>
          <a:p>
            <a:r>
              <a:rPr lang="sv-SE" dirty="0" smtClean="0"/>
              <a:t>etc</a:t>
            </a:r>
            <a:r>
              <a:rPr lang="sv-SE" dirty="0"/>
              <a:t>., etc.</a:t>
            </a:r>
          </a:p>
          <a:p>
            <a:endParaRPr lang="sv-SE" dirty="0"/>
          </a:p>
        </p:txBody>
      </p:sp>
      <p:sp>
        <p:nvSpPr>
          <p:cNvPr id="4" name="Platshållare för datum 3"/>
          <p:cNvSpPr>
            <a:spLocks noGrp="1"/>
          </p:cNvSpPr>
          <p:nvPr>
            <p:ph type="dt" sz="half" idx="10"/>
          </p:nvPr>
        </p:nvSpPr>
        <p:spPr/>
        <p:txBody>
          <a:bodyPr/>
          <a:lstStyle/>
          <a:p>
            <a:fld id="{6F2D7401-D08B-2243-ABF9-1EC96F7B1EFE}"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3425093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marL="182563" eaLnBrk="1" hangingPunct="1"/>
            <a:r>
              <a:rPr lang="sv-SE" sz="2200">
                <a:latin typeface="Arial" charset="0"/>
              </a:rPr>
              <a:t/>
            </a:r>
            <a:br>
              <a:rPr lang="sv-SE" sz="2200">
                <a:latin typeface="Arial" charset="0"/>
              </a:rPr>
            </a:br>
            <a:r>
              <a:rPr lang="sv-SE" sz="2200">
                <a:latin typeface="Arial" charset="0"/>
              </a:rPr>
              <a:t/>
            </a:r>
            <a:br>
              <a:rPr lang="sv-SE" sz="2200">
                <a:latin typeface="Arial" charset="0"/>
              </a:rPr>
            </a:br>
            <a:r>
              <a:rPr lang="sv-SE" sz="2200">
                <a:latin typeface="Arial" charset="0"/>
              </a:rPr>
              <a:t/>
            </a:r>
            <a:br>
              <a:rPr lang="sv-SE" sz="2200">
                <a:latin typeface="Arial" charset="0"/>
              </a:rPr>
            </a:br>
            <a:r>
              <a:rPr lang="sv-SE" sz="2200">
                <a:latin typeface="Arial" charset="0"/>
              </a:rPr>
              <a:t/>
            </a:r>
            <a:br>
              <a:rPr lang="sv-SE" sz="2200">
                <a:latin typeface="Arial" charset="0"/>
              </a:rPr>
            </a:br>
            <a:endParaRPr lang="sv-SE" sz="2200">
              <a:latin typeface="Arial" charset="0"/>
            </a:endParaRPr>
          </a:p>
        </p:txBody>
      </p:sp>
      <p:sp>
        <p:nvSpPr>
          <p:cNvPr id="13316" name="Rectangle 3"/>
          <p:cNvSpPr>
            <a:spLocks noGrp="1" noChangeArrowheads="1"/>
          </p:cNvSpPr>
          <p:nvPr>
            <p:ph type="body" idx="1"/>
          </p:nvPr>
        </p:nvSpPr>
        <p:spPr>
          <a:xfrm>
            <a:off x="457200" y="1916832"/>
            <a:ext cx="8229600" cy="4221163"/>
          </a:xfrm>
        </p:spPr>
        <p:txBody>
          <a:bodyPr/>
          <a:lstStyle/>
          <a:p>
            <a:pPr indent="0" algn="ctr" eaLnBrk="1" hangingPunct="1">
              <a:buFontTx/>
              <a:buNone/>
              <a:defRPr/>
            </a:pPr>
            <a:r>
              <a:rPr lang="sv-SE" sz="3600" dirty="0" smtClean="0"/>
              <a:t>Säkerhet </a:t>
            </a:r>
            <a:r>
              <a:rPr lang="sv-SE" sz="3600" dirty="0"/>
              <a:t>på </a:t>
            </a:r>
            <a:r>
              <a:rPr lang="sv-SE" sz="3600" dirty="0" smtClean="0"/>
              <a:t>kommunnivån –</a:t>
            </a:r>
          </a:p>
          <a:p>
            <a:pPr indent="0" algn="ctr" eaLnBrk="1" hangingPunct="1">
              <a:buFontTx/>
              <a:buNone/>
              <a:defRPr/>
            </a:pPr>
            <a:r>
              <a:rPr lang="sv-SE" sz="3600" dirty="0"/>
              <a:t>n</a:t>
            </a:r>
            <a:r>
              <a:rPr lang="sv-SE" sz="3600" dirty="0" smtClean="0"/>
              <a:t>ågra </a:t>
            </a:r>
            <a:r>
              <a:rPr lang="sv-SE" sz="3600" dirty="0"/>
              <a:t>tankar från Tryggare </a:t>
            </a:r>
            <a:r>
              <a:rPr lang="sv-SE" sz="3600" dirty="0" smtClean="0"/>
              <a:t>Sverige</a:t>
            </a:r>
            <a:endParaRPr lang="sv-SE" sz="1400" dirty="0" smtClean="0">
              <a:latin typeface="Trebuchet MS" charset="0"/>
            </a:endParaRPr>
          </a:p>
          <a:p>
            <a:pPr indent="0" eaLnBrk="1" hangingPunct="1">
              <a:buFontTx/>
              <a:buNone/>
            </a:pPr>
            <a:endParaRPr lang="sv-SE" dirty="0">
              <a:latin typeface="Trebuchet MS" charset="0"/>
            </a:endParaRPr>
          </a:p>
          <a:p>
            <a:pPr indent="0" algn="ctr" eaLnBrk="1" hangingPunct="1">
              <a:buNone/>
            </a:pPr>
            <a:r>
              <a:rPr lang="sv-SE" sz="2400" dirty="0">
                <a:latin typeface="Trebuchet MS" charset="0"/>
              </a:rPr>
              <a:t>Karl-Åke Pettersson</a:t>
            </a:r>
            <a:r>
              <a:rPr lang="sv-SE" sz="2400" dirty="0" smtClean="0">
                <a:latin typeface="Trebuchet MS" charset="0"/>
              </a:rPr>
              <a:t>, ordförande</a:t>
            </a:r>
            <a:endParaRPr lang="sv-SE" sz="2400" dirty="0">
              <a:latin typeface="Trebuchet MS" charset="0"/>
            </a:endParaRPr>
          </a:p>
          <a:p>
            <a:pPr indent="0" eaLnBrk="1" hangingPunct="1">
              <a:buFontTx/>
              <a:buNone/>
            </a:pPr>
            <a:endParaRPr lang="sv-SE" dirty="0">
              <a:latin typeface="Trebuchet MS" charset="0"/>
            </a:endParaRPr>
          </a:p>
        </p:txBody>
      </p:sp>
      <p:sp>
        <p:nvSpPr>
          <p:cNvPr id="4" name="Platshållare för datum 3"/>
          <p:cNvSpPr>
            <a:spLocks noGrp="1"/>
          </p:cNvSpPr>
          <p:nvPr>
            <p:ph type="dt" sz="half" idx="10"/>
          </p:nvPr>
        </p:nvSpPr>
        <p:spPr/>
        <p:txBody>
          <a:bodyPr/>
          <a:lstStyle/>
          <a:p>
            <a:pPr>
              <a:defRPr/>
            </a:pPr>
            <a:fld id="{F6E6420F-AC2D-9E43-AE73-667B8A018455}" type="datetime1">
              <a:rPr lang="sv-SE" smtClean="0"/>
              <a:t>2013-10-30</a:t>
            </a:fld>
            <a:endParaRPr lang="sv-SE" dirty="0"/>
          </a:p>
        </p:txBody>
      </p:sp>
      <p:sp>
        <p:nvSpPr>
          <p:cNvPr id="5" name="Platshållare för sidfot 4"/>
          <p:cNvSpPr>
            <a:spLocks noGrp="1"/>
          </p:cNvSpPr>
          <p:nvPr>
            <p:ph type="ftr" sz="quarter" idx="12"/>
          </p:nvPr>
        </p:nvSpPr>
        <p:spPr/>
        <p:txBody>
          <a:bodyPr/>
          <a:lstStyle/>
          <a:p>
            <a:pPr>
              <a:defRPr/>
            </a:pPr>
            <a:endParaRPr lang="sv-SE" dirty="0"/>
          </a:p>
        </p:txBody>
      </p:sp>
    </p:spTree>
    <p:extLst>
      <p:ext uri="{BB962C8B-B14F-4D97-AF65-F5344CB8AC3E}">
        <p14:creationId xmlns:p14="http://schemas.microsoft.com/office/powerpoint/2010/main" val="22757231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lstStyle/>
          <a:p>
            <a:r>
              <a:rPr lang="sv-SE" sz="2800" b="1" i="1" dirty="0"/>
              <a:t>… särskilt om kommunerna på allvar utvecklar sin beställarkompetens </a:t>
            </a:r>
            <a:r>
              <a:rPr lang="sv-SE" sz="2800" b="1" i="1" dirty="0" smtClean="0"/>
              <a:t>beträffande </a:t>
            </a:r>
            <a:r>
              <a:rPr lang="sv-SE" sz="2800" b="1" i="1" dirty="0"/>
              <a:t>de polistjänster som man behöver för att klara säkerheten (polisforskningen vet numera i </a:t>
            </a:r>
            <a:r>
              <a:rPr lang="sv-SE" sz="2800" b="1" i="1" dirty="0" smtClean="0"/>
              <a:t>princip</a:t>
            </a:r>
            <a:br>
              <a:rPr lang="sv-SE" sz="2800" b="1" i="1" dirty="0" smtClean="0"/>
            </a:br>
            <a:r>
              <a:rPr lang="sv-SE" sz="2800" b="1" i="1" dirty="0" smtClean="0"/>
              <a:t>exakt </a:t>
            </a:r>
            <a:r>
              <a:rPr lang="sv-SE" sz="2800" b="1" i="1" dirty="0"/>
              <a:t>vad som fungerar)</a:t>
            </a:r>
            <a:endParaRPr lang="sv-SE" sz="2800" dirty="0"/>
          </a:p>
          <a:p>
            <a:endParaRPr lang="sv-SE" dirty="0"/>
          </a:p>
        </p:txBody>
      </p:sp>
      <p:sp>
        <p:nvSpPr>
          <p:cNvPr id="4" name="Platshållare för datum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D1892F-C535-134E-A55C-00E81A1D6F57}" type="datetime1">
              <a:rPr lang="sv-SE" smtClean="0">
                <a:solidFill>
                  <a:schemeClr val="bg1"/>
                </a:solidFill>
                <a:latin typeface="Trebuchet MS" charset="0"/>
              </a:rPr>
              <a:t>2013-10-30</a:t>
            </a:fld>
            <a:endParaRPr lang="sv-SE">
              <a:solidFill>
                <a:schemeClr val="bg1"/>
              </a:solidFill>
              <a:latin typeface="Trebuchet MS" charset="0"/>
            </a:endParaRPr>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8445588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smtClean="0"/>
              <a:t>Hur </a:t>
            </a:r>
            <a:r>
              <a:rPr lang="sv-SE" dirty="0"/>
              <a:t>får kommunen </a:t>
            </a:r>
            <a:r>
              <a:rPr lang="sv-SE" dirty="0" smtClean="0"/>
              <a:t>aktuell </a:t>
            </a:r>
            <a:r>
              <a:rPr lang="sv-SE" dirty="0"/>
              <a:t>brottsstatistik? Hur får allmänheten veta</a:t>
            </a:r>
            <a:r>
              <a:rPr lang="sv-SE" dirty="0" smtClean="0"/>
              <a:t>?</a:t>
            </a:r>
            <a:br>
              <a:rPr lang="sv-SE" dirty="0" smtClean="0"/>
            </a:br>
            <a:endParaRPr lang="sv-SE" dirty="0" smtClean="0"/>
          </a:p>
          <a:p>
            <a:r>
              <a:rPr lang="sv-SE" dirty="0" smtClean="0"/>
              <a:t>Vad </a:t>
            </a:r>
            <a:r>
              <a:rPr lang="sv-SE" dirty="0"/>
              <a:t>måste polisen göra i kommunen som ingen annan kan eller får</a:t>
            </a:r>
            <a:r>
              <a:rPr lang="sv-SE" dirty="0" smtClean="0"/>
              <a:t>?</a:t>
            </a:r>
            <a:br>
              <a:rPr lang="sv-SE" dirty="0" smtClean="0"/>
            </a:br>
            <a:endParaRPr lang="sv-SE" dirty="0" smtClean="0"/>
          </a:p>
          <a:p>
            <a:r>
              <a:rPr lang="sv-SE" dirty="0"/>
              <a:t>T</a:t>
            </a:r>
            <a:r>
              <a:rPr lang="sv-SE" dirty="0" smtClean="0"/>
              <a:t>vinga </a:t>
            </a:r>
            <a:r>
              <a:rPr lang="sv-SE" dirty="0"/>
              <a:t>polisen att utveckla det lokala polisarbetet (CP, platsbegreppet, </a:t>
            </a:r>
            <a:r>
              <a:rPr lang="sv-SE" dirty="0" smtClean="0"/>
              <a:t>problem </a:t>
            </a:r>
            <a:r>
              <a:rPr lang="sv-SE" dirty="0" err="1" smtClean="0"/>
              <a:t>solving</a:t>
            </a:r>
            <a:r>
              <a:rPr lang="sv-SE" dirty="0"/>
              <a:t>, </a:t>
            </a:r>
            <a:r>
              <a:rPr lang="sv-SE" dirty="0" smtClean="0"/>
              <a:t>Broken </a:t>
            </a:r>
            <a:r>
              <a:rPr lang="sv-SE" dirty="0"/>
              <a:t>Windows, social oro m.fl.</a:t>
            </a:r>
            <a:r>
              <a:rPr lang="sv-SE" dirty="0" smtClean="0"/>
              <a:t>)</a:t>
            </a:r>
            <a:br>
              <a:rPr lang="sv-SE" dirty="0" smtClean="0"/>
            </a:br>
            <a:endParaRPr lang="sv-SE" dirty="0" smtClean="0"/>
          </a:p>
          <a:p>
            <a:r>
              <a:rPr lang="sv-SE" dirty="0"/>
              <a:t>V</a:t>
            </a:r>
            <a:r>
              <a:rPr lang="sv-SE" dirty="0" smtClean="0"/>
              <a:t>ilka </a:t>
            </a:r>
            <a:r>
              <a:rPr lang="sv-SE" dirty="0"/>
              <a:t>brott kommer polisen </a:t>
            </a:r>
            <a:r>
              <a:rPr lang="sv-SE" dirty="0" smtClean="0"/>
              <a:t>att </a:t>
            </a:r>
            <a:r>
              <a:rPr lang="sv-SE" dirty="0"/>
              <a:t>utreda? Hur gör vi med resten? Finns grupper av invånare eller företagare  som överhuvud inte får några brott utredda? Hur kan kommunen hjälpa till? </a:t>
            </a:r>
          </a:p>
        </p:txBody>
      </p:sp>
      <p:sp>
        <p:nvSpPr>
          <p:cNvPr id="4" name="Platshållare för datum 3"/>
          <p:cNvSpPr>
            <a:spLocks noGrp="1"/>
          </p:cNvSpPr>
          <p:nvPr>
            <p:ph type="dt" sz="half" idx="10"/>
          </p:nvPr>
        </p:nvSpPr>
        <p:spPr/>
        <p:txBody>
          <a:bodyPr/>
          <a:lstStyle/>
          <a:p>
            <a:fld id="{489EA30B-3BBF-0748-8EBE-F3B3AF71DC4B}"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37329360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a:t>V</a:t>
            </a:r>
            <a:r>
              <a:rPr lang="sv-SE" dirty="0" smtClean="0"/>
              <a:t>ilka </a:t>
            </a:r>
            <a:r>
              <a:rPr lang="sv-SE" dirty="0"/>
              <a:t>brottsdrabbade kommer polisen att hantera? Vad gör vi med resten</a:t>
            </a:r>
            <a:r>
              <a:rPr lang="sv-SE" dirty="0" smtClean="0"/>
              <a:t>? Gör socialtjänsten sitt jobb?</a:t>
            </a:r>
            <a:br>
              <a:rPr lang="sv-SE" dirty="0" smtClean="0"/>
            </a:br>
            <a:endParaRPr lang="sv-SE" dirty="0" smtClean="0"/>
          </a:p>
          <a:p>
            <a:r>
              <a:rPr lang="sv-SE" dirty="0" smtClean="0"/>
              <a:t>När </a:t>
            </a:r>
            <a:r>
              <a:rPr lang="sv-SE" dirty="0"/>
              <a:t>kommer det finnas poliser i yttre tjänst? Vad gör vi resten av tiden</a:t>
            </a:r>
            <a:r>
              <a:rPr lang="sv-SE" dirty="0" smtClean="0"/>
              <a:t>?</a:t>
            </a:r>
            <a:br>
              <a:rPr lang="sv-SE" dirty="0" smtClean="0"/>
            </a:br>
            <a:endParaRPr lang="sv-SE" dirty="0" smtClean="0"/>
          </a:p>
          <a:p>
            <a:r>
              <a:rPr lang="sv-SE" dirty="0" smtClean="0"/>
              <a:t>Beträffande </a:t>
            </a:r>
            <a:r>
              <a:rPr lang="sv-SE" dirty="0"/>
              <a:t>kampen mot organiserad brottslighet och korruption; hur kommer polisen att bidra</a:t>
            </a:r>
            <a:r>
              <a:rPr lang="sv-SE" dirty="0" smtClean="0"/>
              <a:t>?</a:t>
            </a:r>
            <a:br>
              <a:rPr lang="sv-SE" dirty="0" smtClean="0"/>
            </a:br>
            <a:endParaRPr lang="sv-SE" dirty="0" smtClean="0"/>
          </a:p>
          <a:p>
            <a:r>
              <a:rPr lang="sv-SE" dirty="0"/>
              <a:t>V</a:t>
            </a:r>
            <a:r>
              <a:rPr lang="sv-SE" dirty="0" smtClean="0"/>
              <a:t>ilka </a:t>
            </a:r>
            <a:r>
              <a:rPr lang="sv-SE" dirty="0"/>
              <a:t>hotade personer kommer polisen att skydda? Vad gör vi med resten?</a:t>
            </a:r>
          </a:p>
          <a:p>
            <a:endParaRPr lang="sv-SE" dirty="0"/>
          </a:p>
        </p:txBody>
      </p:sp>
      <p:sp>
        <p:nvSpPr>
          <p:cNvPr id="4" name="Platshållare för datum 3"/>
          <p:cNvSpPr>
            <a:spLocks noGrp="1"/>
          </p:cNvSpPr>
          <p:nvPr>
            <p:ph type="dt" sz="half" idx="10"/>
          </p:nvPr>
        </p:nvSpPr>
        <p:spPr/>
        <p:txBody>
          <a:bodyPr/>
          <a:lstStyle/>
          <a:p>
            <a:fld id="{1383DFB6-84F4-A34A-AABA-56C7B8036519}"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6948931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lstStyle/>
          <a:p>
            <a:r>
              <a:rPr lang="sv-SE" sz="2800" b="1" i="1" dirty="0" smtClean="0"/>
              <a:t>Att läsa</a:t>
            </a:r>
            <a:endParaRPr lang="sv-SE" sz="2800" dirty="0"/>
          </a:p>
          <a:p>
            <a:endParaRPr lang="sv-SE" dirty="0"/>
          </a:p>
        </p:txBody>
      </p:sp>
      <p:sp>
        <p:nvSpPr>
          <p:cNvPr id="4" name="Platshållare för datum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EE1C0F-F2B0-934F-B311-E1CE9ACA9416}" type="datetime1">
              <a:rPr lang="sv-SE" smtClean="0">
                <a:solidFill>
                  <a:schemeClr val="bg1"/>
                </a:solidFill>
                <a:latin typeface="Trebuchet MS" charset="0"/>
              </a:rPr>
              <a:t>2013-10-30</a:t>
            </a:fld>
            <a:endParaRPr lang="sv-SE">
              <a:solidFill>
                <a:schemeClr val="bg1"/>
              </a:solidFill>
              <a:latin typeface="Trebuchet MS" charset="0"/>
            </a:endParaRPr>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23100904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smtClean="0"/>
              <a:t>”Allas </a:t>
            </a:r>
            <a:r>
              <a:rPr lang="sv-SE" dirty="0"/>
              <a:t>vårt ansvar”, Justitiedepartementet 1996</a:t>
            </a:r>
          </a:p>
          <a:p>
            <a:endParaRPr lang="sv-SE" dirty="0" smtClean="0"/>
          </a:p>
          <a:p>
            <a:r>
              <a:rPr lang="sv-SE" dirty="0" smtClean="0"/>
              <a:t>”</a:t>
            </a:r>
            <a:r>
              <a:rPr lang="sv-SE" dirty="0"/>
              <a:t>Stödet till utsatta barn brister”, SvD Brännpunkt 4/10 2013</a:t>
            </a:r>
          </a:p>
          <a:p>
            <a:endParaRPr lang="sv-SE" dirty="0" smtClean="0"/>
          </a:p>
          <a:p>
            <a:r>
              <a:rPr lang="sv-SE" dirty="0" smtClean="0"/>
              <a:t>”</a:t>
            </a:r>
            <a:r>
              <a:rPr lang="sv-SE" dirty="0"/>
              <a:t>God offentlig förvaltning är Sveriges största tillgång”, DN Debatt 13/10 2013</a:t>
            </a:r>
          </a:p>
          <a:p>
            <a:endParaRPr lang="sv-SE" dirty="0" smtClean="0"/>
          </a:p>
          <a:p>
            <a:r>
              <a:rPr lang="sv-SE" dirty="0" smtClean="0"/>
              <a:t>”</a:t>
            </a:r>
            <a:r>
              <a:rPr lang="sv-SE" dirty="0"/>
              <a:t>Metodhandbok för samverkan mot social oro”, Västerorts Polismästardistrikt 2013</a:t>
            </a:r>
          </a:p>
          <a:p>
            <a:endParaRPr lang="sv-SE" dirty="0" smtClean="0"/>
          </a:p>
          <a:p>
            <a:r>
              <a:rPr lang="sv-SE" dirty="0" smtClean="0"/>
              <a:t>”</a:t>
            </a:r>
            <a:r>
              <a:rPr lang="sv-SE" dirty="0"/>
              <a:t>Gatuvåldets ekonomi, ett kommunalt perspektiv”, Skandia m.fl. 2013 </a:t>
            </a:r>
          </a:p>
        </p:txBody>
      </p:sp>
      <p:sp>
        <p:nvSpPr>
          <p:cNvPr id="4" name="Platshållare för datum 3"/>
          <p:cNvSpPr>
            <a:spLocks noGrp="1"/>
          </p:cNvSpPr>
          <p:nvPr>
            <p:ph type="dt" sz="half" idx="10"/>
          </p:nvPr>
        </p:nvSpPr>
        <p:spPr/>
        <p:txBody>
          <a:bodyPr/>
          <a:lstStyle/>
          <a:p>
            <a:fld id="{F8C2FD57-5B29-C74E-9023-4A24094D36D1}"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37909558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smtClean="0"/>
              <a:t>”</a:t>
            </a:r>
            <a:r>
              <a:rPr lang="sv-SE" dirty="0" err="1"/>
              <a:t>Handbook</a:t>
            </a:r>
            <a:r>
              <a:rPr lang="sv-SE" dirty="0"/>
              <a:t> </a:t>
            </a:r>
            <a:r>
              <a:rPr lang="sv-SE" dirty="0" err="1"/>
              <a:t>of</a:t>
            </a:r>
            <a:r>
              <a:rPr lang="sv-SE" dirty="0"/>
              <a:t> </a:t>
            </a:r>
            <a:r>
              <a:rPr lang="sv-SE" dirty="0" err="1"/>
              <a:t>Crime</a:t>
            </a:r>
            <a:r>
              <a:rPr lang="sv-SE" dirty="0"/>
              <a:t> Prevention and Community </a:t>
            </a:r>
            <a:r>
              <a:rPr lang="sv-SE" dirty="0" err="1"/>
              <a:t>Safety</a:t>
            </a:r>
            <a:r>
              <a:rPr lang="sv-SE" dirty="0"/>
              <a:t>”, Nick Tilly (ed.), 2005</a:t>
            </a:r>
          </a:p>
          <a:p>
            <a:endParaRPr lang="sv-SE" dirty="0" smtClean="0"/>
          </a:p>
          <a:p>
            <a:r>
              <a:rPr lang="sv-SE" dirty="0" smtClean="0"/>
              <a:t>“</a:t>
            </a:r>
            <a:r>
              <a:rPr lang="sv-SE" dirty="0"/>
              <a:t>Polisernas krig”, Curt </a:t>
            </a:r>
            <a:r>
              <a:rPr lang="sv-SE" dirty="0" err="1"/>
              <a:t>Falkenstam</a:t>
            </a:r>
            <a:r>
              <a:rPr lang="sv-SE" dirty="0"/>
              <a:t>, 1983</a:t>
            </a:r>
          </a:p>
          <a:p>
            <a:endParaRPr lang="sv-SE" dirty="0" smtClean="0"/>
          </a:p>
          <a:p>
            <a:r>
              <a:rPr lang="sv-SE" dirty="0" smtClean="0"/>
              <a:t>“</a:t>
            </a:r>
            <a:r>
              <a:rPr lang="sv-SE" dirty="0" err="1"/>
              <a:t>McMaffia</a:t>
            </a:r>
            <a:r>
              <a:rPr lang="sv-SE" dirty="0"/>
              <a:t>, Brottlighet utan gränser”, Misha </a:t>
            </a:r>
            <a:r>
              <a:rPr lang="sv-SE" dirty="0" err="1"/>
              <a:t>Glenny</a:t>
            </a:r>
            <a:r>
              <a:rPr lang="sv-SE" dirty="0"/>
              <a:t>, 2009</a:t>
            </a:r>
          </a:p>
          <a:p>
            <a:endParaRPr lang="sv-SE" dirty="0" smtClean="0"/>
          </a:p>
          <a:p>
            <a:r>
              <a:rPr lang="sv-SE" dirty="0" smtClean="0"/>
              <a:t>”</a:t>
            </a:r>
            <a:r>
              <a:rPr lang="sv-SE" dirty="0"/>
              <a:t>Jakten på en mördare”, Tobias Barkman, 2009</a:t>
            </a:r>
          </a:p>
          <a:p>
            <a:endParaRPr lang="sv-SE" dirty="0" smtClean="0"/>
          </a:p>
          <a:p>
            <a:r>
              <a:rPr lang="sv-SE" dirty="0" smtClean="0"/>
              <a:t>”</a:t>
            </a:r>
            <a:r>
              <a:rPr lang="sv-SE" dirty="0" err="1"/>
              <a:t>Preventing</a:t>
            </a:r>
            <a:r>
              <a:rPr lang="sv-SE" dirty="0"/>
              <a:t> </a:t>
            </a:r>
            <a:r>
              <a:rPr lang="sv-SE" dirty="0" err="1"/>
              <a:t>Crime</a:t>
            </a:r>
            <a:r>
              <a:rPr lang="sv-SE" dirty="0"/>
              <a:t>, </a:t>
            </a:r>
            <a:r>
              <a:rPr lang="sv-SE" dirty="0" err="1"/>
              <a:t>What</a:t>
            </a:r>
            <a:r>
              <a:rPr lang="sv-SE" dirty="0"/>
              <a:t> </a:t>
            </a:r>
            <a:r>
              <a:rPr lang="sv-SE" dirty="0" err="1"/>
              <a:t>works</a:t>
            </a:r>
            <a:r>
              <a:rPr lang="sv-SE" dirty="0"/>
              <a:t>, </a:t>
            </a:r>
            <a:r>
              <a:rPr lang="sv-SE" dirty="0" err="1"/>
              <a:t>What</a:t>
            </a:r>
            <a:r>
              <a:rPr lang="sv-SE" dirty="0"/>
              <a:t> </a:t>
            </a:r>
            <a:r>
              <a:rPr lang="sv-SE" dirty="0" err="1"/>
              <a:t>doesn´t</a:t>
            </a:r>
            <a:r>
              <a:rPr lang="sv-SE" dirty="0"/>
              <a:t>, </a:t>
            </a:r>
            <a:r>
              <a:rPr lang="sv-SE" dirty="0" err="1"/>
              <a:t>Whats</a:t>
            </a:r>
            <a:r>
              <a:rPr lang="sv-SE" dirty="0"/>
              <a:t> </a:t>
            </a:r>
            <a:r>
              <a:rPr lang="sv-SE" dirty="0" err="1"/>
              <a:t>promising</a:t>
            </a:r>
            <a:r>
              <a:rPr lang="sv-SE" dirty="0"/>
              <a:t>”, US </a:t>
            </a:r>
            <a:r>
              <a:rPr lang="sv-SE" dirty="0" err="1"/>
              <a:t>Department</a:t>
            </a:r>
            <a:r>
              <a:rPr lang="sv-SE" dirty="0"/>
              <a:t> </a:t>
            </a:r>
            <a:r>
              <a:rPr lang="sv-SE" dirty="0" err="1"/>
              <a:t>of</a:t>
            </a:r>
            <a:r>
              <a:rPr lang="sv-SE" dirty="0"/>
              <a:t> </a:t>
            </a:r>
            <a:r>
              <a:rPr lang="sv-SE" dirty="0" err="1"/>
              <a:t>Justice</a:t>
            </a:r>
            <a:r>
              <a:rPr lang="sv-SE" dirty="0"/>
              <a:t>, 1997</a:t>
            </a:r>
          </a:p>
          <a:p>
            <a:endParaRPr lang="sv-SE" dirty="0"/>
          </a:p>
        </p:txBody>
      </p:sp>
      <p:sp>
        <p:nvSpPr>
          <p:cNvPr id="4" name="Platshållare för datum 3"/>
          <p:cNvSpPr>
            <a:spLocks noGrp="1"/>
          </p:cNvSpPr>
          <p:nvPr>
            <p:ph type="dt" sz="half" idx="10"/>
          </p:nvPr>
        </p:nvSpPr>
        <p:spPr/>
        <p:txBody>
          <a:bodyPr/>
          <a:lstStyle/>
          <a:p>
            <a:fld id="{9299607E-001F-F149-A246-E79F63CA5CD3}"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26231286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smtClean="0"/>
              <a:t>”Tryggare </a:t>
            </a:r>
            <a:r>
              <a:rPr lang="sv-SE" dirty="0"/>
              <a:t>Storstad”, Utvecklingsarbete 2003-2012, Stockholmspolisen </a:t>
            </a:r>
            <a:r>
              <a:rPr lang="sv-SE" dirty="0" smtClean="0"/>
              <a:t>2012</a:t>
            </a:r>
            <a:br>
              <a:rPr lang="sv-SE" dirty="0" smtClean="0"/>
            </a:br>
            <a:endParaRPr lang="sv-SE" dirty="0"/>
          </a:p>
          <a:p>
            <a:r>
              <a:rPr lang="sv-SE" dirty="0"/>
              <a:t>“Från text till batong – om poliser, busar och svennar”, Gunnar Ekman 1999 (akademisk avh.)</a:t>
            </a:r>
          </a:p>
          <a:p>
            <a:endParaRPr lang="sv-SE" dirty="0" smtClean="0"/>
          </a:p>
          <a:p>
            <a:r>
              <a:rPr lang="sv-SE" dirty="0" smtClean="0"/>
              <a:t>”</a:t>
            </a:r>
            <a:r>
              <a:rPr lang="sv-SE" dirty="0" err="1"/>
              <a:t>Become</a:t>
            </a:r>
            <a:r>
              <a:rPr lang="sv-SE" dirty="0"/>
              <a:t> a Problem-</a:t>
            </a:r>
            <a:r>
              <a:rPr lang="sv-SE" dirty="0" err="1"/>
              <a:t>Solving</a:t>
            </a:r>
            <a:r>
              <a:rPr lang="sv-SE" dirty="0"/>
              <a:t> </a:t>
            </a:r>
            <a:r>
              <a:rPr lang="sv-SE" dirty="0" err="1"/>
              <a:t>Crime</a:t>
            </a:r>
            <a:r>
              <a:rPr lang="sv-SE" dirty="0"/>
              <a:t> </a:t>
            </a:r>
            <a:r>
              <a:rPr lang="sv-SE" dirty="0" err="1"/>
              <a:t>Analyst</a:t>
            </a:r>
            <a:r>
              <a:rPr lang="sv-SE" dirty="0"/>
              <a:t>”, Clarke and </a:t>
            </a:r>
            <a:r>
              <a:rPr lang="sv-SE" dirty="0" err="1"/>
              <a:t>Eck</a:t>
            </a:r>
            <a:r>
              <a:rPr lang="sv-SE" dirty="0"/>
              <a:t> 2003</a:t>
            </a:r>
          </a:p>
          <a:p>
            <a:endParaRPr lang="sv-SE" dirty="0" smtClean="0"/>
          </a:p>
          <a:p>
            <a:r>
              <a:rPr lang="sv-SE" dirty="0" smtClean="0"/>
              <a:t>“</a:t>
            </a:r>
            <a:r>
              <a:rPr lang="sv-SE" dirty="0" err="1"/>
              <a:t>Evidence-based</a:t>
            </a:r>
            <a:r>
              <a:rPr lang="sv-SE" dirty="0"/>
              <a:t> </a:t>
            </a:r>
            <a:r>
              <a:rPr lang="sv-SE" dirty="0" err="1"/>
              <a:t>Crime</a:t>
            </a:r>
            <a:r>
              <a:rPr lang="sv-SE" dirty="0"/>
              <a:t> Prevention”, Sherman m.fl. ,2002</a:t>
            </a:r>
          </a:p>
          <a:p>
            <a:endParaRPr lang="sv-SE" dirty="0" smtClean="0"/>
          </a:p>
          <a:p>
            <a:r>
              <a:rPr lang="sv-SE" dirty="0" smtClean="0"/>
              <a:t>“</a:t>
            </a:r>
            <a:r>
              <a:rPr lang="sv-SE" dirty="0"/>
              <a:t>Köpta relationer </a:t>
            </a:r>
            <a:r>
              <a:rPr lang="sv-SE" dirty="0" smtClean="0"/>
              <a:t>– om </a:t>
            </a:r>
            <a:r>
              <a:rPr lang="sv-SE" dirty="0"/>
              <a:t>korruption I det kommunala Sverige”, Statskontoret 2012</a:t>
            </a:r>
          </a:p>
          <a:p>
            <a:endParaRPr lang="sv-SE" dirty="0"/>
          </a:p>
        </p:txBody>
      </p:sp>
      <p:sp>
        <p:nvSpPr>
          <p:cNvPr id="4" name="Platshållare för datum 3"/>
          <p:cNvSpPr>
            <a:spLocks noGrp="1"/>
          </p:cNvSpPr>
          <p:nvPr>
            <p:ph type="dt" sz="half" idx="10"/>
          </p:nvPr>
        </p:nvSpPr>
        <p:spPr/>
        <p:txBody>
          <a:bodyPr/>
          <a:lstStyle/>
          <a:p>
            <a:fld id="{01B280AD-EF81-1D4C-B3DE-2690C287E5D5}"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39886632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smtClean="0"/>
              <a:t>”</a:t>
            </a:r>
            <a:r>
              <a:rPr lang="sv-SE" dirty="0"/>
              <a:t>Mera glädje för pengarna”, SOU 2013:</a:t>
            </a:r>
            <a:r>
              <a:rPr lang="sv-SE" dirty="0" smtClean="0"/>
              <a:t>19</a:t>
            </a:r>
            <a:br>
              <a:rPr lang="sv-SE" dirty="0" smtClean="0"/>
            </a:br>
            <a:endParaRPr lang="sv-SE" dirty="0"/>
          </a:p>
          <a:p>
            <a:r>
              <a:rPr lang="sv-SE" dirty="0"/>
              <a:t>”Kvarters- och närpolisverksamhet” – en </a:t>
            </a:r>
            <a:r>
              <a:rPr lang="sv-SE" dirty="0" err="1" smtClean="0"/>
              <a:t>idéhandbok</a:t>
            </a:r>
            <a:r>
              <a:rPr lang="sv-SE" dirty="0"/>
              <a:t>, RPS  1994</a:t>
            </a:r>
          </a:p>
          <a:p>
            <a:endParaRPr lang="sv-SE" dirty="0" smtClean="0"/>
          </a:p>
          <a:p>
            <a:r>
              <a:rPr lang="sv-SE" dirty="0" smtClean="0"/>
              <a:t>”</a:t>
            </a:r>
            <a:r>
              <a:rPr lang="sv-SE" dirty="0"/>
              <a:t>Samverkan, lokalt brottsförebyggande arbete”, BRÅ, RPS,  SKL , 2010</a:t>
            </a:r>
          </a:p>
          <a:p>
            <a:endParaRPr lang="sv-SE" dirty="0" smtClean="0"/>
          </a:p>
          <a:p>
            <a:r>
              <a:rPr lang="sv-SE" dirty="0" smtClean="0"/>
              <a:t>”</a:t>
            </a:r>
            <a:r>
              <a:rPr lang="sv-SE" dirty="0"/>
              <a:t>Lokal organiserad, brottslighet – en handbok om motåtgärder”, BRÅ och SKL 2010</a:t>
            </a:r>
          </a:p>
          <a:p>
            <a:endParaRPr lang="sv-SE" dirty="0"/>
          </a:p>
        </p:txBody>
      </p:sp>
      <p:sp>
        <p:nvSpPr>
          <p:cNvPr id="4" name="Platshållare för datum 3"/>
          <p:cNvSpPr>
            <a:spLocks noGrp="1"/>
          </p:cNvSpPr>
          <p:nvPr>
            <p:ph type="dt" sz="half" idx="10"/>
          </p:nvPr>
        </p:nvSpPr>
        <p:spPr/>
        <p:txBody>
          <a:bodyPr/>
          <a:lstStyle/>
          <a:p>
            <a:fld id="{CF5203F2-7303-8A41-AD71-F51AF0D55960}"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20892089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idx="1"/>
          </p:nvPr>
        </p:nvSpPr>
        <p:spPr/>
        <p:txBody>
          <a:bodyPr/>
          <a:lstStyle/>
          <a:p>
            <a:r>
              <a:rPr lang="sv-SE" dirty="0" smtClean="0"/>
              <a:t>”En </a:t>
            </a:r>
            <a:r>
              <a:rPr lang="sv-SE" dirty="0"/>
              <a:t>sammanhållen svensk polis”, </a:t>
            </a:r>
            <a:r>
              <a:rPr lang="sv-SE" dirty="0" smtClean="0"/>
              <a:t>SOU </a:t>
            </a:r>
            <a:r>
              <a:rPr lang="sv-SE" dirty="0"/>
              <a:t>2012:</a:t>
            </a:r>
            <a:r>
              <a:rPr lang="sv-SE" dirty="0" smtClean="0"/>
              <a:t>13</a:t>
            </a:r>
            <a:br>
              <a:rPr lang="sv-SE" dirty="0" smtClean="0"/>
            </a:br>
            <a:endParaRPr lang="sv-SE" dirty="0"/>
          </a:p>
          <a:p>
            <a:r>
              <a:rPr lang="sv-SE" dirty="0"/>
              <a:t>”Låt vakter ta över polisens arbete”, </a:t>
            </a:r>
            <a:r>
              <a:rPr lang="sv-SE" dirty="0" err="1"/>
              <a:t>DN.se</a:t>
            </a:r>
            <a:r>
              <a:rPr lang="sv-SE" dirty="0"/>
              <a:t>, 8/8 </a:t>
            </a:r>
            <a:r>
              <a:rPr lang="sv-SE" dirty="0" smtClean="0"/>
              <a:t>2013</a:t>
            </a:r>
            <a:br>
              <a:rPr lang="sv-SE" dirty="0" smtClean="0"/>
            </a:br>
            <a:endParaRPr lang="sv-SE" dirty="0"/>
          </a:p>
          <a:p>
            <a:r>
              <a:rPr lang="sv-SE" dirty="0"/>
              <a:t>”Stor brist på ordningsvakter”, Skydd och Säkerhet, augusti </a:t>
            </a:r>
            <a:r>
              <a:rPr lang="sv-SE" dirty="0" smtClean="0"/>
              <a:t>2013</a:t>
            </a:r>
            <a:br>
              <a:rPr lang="sv-SE" dirty="0" smtClean="0"/>
            </a:br>
            <a:endParaRPr lang="sv-SE" dirty="0"/>
          </a:p>
          <a:p>
            <a:r>
              <a:rPr lang="sv-SE" dirty="0"/>
              <a:t>”Risker och förmågor 2012”, MSB</a:t>
            </a:r>
          </a:p>
          <a:p>
            <a:endParaRPr lang="sv-SE" dirty="0"/>
          </a:p>
        </p:txBody>
      </p:sp>
      <p:sp>
        <p:nvSpPr>
          <p:cNvPr id="4" name="Platshållare för datum 3"/>
          <p:cNvSpPr>
            <a:spLocks noGrp="1"/>
          </p:cNvSpPr>
          <p:nvPr>
            <p:ph type="dt" sz="half" idx="10"/>
          </p:nvPr>
        </p:nvSpPr>
        <p:spPr/>
        <p:txBody>
          <a:bodyPr/>
          <a:lstStyle/>
          <a:p>
            <a:fld id="{3276BDD2-CCD0-F341-8F01-4D2188C66F81}"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35539875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066DBC9C-36CB-AC46-88E6-62A53B78BB68}" type="datetime1">
              <a:rPr lang="sv-SE" smtClean="0"/>
              <a:t>2013-10-30</a:t>
            </a:fld>
            <a:endParaRPr lang="sv-SE"/>
          </a:p>
        </p:txBody>
      </p:sp>
      <p:pic>
        <p:nvPicPr>
          <p:cNvPr id="9" name="Bildobjekt 8"/>
          <p:cNvPicPr>
            <a:picLocks noChangeAspect="1"/>
          </p:cNvPicPr>
          <p:nvPr/>
        </p:nvPicPr>
        <p:blipFill>
          <a:blip r:embed="rId2"/>
          <a:stretch>
            <a:fillRect/>
          </a:stretch>
        </p:blipFill>
        <p:spPr>
          <a:xfrm>
            <a:off x="558800" y="812800"/>
            <a:ext cx="8026400" cy="5232400"/>
          </a:xfrm>
          <a:prstGeom prst="rect">
            <a:avLst/>
          </a:prstGeom>
        </p:spPr>
      </p:pic>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42152610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a:xfrm>
            <a:off x="457200" y="981075"/>
            <a:ext cx="8229600" cy="503709"/>
          </a:xfrm>
        </p:spPr>
        <p:txBody>
          <a:bodyPr/>
          <a:lstStyle/>
          <a:p>
            <a:r>
              <a:rPr lang="sv-SE" dirty="0" smtClean="0">
                <a:latin typeface="Arial" charset="0"/>
              </a:rPr>
              <a:t>Det viktigaste först</a:t>
            </a:r>
            <a:endParaRPr lang="sv-SE" dirty="0">
              <a:latin typeface="Arial" charset="0"/>
            </a:endParaRPr>
          </a:p>
        </p:txBody>
      </p:sp>
      <p:sp>
        <p:nvSpPr>
          <p:cNvPr id="3075" name="Platshållare för innehåll 2"/>
          <p:cNvSpPr>
            <a:spLocks noGrp="1"/>
          </p:cNvSpPr>
          <p:nvPr>
            <p:ph idx="1"/>
          </p:nvPr>
        </p:nvSpPr>
        <p:spPr>
          <a:xfrm>
            <a:off x="457200" y="1700808"/>
            <a:ext cx="8229600" cy="4221163"/>
          </a:xfrm>
        </p:spPr>
        <p:txBody>
          <a:bodyPr>
            <a:normAutofit/>
          </a:bodyPr>
          <a:lstStyle/>
          <a:p>
            <a:pPr>
              <a:lnSpc>
                <a:spcPct val="130000"/>
              </a:lnSpc>
            </a:pPr>
            <a:r>
              <a:rPr lang="sv-SE" b="1" dirty="0"/>
              <a:t>Vad är Stiftelsen Tryggare </a:t>
            </a:r>
            <a:r>
              <a:rPr lang="sv-SE" b="1" dirty="0" smtClean="0"/>
              <a:t>Sverige</a:t>
            </a:r>
            <a:r>
              <a:rPr lang="sv-SE" dirty="0" smtClean="0"/>
              <a:t/>
            </a:r>
            <a:br>
              <a:rPr lang="sv-SE" dirty="0" smtClean="0"/>
            </a:br>
            <a:r>
              <a:rPr lang="sv-SE" dirty="0" smtClean="0"/>
              <a:t>- En </a:t>
            </a:r>
            <a:r>
              <a:rPr lang="sv-SE" dirty="0"/>
              <a:t>professionell NGO (non </a:t>
            </a:r>
            <a:r>
              <a:rPr lang="sv-SE" dirty="0" err="1"/>
              <a:t>governmental</a:t>
            </a:r>
            <a:r>
              <a:rPr lang="sv-SE" dirty="0"/>
              <a:t> </a:t>
            </a:r>
            <a:r>
              <a:rPr lang="sv-SE" dirty="0" err="1"/>
              <a:t>organization</a:t>
            </a:r>
            <a:r>
              <a:rPr lang="sv-SE" dirty="0" smtClean="0"/>
              <a:t>)</a:t>
            </a:r>
            <a:br>
              <a:rPr lang="sv-SE" dirty="0" smtClean="0"/>
            </a:br>
            <a:r>
              <a:rPr lang="sv-SE" dirty="0" smtClean="0"/>
              <a:t>- Partipolitiskt </a:t>
            </a:r>
            <a:r>
              <a:rPr lang="sv-SE" dirty="0"/>
              <a:t>och religiöst </a:t>
            </a:r>
            <a:r>
              <a:rPr lang="sv-SE" dirty="0" smtClean="0"/>
              <a:t>obunden</a:t>
            </a:r>
            <a:br>
              <a:rPr lang="sv-SE" dirty="0" smtClean="0"/>
            </a:br>
            <a:r>
              <a:rPr lang="sv-SE" dirty="0" smtClean="0"/>
              <a:t>- Drivs </a:t>
            </a:r>
            <a:r>
              <a:rPr lang="sv-SE" dirty="0"/>
              <a:t>i form av en allmännyttig </a:t>
            </a:r>
            <a:r>
              <a:rPr lang="sv-SE" dirty="0" smtClean="0"/>
              <a:t>stiftelse</a:t>
            </a:r>
            <a:br>
              <a:rPr lang="sv-SE" dirty="0" smtClean="0"/>
            </a:br>
            <a:r>
              <a:rPr lang="sv-SE" dirty="0" smtClean="0"/>
              <a:t>- Inget </a:t>
            </a:r>
            <a:r>
              <a:rPr lang="sv-SE" dirty="0"/>
              <a:t>bakomliggande </a:t>
            </a:r>
            <a:r>
              <a:rPr lang="sv-SE" dirty="0" smtClean="0"/>
              <a:t>vinstintresse</a:t>
            </a:r>
            <a:br>
              <a:rPr lang="sv-SE" dirty="0" smtClean="0"/>
            </a:br>
            <a:r>
              <a:rPr lang="sv-SE" dirty="0" smtClean="0"/>
              <a:t>- Tar </a:t>
            </a:r>
            <a:r>
              <a:rPr lang="sv-SE" dirty="0"/>
              <a:t>inga </a:t>
            </a:r>
            <a:r>
              <a:rPr lang="sv-SE" dirty="0" smtClean="0"/>
              <a:t>statsbidrag</a:t>
            </a:r>
            <a:r>
              <a:rPr lang="sv-SE" dirty="0"/>
              <a:t/>
            </a:r>
            <a:br>
              <a:rPr lang="sv-SE" dirty="0"/>
            </a:br>
            <a:r>
              <a:rPr lang="sv-SE" dirty="0"/>
              <a:t>- Utgår från ett MR-</a:t>
            </a:r>
            <a:r>
              <a:rPr lang="sv-SE" dirty="0" smtClean="0"/>
              <a:t>perspektiv</a:t>
            </a:r>
            <a:br>
              <a:rPr lang="sv-SE" dirty="0" smtClean="0"/>
            </a:br>
            <a:r>
              <a:rPr lang="sv-SE" dirty="0" smtClean="0"/>
              <a:t>- Bygger </a:t>
            </a:r>
            <a:r>
              <a:rPr lang="sv-SE" dirty="0"/>
              <a:t>på forskning och beprövad </a:t>
            </a:r>
            <a:r>
              <a:rPr lang="sv-SE" dirty="0" smtClean="0"/>
              <a:t>erfarenhet</a:t>
            </a:r>
            <a:br>
              <a:rPr lang="sv-SE" dirty="0" smtClean="0"/>
            </a:br>
            <a:r>
              <a:rPr lang="sv-SE" sz="1400" dirty="0" smtClean="0"/>
              <a:t> </a:t>
            </a:r>
            <a:endParaRPr lang="sv-SE" sz="1400" dirty="0"/>
          </a:p>
          <a:p>
            <a:pPr>
              <a:lnSpc>
                <a:spcPct val="130000"/>
              </a:lnSpc>
            </a:pPr>
            <a:r>
              <a:rPr lang="sv-SE" b="1" dirty="0" err="1"/>
              <a:t>Twitter</a:t>
            </a:r>
            <a:r>
              <a:rPr lang="sv-SE" b="1" dirty="0"/>
              <a:t>: @</a:t>
            </a:r>
            <a:r>
              <a:rPr lang="sv-SE" b="1" dirty="0" err="1" smtClean="0"/>
              <a:t>TryggareSverige</a:t>
            </a:r>
            <a:endParaRPr lang="sv-SE" b="1" dirty="0"/>
          </a:p>
          <a:p>
            <a:endParaRPr lang="sv-SE" dirty="0"/>
          </a:p>
        </p:txBody>
      </p:sp>
      <p:sp>
        <p:nvSpPr>
          <p:cNvPr id="4" name="Platshållare för datum 3"/>
          <p:cNvSpPr>
            <a:spLocks noGrp="1"/>
          </p:cNvSpPr>
          <p:nvPr>
            <p:ph type="dt"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3B2BE05-2CE6-F242-8408-6573ECB649EF}" type="datetime1">
              <a:rPr lang="sv-SE" smtClean="0">
                <a:solidFill>
                  <a:schemeClr val="bg1"/>
                </a:solidFill>
                <a:latin typeface="Trebuchet MS" charset="0"/>
              </a:rPr>
              <a:t>2013-10-30</a:t>
            </a:fld>
            <a:endParaRPr lang="sv-SE">
              <a:solidFill>
                <a:schemeClr val="bg1"/>
              </a:solidFill>
              <a:latin typeface="Trebuchet MS" charset="0"/>
            </a:endParaRPr>
          </a:p>
        </p:txBody>
      </p:sp>
      <p:pic>
        <p:nvPicPr>
          <p:cNvPr id="2" name="Bildobjekt 1"/>
          <p:cNvPicPr>
            <a:picLocks noChangeAspect="1"/>
          </p:cNvPicPr>
          <p:nvPr/>
        </p:nvPicPr>
        <p:blipFill>
          <a:blip r:embed="rId3"/>
          <a:stretch>
            <a:fillRect/>
          </a:stretch>
        </p:blipFill>
        <p:spPr>
          <a:xfrm rot="1214458">
            <a:off x="6831295" y="2175258"/>
            <a:ext cx="1683862" cy="3370796"/>
          </a:xfrm>
          <a:prstGeom prst="rect">
            <a:avLst/>
          </a:prstGeom>
        </p:spPr>
      </p:pic>
      <p:sp>
        <p:nvSpPr>
          <p:cNvPr id="3" name="Platshållare för sidfot 2"/>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33914527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Underrubrik 6"/>
          <p:cNvSpPr>
            <a:spLocks noGrp="1"/>
          </p:cNvSpPr>
          <p:nvPr>
            <p:ph type="subTitle" idx="1"/>
          </p:nvPr>
        </p:nvSpPr>
        <p:spPr>
          <a:xfrm>
            <a:off x="1371600" y="4214813"/>
            <a:ext cx="6400800" cy="1662112"/>
          </a:xfrm>
        </p:spPr>
        <p:txBody>
          <a:bodyPr/>
          <a:lstStyle/>
          <a:p>
            <a:pPr>
              <a:lnSpc>
                <a:spcPct val="90000"/>
              </a:lnSpc>
            </a:pPr>
            <a:r>
              <a:rPr lang="sv-SE" sz="1900" dirty="0" smtClean="0">
                <a:latin typeface="Trebuchet MS" charset="0"/>
              </a:rPr>
              <a:t>Stiftelsen </a:t>
            </a:r>
            <a:r>
              <a:rPr lang="sv-SE" sz="1900" dirty="0">
                <a:latin typeface="Trebuchet MS" charset="0"/>
              </a:rPr>
              <a:t>Tryggare </a:t>
            </a:r>
            <a:r>
              <a:rPr lang="sv-SE" sz="1900" dirty="0" smtClean="0">
                <a:latin typeface="Trebuchet MS" charset="0"/>
              </a:rPr>
              <a:t>Sverige</a:t>
            </a:r>
          </a:p>
          <a:p>
            <a:pPr>
              <a:lnSpc>
                <a:spcPct val="90000"/>
              </a:lnSpc>
            </a:pPr>
            <a:r>
              <a:rPr lang="sv-SE" sz="1900" dirty="0" smtClean="0">
                <a:latin typeface="Trebuchet MS" charset="0"/>
              </a:rPr>
              <a:t>Crafoords väg 14</a:t>
            </a:r>
          </a:p>
          <a:p>
            <a:pPr>
              <a:lnSpc>
                <a:spcPct val="90000"/>
              </a:lnSpc>
            </a:pPr>
            <a:r>
              <a:rPr lang="sv-SE" sz="1900" dirty="0" smtClean="0">
                <a:latin typeface="Trebuchet MS" charset="0"/>
              </a:rPr>
              <a:t>Box 45407</a:t>
            </a:r>
          </a:p>
          <a:p>
            <a:pPr>
              <a:lnSpc>
                <a:spcPct val="90000"/>
              </a:lnSpc>
            </a:pPr>
            <a:r>
              <a:rPr lang="sv-SE" sz="1900" dirty="0" smtClean="0">
                <a:latin typeface="Trebuchet MS" charset="0"/>
              </a:rPr>
              <a:t>104 31 Stockholm</a:t>
            </a:r>
            <a:endParaRPr lang="sv-SE" sz="1900" dirty="0">
              <a:latin typeface="Trebuchet MS" charset="0"/>
            </a:endParaRPr>
          </a:p>
          <a:p>
            <a:pPr>
              <a:lnSpc>
                <a:spcPct val="90000"/>
              </a:lnSpc>
            </a:pPr>
            <a:r>
              <a:rPr lang="sv-SE" sz="1900" dirty="0" smtClean="0">
                <a:latin typeface="Trebuchet MS" charset="0"/>
              </a:rPr>
              <a:t>Telefon 08</a:t>
            </a:r>
            <a:r>
              <a:rPr lang="sv-SE" sz="1900" dirty="0">
                <a:latin typeface="Trebuchet MS" charset="0"/>
              </a:rPr>
              <a:t>–29 20 </a:t>
            </a:r>
            <a:r>
              <a:rPr lang="sv-SE" sz="1900" dirty="0" smtClean="0">
                <a:latin typeface="Trebuchet MS" charset="0"/>
              </a:rPr>
              <a:t>00</a:t>
            </a:r>
            <a:endParaRPr lang="sv-SE" sz="1900" dirty="0">
              <a:latin typeface="Trebuchet MS" charset="0"/>
            </a:endParaRPr>
          </a:p>
        </p:txBody>
      </p:sp>
    </p:spTree>
    <p:extLst>
      <p:ext uri="{BB962C8B-B14F-4D97-AF65-F5344CB8AC3E}">
        <p14:creationId xmlns:p14="http://schemas.microsoft.com/office/powerpoint/2010/main" val="5652474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lstStyle/>
          <a:p>
            <a:r>
              <a:rPr lang="sv-SE" sz="2800" b="1" i="1" dirty="0"/>
              <a:t>Så här skulle man kunna problematisera dagsläget i kommunerna…</a:t>
            </a:r>
            <a:endParaRPr lang="sv-SE" sz="2800" dirty="0"/>
          </a:p>
          <a:p>
            <a:endParaRPr lang="sv-SE" dirty="0"/>
          </a:p>
        </p:txBody>
      </p:sp>
      <p:sp>
        <p:nvSpPr>
          <p:cNvPr id="4" name="Platshållare för datum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BCD76F-9ED0-AD4D-B61C-F4297721B4C4}" type="datetime1">
              <a:rPr lang="sv-SE" smtClean="0">
                <a:solidFill>
                  <a:schemeClr val="bg1"/>
                </a:solidFill>
                <a:latin typeface="Trebuchet MS" charset="0"/>
              </a:rPr>
              <a:t>2013-10-30</a:t>
            </a:fld>
            <a:endParaRPr lang="sv-SE">
              <a:solidFill>
                <a:schemeClr val="bg1"/>
              </a:solidFill>
              <a:latin typeface="Trebuchet MS" charset="0"/>
            </a:endParaRPr>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a:t>Svårt att utveckla det lokala brottsförebyggande </a:t>
            </a:r>
            <a:r>
              <a:rPr lang="sv-SE" dirty="0" smtClean="0"/>
              <a:t>arbetet</a:t>
            </a:r>
            <a:endParaRPr lang="sv-SE" dirty="0"/>
          </a:p>
        </p:txBody>
      </p:sp>
      <p:sp>
        <p:nvSpPr>
          <p:cNvPr id="8" name="Platshållare för innehåll 7"/>
          <p:cNvSpPr>
            <a:spLocks noGrp="1"/>
          </p:cNvSpPr>
          <p:nvPr>
            <p:ph idx="1"/>
          </p:nvPr>
        </p:nvSpPr>
        <p:spPr/>
        <p:txBody>
          <a:bodyPr/>
          <a:lstStyle/>
          <a:p>
            <a:r>
              <a:rPr lang="sv-SE" dirty="0" smtClean="0"/>
              <a:t>Saknas </a:t>
            </a:r>
            <a:r>
              <a:rPr lang="sv-SE" dirty="0"/>
              <a:t>intresse och </a:t>
            </a:r>
            <a:r>
              <a:rPr lang="sv-SE" dirty="0" smtClean="0"/>
              <a:t>pengar </a:t>
            </a:r>
            <a:r>
              <a:rPr lang="sv-SE" dirty="0"/>
              <a:t>i </a:t>
            </a:r>
            <a:r>
              <a:rPr lang="sv-SE" dirty="0" smtClean="0"/>
              <a:t>kommunerna</a:t>
            </a:r>
            <a:br>
              <a:rPr lang="sv-SE" dirty="0" smtClean="0"/>
            </a:br>
            <a:r>
              <a:rPr lang="sv-SE" dirty="0" smtClean="0"/>
              <a:t>(</a:t>
            </a:r>
            <a:r>
              <a:rPr lang="sv-SE" dirty="0"/>
              <a:t>eftersom polisen är ett statligt åtagande sen 1965) </a:t>
            </a:r>
            <a:endParaRPr lang="sv-SE" dirty="0" smtClean="0"/>
          </a:p>
          <a:p>
            <a:endParaRPr lang="sv-SE" dirty="0"/>
          </a:p>
          <a:p>
            <a:r>
              <a:rPr lang="sv-SE" dirty="0" smtClean="0"/>
              <a:t>Oklara </a:t>
            </a:r>
            <a:r>
              <a:rPr lang="sv-SE" dirty="0"/>
              <a:t>arbetsbeskrivningar ger oklara </a:t>
            </a:r>
            <a:r>
              <a:rPr lang="sv-SE" dirty="0" smtClean="0"/>
              <a:t>organisationer</a:t>
            </a:r>
            <a:br>
              <a:rPr lang="sv-SE" dirty="0" smtClean="0"/>
            </a:br>
            <a:r>
              <a:rPr lang="sv-SE" dirty="0" smtClean="0"/>
              <a:t>(</a:t>
            </a:r>
            <a:r>
              <a:rPr lang="sv-SE" dirty="0"/>
              <a:t>från stort till smått</a:t>
            </a:r>
            <a:r>
              <a:rPr lang="sv-SE" dirty="0" smtClean="0"/>
              <a:t>)</a:t>
            </a:r>
          </a:p>
          <a:p>
            <a:endParaRPr lang="sv-SE" dirty="0"/>
          </a:p>
          <a:p>
            <a:r>
              <a:rPr lang="sv-SE" dirty="0" smtClean="0"/>
              <a:t>Saknas </a:t>
            </a:r>
            <a:r>
              <a:rPr lang="sv-SE" dirty="0"/>
              <a:t>ofta </a:t>
            </a:r>
            <a:r>
              <a:rPr lang="sv-SE" dirty="0" smtClean="0"/>
              <a:t>kompetens</a:t>
            </a:r>
            <a:br>
              <a:rPr lang="sv-SE" dirty="0" smtClean="0"/>
            </a:br>
            <a:r>
              <a:rPr lang="sv-SE" dirty="0" smtClean="0"/>
              <a:t>(</a:t>
            </a:r>
            <a:r>
              <a:rPr lang="sv-SE" dirty="0"/>
              <a:t>saknas relevanta utbildningar</a:t>
            </a:r>
            <a:r>
              <a:rPr lang="sv-SE" dirty="0" smtClean="0"/>
              <a:t>)</a:t>
            </a:r>
          </a:p>
          <a:p>
            <a:endParaRPr lang="sv-SE" dirty="0"/>
          </a:p>
          <a:p>
            <a:r>
              <a:rPr lang="sv-SE" dirty="0" smtClean="0"/>
              <a:t>Svårt </a:t>
            </a:r>
            <a:r>
              <a:rPr lang="sv-SE" dirty="0"/>
              <a:t>att utveckla </a:t>
            </a:r>
            <a:r>
              <a:rPr lang="sv-SE" dirty="0" err="1"/>
              <a:t>situationell</a:t>
            </a:r>
            <a:r>
              <a:rPr lang="sv-SE" dirty="0"/>
              <a:t> </a:t>
            </a:r>
            <a:r>
              <a:rPr lang="sv-SE" dirty="0" smtClean="0"/>
              <a:t>prevention (t.ex. jämfört med trafiksäkerhetsarbetet - alla </a:t>
            </a:r>
            <a:r>
              <a:rPr lang="sv-SE" dirty="0"/>
              <a:t>hamnar nästan alltid i social prevention)</a:t>
            </a:r>
          </a:p>
          <a:p>
            <a:endParaRPr lang="sv-SE" dirty="0"/>
          </a:p>
        </p:txBody>
      </p:sp>
      <p:sp>
        <p:nvSpPr>
          <p:cNvPr id="4" name="Platshållare för datum 3"/>
          <p:cNvSpPr>
            <a:spLocks noGrp="1"/>
          </p:cNvSpPr>
          <p:nvPr>
            <p:ph type="dt" sz="half" idx="10"/>
          </p:nvPr>
        </p:nvSpPr>
        <p:spPr/>
        <p:txBody>
          <a:bodyPr/>
          <a:lstStyle/>
          <a:p>
            <a:fld id="{760606AF-7AE5-0D41-AE85-CB55240E16C3}"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840834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a:t>Svårt att utveckla det lokala brottsförebyggande </a:t>
            </a:r>
            <a:r>
              <a:rPr lang="sv-SE" dirty="0" smtClean="0"/>
              <a:t>arbetet (fortsättning)</a:t>
            </a:r>
            <a:endParaRPr lang="sv-SE" dirty="0"/>
          </a:p>
        </p:txBody>
      </p:sp>
      <p:sp>
        <p:nvSpPr>
          <p:cNvPr id="8" name="Platshållare för innehåll 7"/>
          <p:cNvSpPr>
            <a:spLocks noGrp="1"/>
          </p:cNvSpPr>
          <p:nvPr>
            <p:ph idx="1"/>
          </p:nvPr>
        </p:nvSpPr>
        <p:spPr/>
        <p:txBody>
          <a:bodyPr/>
          <a:lstStyle/>
          <a:p>
            <a:r>
              <a:rPr lang="sv-SE" dirty="0" smtClean="0"/>
              <a:t>Svårt </a:t>
            </a:r>
            <a:r>
              <a:rPr lang="sv-SE" dirty="0"/>
              <a:t>att utveckla </a:t>
            </a:r>
            <a:r>
              <a:rPr lang="sv-SE" dirty="0" smtClean="0"/>
              <a:t>räddningstjänsten</a:t>
            </a:r>
            <a:br>
              <a:rPr lang="sv-SE" dirty="0" smtClean="0"/>
            </a:br>
            <a:r>
              <a:rPr lang="sv-SE" dirty="0" smtClean="0"/>
              <a:t>(</a:t>
            </a:r>
            <a:r>
              <a:rPr lang="sv-SE" dirty="0"/>
              <a:t>trots ny utbildning m.m</a:t>
            </a:r>
            <a:r>
              <a:rPr lang="sv-SE" dirty="0" smtClean="0"/>
              <a:t>.)</a:t>
            </a:r>
          </a:p>
          <a:p>
            <a:pPr marL="0" indent="0">
              <a:buNone/>
            </a:pPr>
            <a:endParaRPr lang="sv-SE" dirty="0" smtClean="0"/>
          </a:p>
          <a:p>
            <a:r>
              <a:rPr lang="sv-SE" dirty="0"/>
              <a:t>Svårt med statistiken</a:t>
            </a:r>
            <a:br>
              <a:rPr lang="sv-SE" dirty="0"/>
            </a:br>
            <a:r>
              <a:rPr lang="sv-SE" dirty="0"/>
              <a:t>(mörkertal, svåra definitioner, </a:t>
            </a:r>
            <a:r>
              <a:rPr lang="sv-SE" dirty="0" err="1" smtClean="0"/>
              <a:t>t.ex</a:t>
            </a:r>
            <a:r>
              <a:rPr lang="sv-SE" dirty="0" smtClean="0"/>
              <a:t> </a:t>
            </a:r>
            <a:r>
              <a:rPr lang="sv-SE" dirty="0"/>
              <a:t>beträffande brottsuppklaringen)</a:t>
            </a:r>
          </a:p>
          <a:p>
            <a:pPr marL="0" indent="0">
              <a:buNone/>
            </a:pPr>
            <a:endParaRPr lang="sv-SE" dirty="0" smtClean="0"/>
          </a:p>
          <a:p>
            <a:r>
              <a:rPr lang="sv-SE" dirty="0"/>
              <a:t>S</a:t>
            </a:r>
            <a:r>
              <a:rPr lang="sv-SE" dirty="0" smtClean="0"/>
              <a:t>amverkansavtalen </a:t>
            </a:r>
            <a:r>
              <a:rPr lang="sv-SE" dirty="0"/>
              <a:t>fungerar </a:t>
            </a:r>
            <a:r>
              <a:rPr lang="sv-SE" dirty="0" smtClean="0"/>
              <a:t>mindre bra, i praktiken</a:t>
            </a:r>
            <a:br>
              <a:rPr lang="sv-SE" dirty="0" smtClean="0"/>
            </a:br>
            <a:r>
              <a:rPr lang="sv-SE" dirty="0" smtClean="0"/>
              <a:t>(</a:t>
            </a:r>
            <a:r>
              <a:rPr lang="sv-SE" dirty="0"/>
              <a:t>inga riktiga avtal, blir lätt papperstigrar</a:t>
            </a:r>
            <a:r>
              <a:rPr lang="sv-SE" dirty="0" smtClean="0"/>
              <a:t>)</a:t>
            </a:r>
          </a:p>
          <a:p>
            <a:endParaRPr lang="sv-SE" dirty="0" smtClean="0"/>
          </a:p>
          <a:p>
            <a:endParaRPr lang="sv-SE" dirty="0"/>
          </a:p>
        </p:txBody>
      </p:sp>
      <p:sp>
        <p:nvSpPr>
          <p:cNvPr id="4" name="Platshållare för datum 3"/>
          <p:cNvSpPr>
            <a:spLocks noGrp="1"/>
          </p:cNvSpPr>
          <p:nvPr>
            <p:ph type="dt" sz="half" idx="10"/>
          </p:nvPr>
        </p:nvSpPr>
        <p:spPr/>
        <p:txBody>
          <a:bodyPr/>
          <a:lstStyle/>
          <a:p>
            <a:fld id="{D6E799E2-E36C-F546-A5C0-6FB79998E7FE}"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25304927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t>Ett av tusentals liknande svar: </a:t>
            </a:r>
            <a:br>
              <a:rPr lang="sv-SE" sz="2000" dirty="0"/>
            </a:br>
            <a:r>
              <a:rPr lang="sv-SE" sz="2000" dirty="0"/>
              <a:t>Svar från en polismästare till en engagerad kommunmedborgare (18/10</a:t>
            </a:r>
            <a:r>
              <a:rPr lang="sv-SE" sz="2000" dirty="0" smtClean="0"/>
              <a:t>):</a:t>
            </a:r>
            <a:br>
              <a:rPr lang="sv-SE" sz="2000" dirty="0" smtClean="0"/>
            </a:br>
            <a:r>
              <a:rPr lang="sv-SE" sz="2000" dirty="0"/>
              <a:t/>
            </a:r>
            <a:br>
              <a:rPr lang="sv-SE" sz="2000" dirty="0"/>
            </a:br>
            <a:r>
              <a:rPr lang="sv-SE" sz="1600" dirty="0"/>
              <a:t/>
            </a:r>
            <a:br>
              <a:rPr lang="sv-SE" sz="1600" dirty="0"/>
            </a:br>
            <a:endParaRPr lang="sv-SE" dirty="0"/>
          </a:p>
        </p:txBody>
      </p:sp>
      <p:sp>
        <p:nvSpPr>
          <p:cNvPr id="3" name="Platshållare för innehåll 2"/>
          <p:cNvSpPr>
            <a:spLocks noGrp="1"/>
          </p:cNvSpPr>
          <p:nvPr>
            <p:ph idx="1"/>
          </p:nvPr>
        </p:nvSpPr>
        <p:spPr>
          <a:xfrm>
            <a:off x="467544" y="2060848"/>
            <a:ext cx="8229600" cy="4221163"/>
          </a:xfrm>
        </p:spPr>
        <p:txBody>
          <a:bodyPr/>
          <a:lstStyle/>
          <a:p>
            <a:pPr marL="0" indent="0">
              <a:buNone/>
            </a:pPr>
            <a:r>
              <a:rPr lang="sv-SE" sz="1600" dirty="0"/>
              <a:t>”Tack för Ditt mejl och ursäkta sent svar! Jag har tagit del av innehållet i Ditt brev. Jag har stort förtroende för närpolischefen xxx och jag vet att xxx och personalen arbetar utifrån de mål och inriktningar som framgår av distriktets verksamhetsplan och de beslut som fattas i vår operativa ledningsgrupp. Som så alltid inom vår verksamhet så räcker inte resurserna till allt vi och framförallt medborgarna vill att vi ska göra. Detta innebär att vi måste prioritera och att prioritera innebär också att välja bort. Just nu har vi bekymmer med inbrott och ungdomars  nyttjande  av narkotika i kommunen. Jag delar Din uppfattning att klotter är ett problem och att insatser mot klottrare är viktiga. Ställt mot de problem som jag nyss angivit är dock klotterfrågan inte lika angelägen just nu.</a:t>
            </a:r>
          </a:p>
          <a:p>
            <a:pPr marL="0" indent="0">
              <a:buNone/>
            </a:pPr>
            <a:r>
              <a:rPr lang="sv-SE" sz="1600" dirty="0"/>
              <a:t>Jag uppskattar Ditt engagemang för klotter- (och brotts-) fri kommun. Det är min förhoppning att vi framöver och tillsammans med andra aktörer i samhället kan skapa en kommun fri från klotter”.</a:t>
            </a:r>
          </a:p>
          <a:p>
            <a:pPr marL="0" indent="0">
              <a:buNone/>
            </a:pPr>
            <a:endParaRPr lang="sv-SE" dirty="0"/>
          </a:p>
        </p:txBody>
      </p:sp>
      <p:sp>
        <p:nvSpPr>
          <p:cNvPr id="4" name="Platshållare för datum 3"/>
          <p:cNvSpPr>
            <a:spLocks noGrp="1"/>
          </p:cNvSpPr>
          <p:nvPr>
            <p:ph type="dt" sz="half" idx="10"/>
          </p:nvPr>
        </p:nvSpPr>
        <p:spPr/>
        <p:txBody>
          <a:bodyPr/>
          <a:lstStyle/>
          <a:p>
            <a:fld id="{94B39978-0204-BF4D-8937-296501274E41}" type="datetime1">
              <a:rPr lang="sv-SE" smtClean="0"/>
              <a:t>2013-10-30</a:t>
            </a:fld>
            <a:endParaRPr lang="sv-SE"/>
          </a:p>
        </p:txBody>
      </p:sp>
      <p:sp>
        <p:nvSpPr>
          <p:cNvPr id="5" name="Platshållare för sidfot 4"/>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35978826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a:t>Svårt att utveckla lokalt polisarbete</a:t>
            </a:r>
          </a:p>
        </p:txBody>
      </p:sp>
      <p:sp>
        <p:nvSpPr>
          <p:cNvPr id="8" name="Platshållare för innehåll 7"/>
          <p:cNvSpPr>
            <a:spLocks noGrp="1"/>
          </p:cNvSpPr>
          <p:nvPr>
            <p:ph idx="1"/>
          </p:nvPr>
        </p:nvSpPr>
        <p:spPr/>
        <p:txBody>
          <a:bodyPr/>
          <a:lstStyle/>
          <a:p>
            <a:r>
              <a:rPr lang="sv-SE" dirty="0" smtClean="0"/>
              <a:t>Polisrollen </a:t>
            </a:r>
            <a:r>
              <a:rPr lang="sv-SE" dirty="0"/>
              <a:t>cementerad där alla vill jobba i </a:t>
            </a:r>
            <a:r>
              <a:rPr lang="sv-SE" dirty="0" smtClean="0"/>
              <a:t>”radiobilen”</a:t>
            </a:r>
            <a:br>
              <a:rPr lang="sv-SE" dirty="0" smtClean="0"/>
            </a:br>
            <a:r>
              <a:rPr lang="sv-SE" dirty="0" smtClean="0"/>
              <a:t>(kvarterspolis</a:t>
            </a:r>
            <a:r>
              <a:rPr lang="sv-SE" dirty="0"/>
              <a:t>, närpolis etc. tar alltid stryk</a:t>
            </a:r>
            <a:r>
              <a:rPr lang="sv-SE" dirty="0" smtClean="0"/>
              <a:t>)</a:t>
            </a:r>
            <a:br>
              <a:rPr lang="sv-SE" dirty="0" smtClean="0"/>
            </a:br>
            <a:endParaRPr lang="sv-SE" dirty="0" smtClean="0"/>
          </a:p>
          <a:p>
            <a:r>
              <a:rPr lang="sv-SE" dirty="0" smtClean="0"/>
              <a:t>Alla </a:t>
            </a:r>
            <a:r>
              <a:rPr lang="sv-SE" dirty="0"/>
              <a:t>vill jobba  på </a:t>
            </a:r>
            <a:r>
              <a:rPr lang="sv-SE" dirty="0" smtClean="0"/>
              <a:t>centralorten</a:t>
            </a:r>
            <a:br>
              <a:rPr lang="sv-SE" dirty="0" smtClean="0"/>
            </a:br>
            <a:r>
              <a:rPr lang="sv-SE" dirty="0" smtClean="0"/>
              <a:t>(</a:t>
            </a:r>
            <a:r>
              <a:rPr lang="sv-SE" dirty="0"/>
              <a:t>där finns kompisarna och utvecklingsmöjligheterna</a:t>
            </a:r>
            <a:r>
              <a:rPr lang="sv-SE" dirty="0" smtClean="0"/>
              <a:t>)</a:t>
            </a:r>
            <a:br>
              <a:rPr lang="sv-SE" dirty="0" smtClean="0"/>
            </a:br>
            <a:endParaRPr lang="sv-SE" dirty="0" smtClean="0"/>
          </a:p>
          <a:p>
            <a:r>
              <a:rPr lang="sv-SE" dirty="0" smtClean="0"/>
              <a:t>Oklara </a:t>
            </a:r>
            <a:r>
              <a:rPr lang="sv-SE" dirty="0"/>
              <a:t>arbetsuppgifter och svårt att </a:t>
            </a:r>
            <a:r>
              <a:rPr lang="sv-SE" dirty="0" smtClean="0"/>
              <a:t>mäta</a:t>
            </a:r>
            <a:br>
              <a:rPr lang="sv-SE" dirty="0" smtClean="0"/>
            </a:br>
            <a:r>
              <a:rPr lang="sv-SE" dirty="0" smtClean="0"/>
              <a:t>(</a:t>
            </a:r>
            <a:r>
              <a:rPr lang="sv-SE" dirty="0"/>
              <a:t>närpolisarbete </a:t>
            </a:r>
            <a:r>
              <a:rPr lang="sv-SE" dirty="0" smtClean="0"/>
              <a:t>blir</a:t>
            </a:r>
            <a:r>
              <a:rPr lang="sv-SE" dirty="0"/>
              <a:t> </a:t>
            </a:r>
            <a:r>
              <a:rPr lang="sv-SE" dirty="0" smtClean="0"/>
              <a:t>lätt </a:t>
            </a:r>
            <a:r>
              <a:rPr lang="sv-SE" dirty="0"/>
              <a:t>en tulipanaros trots bra forskning</a:t>
            </a:r>
            <a:r>
              <a:rPr lang="sv-SE" dirty="0" smtClean="0"/>
              <a:t>)</a:t>
            </a:r>
            <a:endParaRPr lang="sv-SE" dirty="0"/>
          </a:p>
        </p:txBody>
      </p:sp>
      <p:sp>
        <p:nvSpPr>
          <p:cNvPr id="4" name="Platshållare för datum 3"/>
          <p:cNvSpPr>
            <a:spLocks noGrp="1"/>
          </p:cNvSpPr>
          <p:nvPr>
            <p:ph type="dt" sz="half" idx="10"/>
          </p:nvPr>
        </p:nvSpPr>
        <p:spPr/>
        <p:txBody>
          <a:bodyPr/>
          <a:lstStyle/>
          <a:p>
            <a:fld id="{F8C5238E-66AA-484A-BCC0-F3517590C489}" type="datetime1">
              <a:rPr lang="sv-SE" smtClean="0"/>
              <a:t>2013-10-30</a:t>
            </a:fld>
            <a:endParaRPr lang="sv-SE"/>
          </a:p>
        </p:txBody>
      </p:sp>
      <p:sp>
        <p:nvSpPr>
          <p:cNvPr id="2" name="Platshållare för sidfot 1"/>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8656316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 av tusentals liknande artiklar</a:t>
            </a:r>
            <a:br>
              <a:rPr lang="sv-SE" dirty="0" smtClean="0"/>
            </a:br>
            <a:r>
              <a:rPr lang="sv-SE" sz="2000" dirty="0" smtClean="0"/>
              <a:t>(från en lokaltidning, 1/10):</a:t>
            </a:r>
            <a:endParaRPr lang="sv-SE" sz="2000" dirty="0"/>
          </a:p>
        </p:txBody>
      </p:sp>
      <p:sp>
        <p:nvSpPr>
          <p:cNvPr id="3" name="Platshållare för innehåll 2"/>
          <p:cNvSpPr>
            <a:spLocks noGrp="1"/>
          </p:cNvSpPr>
          <p:nvPr>
            <p:ph idx="1"/>
          </p:nvPr>
        </p:nvSpPr>
        <p:spPr/>
        <p:txBody>
          <a:bodyPr/>
          <a:lstStyle/>
          <a:p>
            <a:pPr marL="0" indent="0">
              <a:buNone/>
            </a:pPr>
            <a:r>
              <a:rPr lang="sv-SE" sz="1600" dirty="0"/>
              <a:t>..antalet närpoliser har halverats –från totalt åtta till fyra. Något som fått kritik bl.a. från Folkets </a:t>
            </a:r>
            <a:r>
              <a:rPr lang="sv-SE" sz="1600" dirty="0" err="1"/>
              <a:t>Hus-chefen</a:t>
            </a:r>
            <a:r>
              <a:rPr lang="sv-SE" sz="1600" dirty="0"/>
              <a:t> som sagt att ”utan närpolis blir polisen bara uniformer”</a:t>
            </a:r>
          </a:p>
          <a:p>
            <a:pPr marL="0" indent="0">
              <a:buNone/>
            </a:pPr>
            <a:r>
              <a:rPr lang="sv-SE" sz="1600" dirty="0"/>
              <a:t>...Polisman xx ställer sig frågande till var de över tusen nya poliser som Stockholms län uppges ha berikats med har hamnat. För de är inte hos närpolisen, PÅ 90-talet hade vi 36 poliser som jobbade här i kommunen. Nu är vi 15 personer, säger han.</a:t>
            </a:r>
          </a:p>
          <a:p>
            <a:pPr marL="0" indent="0">
              <a:buNone/>
            </a:pPr>
            <a:r>
              <a:rPr lang="sv-SE" sz="1600" dirty="0"/>
              <a:t>Enligt polismästaren är en orsak till bristen på närpoliser att man fått sätta resurser där de har behövts som mest. Men också att få närpoliser att jobba lokalt ute på fältet.…(J)u mer problem man har i ett område, desto yngre är poliserna. De vill alla sitta i radiobil, de patrullerar inte. Och så söker de sig härifrån så fort som möjligt. Närpolisen ligger längst ner på skalan. Men hos allmänheten har de hög status. Folk vill ha det här lokala…</a:t>
            </a:r>
          </a:p>
          <a:p>
            <a:pPr marL="0" indent="0">
              <a:buNone/>
            </a:pPr>
            <a:r>
              <a:rPr lang="sv-SE" sz="1600" dirty="0"/>
              <a:t>En undersökning från Linköpings Universitet visar att polisen lägger mindre är en procent av sin arbetstid på fotpatrullering…</a:t>
            </a:r>
          </a:p>
          <a:p>
            <a:pPr marL="0" indent="0">
              <a:buNone/>
            </a:pPr>
            <a:r>
              <a:rPr lang="sv-SE" sz="1600" dirty="0"/>
              <a:t>Vad är det bästa för folket (säger polismannen). Det är inte att vi poliser hoppar runt mellan tjänster. Kanske borde man höja lönerna för närpoliserna mot att man skriver ett kontrakt, kanske över tre år? Det vore det bästa ur medborgarnas perspektiv”</a:t>
            </a:r>
          </a:p>
          <a:p>
            <a:pPr marL="0" indent="0">
              <a:buNone/>
            </a:pPr>
            <a:endParaRPr lang="sv-SE" dirty="0"/>
          </a:p>
        </p:txBody>
      </p:sp>
      <p:sp>
        <p:nvSpPr>
          <p:cNvPr id="4" name="Platshållare för datum 3"/>
          <p:cNvSpPr>
            <a:spLocks noGrp="1"/>
          </p:cNvSpPr>
          <p:nvPr>
            <p:ph type="dt" sz="half" idx="10"/>
          </p:nvPr>
        </p:nvSpPr>
        <p:spPr/>
        <p:txBody>
          <a:bodyPr/>
          <a:lstStyle/>
          <a:p>
            <a:fld id="{94B39978-0204-BF4D-8937-296501274E41}" type="datetime1">
              <a:rPr lang="sv-SE" smtClean="0"/>
              <a:t>2013-10-30</a:t>
            </a:fld>
            <a:endParaRPr lang="sv-SE"/>
          </a:p>
        </p:txBody>
      </p:sp>
      <p:sp>
        <p:nvSpPr>
          <p:cNvPr id="5" name="Platshållare för sidfot 4"/>
          <p:cNvSpPr>
            <a:spLocks noGrp="1"/>
          </p:cNvSpPr>
          <p:nvPr>
            <p:ph type="ftr" sz="quarter" idx="11"/>
          </p:nvPr>
        </p:nvSpPr>
        <p:spPr/>
        <p:txBody>
          <a:bodyPr/>
          <a:lstStyle/>
          <a:p>
            <a:pPr>
              <a:defRPr/>
            </a:pPr>
            <a:r>
              <a:rPr lang="sv-SE" smtClean="0"/>
              <a:t>Stiftelsen Tryggare Sverige</a:t>
            </a:r>
            <a:endParaRPr lang="sv-SE"/>
          </a:p>
        </p:txBody>
      </p:sp>
    </p:spTree>
    <p:extLst>
      <p:ext uri="{BB962C8B-B14F-4D97-AF65-F5344CB8AC3E}">
        <p14:creationId xmlns:p14="http://schemas.microsoft.com/office/powerpoint/2010/main" val="14112282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all-tryggaresverige-light[1]">
  <a:themeElements>
    <a:clrScheme name="mall-tryggaresverige-ligh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ll-tryggaresverige-light[1]">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ll-tryggaresverige-ligh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l-tryggaresverige-ligh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l-tryggaresverige-ligh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l-tryggaresverige-ligh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l-tryggaresverige-ligh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l-tryggaresverige-ligh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l-tryggaresverige-ligh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l-tryggaresverige-ligh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l-tryggaresverige-ligh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l-tryggaresverige-ligh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l-tryggaresverige-ligh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l-tryggaresverige-ligh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mall-tryggaresverige-light[1]</Template>
  <TotalTime>1671</TotalTime>
  <Words>1255</Words>
  <Application>Microsoft Macintosh PowerPoint</Application>
  <PresentationFormat>Bildspel på skärmen (4:3)</PresentationFormat>
  <Paragraphs>189</Paragraphs>
  <Slides>30</Slides>
  <Notes>4</Notes>
  <HiddenSlides>0</HiddenSlides>
  <MMClips>0</MMClips>
  <ScaleCrop>false</ScaleCrop>
  <HeadingPairs>
    <vt:vector size="4" baseType="variant">
      <vt:variant>
        <vt:lpstr>Tema</vt:lpstr>
      </vt:variant>
      <vt:variant>
        <vt:i4>1</vt:i4>
      </vt:variant>
      <vt:variant>
        <vt:lpstr>Bildrubriker</vt:lpstr>
      </vt:variant>
      <vt:variant>
        <vt:i4>30</vt:i4>
      </vt:variant>
    </vt:vector>
  </HeadingPairs>
  <TitlesOfParts>
    <vt:vector size="31" baseType="lpstr">
      <vt:lpstr>mall-tryggaresverige-light[1]</vt:lpstr>
      <vt:lpstr>PowerPoint-presentation</vt:lpstr>
      <vt:lpstr>    </vt:lpstr>
      <vt:lpstr>Det viktigaste först</vt:lpstr>
      <vt:lpstr>PowerPoint-presentation</vt:lpstr>
      <vt:lpstr>Svårt att utveckla det lokala brottsförebyggande arbetet</vt:lpstr>
      <vt:lpstr>Svårt att utveckla det lokala brottsförebyggande arbetet (fortsättning)</vt:lpstr>
      <vt:lpstr>Ett av tusentals liknande svar:  Svar från en polismästare till en engagerad kommunmedborgare (18/10):   </vt:lpstr>
      <vt:lpstr>Svårt att utveckla lokalt polisarbete</vt:lpstr>
      <vt:lpstr>En av tusentals liknande artiklar (från en lokaltidning, 1/10):</vt:lpstr>
      <vt:lpstr>Svårt att utveckla lokalt polisarbete</vt:lpstr>
      <vt:lpstr>Svårt att utveckla lokalt polisarbete (fortsättning)</vt:lpstr>
      <vt:lpstr>Så ska polisen komma närmare medborgarna, beslut av Polissamordningen (Thomas Rolen) den 16/10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Mall Tryggare Sverige</dc:title>
  <dc:creator>Peter Strandell</dc:creator>
  <cp:lastModifiedBy>Magnus Lindgren</cp:lastModifiedBy>
  <cp:revision>121</cp:revision>
  <cp:lastPrinted>2013-10-19T22:55:49Z</cp:lastPrinted>
  <dcterms:created xsi:type="dcterms:W3CDTF">2008-09-03T04:57:37Z</dcterms:created>
  <dcterms:modified xsi:type="dcterms:W3CDTF">2013-10-30T20:14:02Z</dcterms:modified>
</cp:coreProperties>
</file>