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xlsx" ContentType="application/vnd.openxmlformats-officedocument.spreadsheetml.sheet"/>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heme/theme3.xml" ContentType="application/vnd.openxmlformats-officedocument.theme+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charts/chart1.xml" ContentType="application/vnd.openxmlformats-officedocument.drawingml.chart+xml"/>
  <Override PartName="/ppt/tags/tag7.xml" ContentType="application/vnd.openxmlformats-officedocument.presentationml.tags+xml"/>
  <Override PartName="/ppt/notesSlides/notesSlide5.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8"/>
  </p:notesMasterIdLst>
  <p:sldIdLst>
    <p:sldId id="257" r:id="rId3"/>
    <p:sldId id="258" r:id="rId4"/>
    <p:sldId id="259" r:id="rId5"/>
    <p:sldId id="260" r:id="rId6"/>
    <p:sldId id="261" r:id="rId7"/>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048" y="-1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notesMaster" Target="notesMasters/notes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kalkylblad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kalkylblad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Blad1!$B$1</c:f>
              <c:strCache>
                <c:ptCount val="1"/>
                <c:pt idx="0">
                  <c:v>Kolumn1</c:v>
                </c:pt>
              </c:strCache>
            </c:strRef>
          </c:tx>
          <c:spPr>
            <a:solidFill>
              <a:srgbClr val="0070C0"/>
            </a:solidFill>
          </c:spPr>
          <c:invertIfNegative val="0"/>
          <c:dLbls>
            <c:txPr>
              <a:bodyPr/>
              <a:lstStyle/>
              <a:p>
                <a:pPr>
                  <a:defRPr sz="1200" b="1"/>
                </a:pPr>
                <a:endParaRPr lang="sv-SE"/>
              </a:p>
            </c:txPr>
            <c:showLegendKey val="0"/>
            <c:showVal val="1"/>
            <c:showCatName val="0"/>
            <c:showSerName val="0"/>
            <c:showPercent val="0"/>
            <c:showBubbleSize val="0"/>
            <c:showLeaderLines val="0"/>
          </c:dLbls>
          <c:cat>
            <c:strRef>
              <c:f>Blad1!$A$2:$A$7</c:f>
              <c:strCache>
                <c:ptCount val="6"/>
                <c:pt idx="0">
                  <c:v>Regeringen</c:v>
                </c:pt>
                <c:pt idx="1">
                  <c:v>Kommunen</c:v>
                </c:pt>
                <c:pt idx="2">
                  <c:v>Byggbranschen</c:v>
                </c:pt>
                <c:pt idx="3">
                  <c:v>Bankerna</c:v>
                </c:pt>
                <c:pt idx="4">
                  <c:v>Annat</c:v>
                </c:pt>
                <c:pt idx="5">
                  <c:v>Vet ej</c:v>
                </c:pt>
              </c:strCache>
            </c:strRef>
          </c:cat>
          <c:val>
            <c:numRef>
              <c:f>Blad1!$B$2:$B$7</c:f>
              <c:numCache>
                <c:formatCode>#,##0</c:formatCode>
                <c:ptCount val="6"/>
                <c:pt idx="0">
                  <c:v>55.0</c:v>
                </c:pt>
                <c:pt idx="1">
                  <c:v>26.0</c:v>
                </c:pt>
                <c:pt idx="2">
                  <c:v>6.0</c:v>
                </c:pt>
                <c:pt idx="3">
                  <c:v>2.0</c:v>
                </c:pt>
                <c:pt idx="4">
                  <c:v>2.0</c:v>
                </c:pt>
                <c:pt idx="5">
                  <c:v>8.0</c:v>
                </c:pt>
              </c:numCache>
            </c:numRef>
          </c:val>
        </c:ser>
        <c:dLbls>
          <c:showLegendKey val="0"/>
          <c:showVal val="0"/>
          <c:showCatName val="0"/>
          <c:showSerName val="0"/>
          <c:showPercent val="0"/>
          <c:showBubbleSize val="0"/>
        </c:dLbls>
        <c:gapWidth val="150"/>
        <c:axId val="2145494632"/>
        <c:axId val="2145748456"/>
      </c:barChart>
      <c:catAx>
        <c:axId val="2145494632"/>
        <c:scaling>
          <c:orientation val="minMax"/>
        </c:scaling>
        <c:delete val="0"/>
        <c:axPos val="b"/>
        <c:majorTickMark val="out"/>
        <c:minorTickMark val="none"/>
        <c:tickLblPos val="nextTo"/>
        <c:txPr>
          <a:bodyPr/>
          <a:lstStyle/>
          <a:p>
            <a:pPr>
              <a:defRPr sz="1200"/>
            </a:pPr>
            <a:endParaRPr lang="sv-SE"/>
          </a:p>
        </c:txPr>
        <c:crossAx val="2145748456"/>
        <c:crosses val="autoZero"/>
        <c:auto val="1"/>
        <c:lblAlgn val="ctr"/>
        <c:lblOffset val="100"/>
        <c:noMultiLvlLbl val="0"/>
      </c:catAx>
      <c:valAx>
        <c:axId val="2145748456"/>
        <c:scaling>
          <c:orientation val="minMax"/>
        </c:scaling>
        <c:delete val="0"/>
        <c:axPos val="l"/>
        <c:numFmt formatCode="#,##0" sourceLinked="1"/>
        <c:majorTickMark val="out"/>
        <c:minorTickMark val="none"/>
        <c:tickLblPos val="nextTo"/>
        <c:txPr>
          <a:bodyPr/>
          <a:lstStyle/>
          <a:p>
            <a:pPr>
              <a:defRPr sz="1200"/>
            </a:pPr>
            <a:endParaRPr lang="sv-SE"/>
          </a:p>
        </c:txPr>
        <c:crossAx val="2145494632"/>
        <c:crosses val="autoZero"/>
        <c:crossBetween val="between"/>
      </c:valAx>
    </c:plotArea>
    <c:plotVisOnly val="1"/>
    <c:dispBlanksAs val="gap"/>
    <c:showDLblsOverMax val="0"/>
  </c:chart>
  <c:txPr>
    <a:bodyPr/>
    <a:lstStyle/>
    <a:p>
      <a:pPr>
        <a:defRPr sz="1800"/>
      </a:pPr>
      <a:endParaRPr lang="sv-SE"/>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Blad1!$B$1</c:f>
              <c:strCache>
                <c:ptCount val="1"/>
                <c:pt idx="0">
                  <c:v>Kolumn1</c:v>
                </c:pt>
              </c:strCache>
            </c:strRef>
          </c:tx>
          <c:invertIfNegative val="0"/>
          <c:dPt>
            <c:idx val="0"/>
            <c:invertIfNegative val="0"/>
            <c:bubble3D val="0"/>
            <c:spPr>
              <a:solidFill>
                <a:srgbClr val="00B050"/>
              </a:solidFill>
            </c:spPr>
          </c:dPt>
          <c:dPt>
            <c:idx val="2"/>
            <c:invertIfNegative val="0"/>
            <c:bubble3D val="0"/>
            <c:spPr>
              <a:solidFill>
                <a:schemeClr val="bg1">
                  <a:lumMod val="50000"/>
                </a:schemeClr>
              </a:solidFill>
            </c:spPr>
          </c:dPt>
          <c:dLbls>
            <c:txPr>
              <a:bodyPr/>
              <a:lstStyle/>
              <a:p>
                <a:pPr>
                  <a:defRPr sz="1200" b="1"/>
                </a:pPr>
                <a:endParaRPr lang="sv-SE"/>
              </a:p>
            </c:txPr>
            <c:showLegendKey val="0"/>
            <c:showVal val="1"/>
            <c:showCatName val="0"/>
            <c:showSerName val="0"/>
            <c:showPercent val="0"/>
            <c:showBubbleSize val="0"/>
            <c:showLeaderLines val="0"/>
          </c:dLbls>
          <c:cat>
            <c:strRef>
              <c:f>Blad1!$A$2:$A$4</c:f>
              <c:strCache>
                <c:ptCount val="3"/>
                <c:pt idx="0">
                  <c:v>Ja</c:v>
                </c:pt>
                <c:pt idx="1">
                  <c:v>Nej</c:v>
                </c:pt>
                <c:pt idx="2">
                  <c:v>Tveksam, vet ej </c:v>
                </c:pt>
              </c:strCache>
            </c:strRef>
          </c:cat>
          <c:val>
            <c:numRef>
              <c:f>Blad1!$B$2:$B$4</c:f>
              <c:numCache>
                <c:formatCode>General</c:formatCode>
                <c:ptCount val="3"/>
                <c:pt idx="0">
                  <c:v>30.0</c:v>
                </c:pt>
                <c:pt idx="1">
                  <c:v>43.0</c:v>
                </c:pt>
                <c:pt idx="2">
                  <c:v>27.0</c:v>
                </c:pt>
              </c:numCache>
            </c:numRef>
          </c:val>
        </c:ser>
        <c:dLbls>
          <c:showLegendKey val="0"/>
          <c:showVal val="0"/>
          <c:showCatName val="0"/>
          <c:showSerName val="0"/>
          <c:showPercent val="0"/>
          <c:showBubbleSize val="0"/>
        </c:dLbls>
        <c:gapWidth val="150"/>
        <c:axId val="2146192328"/>
        <c:axId val="2146195336"/>
      </c:barChart>
      <c:catAx>
        <c:axId val="2146192328"/>
        <c:scaling>
          <c:orientation val="minMax"/>
        </c:scaling>
        <c:delete val="0"/>
        <c:axPos val="b"/>
        <c:majorTickMark val="out"/>
        <c:minorTickMark val="none"/>
        <c:tickLblPos val="nextTo"/>
        <c:txPr>
          <a:bodyPr/>
          <a:lstStyle/>
          <a:p>
            <a:pPr>
              <a:defRPr sz="1200"/>
            </a:pPr>
            <a:endParaRPr lang="sv-SE"/>
          </a:p>
        </c:txPr>
        <c:crossAx val="2146195336"/>
        <c:crosses val="autoZero"/>
        <c:auto val="1"/>
        <c:lblAlgn val="ctr"/>
        <c:lblOffset val="100"/>
        <c:noMultiLvlLbl val="0"/>
      </c:catAx>
      <c:valAx>
        <c:axId val="2146195336"/>
        <c:scaling>
          <c:orientation val="minMax"/>
        </c:scaling>
        <c:delete val="0"/>
        <c:axPos val="l"/>
        <c:numFmt formatCode="General" sourceLinked="1"/>
        <c:majorTickMark val="out"/>
        <c:minorTickMark val="none"/>
        <c:tickLblPos val="nextTo"/>
        <c:txPr>
          <a:bodyPr/>
          <a:lstStyle/>
          <a:p>
            <a:pPr>
              <a:defRPr sz="1200"/>
            </a:pPr>
            <a:endParaRPr lang="sv-SE"/>
          </a:p>
        </c:txPr>
        <c:crossAx val="2146192328"/>
        <c:crosses val="autoZero"/>
        <c:crossBetween val="between"/>
      </c:valAx>
    </c:plotArea>
    <c:plotVisOnly val="1"/>
    <c:dispBlanksAs val="gap"/>
    <c:showDLblsOverMax val="0"/>
  </c:chart>
  <c:txPr>
    <a:bodyPr/>
    <a:lstStyle/>
    <a:p>
      <a:pPr>
        <a:defRPr sz="1800"/>
      </a:pPr>
      <a:endParaRPr lang="sv-SE"/>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58B325-2625-4783-B22A-FA341E8D4078}" type="datetimeFigureOut">
              <a:rPr lang="sv-SE" smtClean="0"/>
              <a:t>2014-10-15</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A14C53-34E7-4D91-9262-087C2A6FE245}" type="slidenum">
              <a:rPr lang="sv-SE" smtClean="0"/>
              <a:t>‹Nr.›</a:t>
            </a:fld>
            <a:endParaRPr lang="sv-SE"/>
          </a:p>
        </p:txBody>
      </p:sp>
    </p:spTree>
    <p:extLst>
      <p:ext uri="{BB962C8B-B14F-4D97-AF65-F5344CB8AC3E}">
        <p14:creationId xmlns:p14="http://schemas.microsoft.com/office/powerpoint/2010/main" val="32129067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9A311654-AF0E-4168-84C6-5642AB672AC8}" type="slidenum">
              <a:rPr lang="sv-SE" smtClean="0">
                <a:solidFill>
                  <a:prstClr val="black"/>
                </a:solidFill>
              </a:rPr>
              <a:pPr/>
              <a:t>1</a:t>
            </a:fld>
            <a:endParaRPr lang="sv-SE">
              <a:solidFill>
                <a:prstClr val="black"/>
              </a:solidFill>
            </a:endParaRPr>
          </a:p>
        </p:txBody>
      </p:sp>
    </p:spTree>
    <p:extLst>
      <p:ext uri="{BB962C8B-B14F-4D97-AF65-F5344CB8AC3E}">
        <p14:creationId xmlns:p14="http://schemas.microsoft.com/office/powerpoint/2010/main" val="38203811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892796-AA1F-46DF-8E31-7403BC1646CE}" type="slidenum">
              <a:rPr lang="nl-NL">
                <a:solidFill>
                  <a:prstClr val="black"/>
                </a:solidFill>
              </a:rPr>
              <a:pPr/>
              <a:t>2</a:t>
            </a:fld>
            <a:endParaRPr lang="nl-NL">
              <a:solidFill>
                <a:prstClr val="black"/>
              </a:solidFill>
            </a:endParaRPr>
          </a:p>
        </p:txBody>
      </p:sp>
      <p:sp>
        <p:nvSpPr>
          <p:cNvPr id="6146" name="Rectangle 2"/>
          <p:cNvSpPr>
            <a:spLocks noGrp="1" noRot="1" noChangeAspect="1" noChangeArrowheads="1" noTextEdit="1"/>
          </p:cNvSpPr>
          <p:nvPr>
            <p:ph type="sldImg"/>
          </p:nvPr>
        </p:nvSpPr>
        <p:spPr>
          <a:ln/>
        </p:spPr>
      </p:sp>
      <p:sp>
        <p:nvSpPr>
          <p:cNvPr id="6147" name="Rectangle 3"/>
          <p:cNvSpPr>
            <a:spLocks noGrp="1" noChangeArrowheads="1"/>
          </p:cNvSpPr>
          <p:nvPr>
            <p:ph type="body" idx="1"/>
          </p:nvPr>
        </p:nvSpPr>
        <p:spPr>
          <a:xfrm>
            <a:off x="914401" y="4343401"/>
            <a:ext cx="5029200" cy="4114800"/>
          </a:xfrm>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892796-AA1F-46DF-8E31-7403BC1646CE}" type="slidenum">
              <a:rPr lang="nl-NL">
                <a:solidFill>
                  <a:prstClr val="black"/>
                </a:solidFill>
              </a:rPr>
              <a:pPr/>
              <a:t>3</a:t>
            </a:fld>
            <a:endParaRPr lang="nl-NL">
              <a:solidFill>
                <a:prstClr val="black"/>
              </a:solidFill>
            </a:endParaRPr>
          </a:p>
        </p:txBody>
      </p:sp>
      <p:sp>
        <p:nvSpPr>
          <p:cNvPr id="6146" name="Rectangle 2"/>
          <p:cNvSpPr>
            <a:spLocks noGrp="1" noRot="1" noChangeAspect="1" noChangeArrowheads="1" noTextEdit="1"/>
          </p:cNvSpPr>
          <p:nvPr>
            <p:ph type="sldImg"/>
          </p:nvPr>
        </p:nvSpPr>
        <p:spPr>
          <a:ln/>
        </p:spPr>
      </p:sp>
      <p:sp>
        <p:nvSpPr>
          <p:cNvPr id="6147" name="Rectangle 3"/>
          <p:cNvSpPr>
            <a:spLocks noGrp="1" noChangeArrowheads="1"/>
          </p:cNvSpPr>
          <p:nvPr>
            <p:ph type="body" idx="1"/>
          </p:nvPr>
        </p:nvSpPr>
        <p:spPr>
          <a:xfrm>
            <a:off x="914401" y="4343401"/>
            <a:ext cx="5029200" cy="4114800"/>
          </a:xfrm>
        </p:spPr>
        <p:txBody>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892796-AA1F-46DF-8E31-7403BC1646CE}" type="slidenum">
              <a:rPr lang="nl-NL">
                <a:solidFill>
                  <a:prstClr val="black"/>
                </a:solidFill>
              </a:rPr>
              <a:pPr/>
              <a:t>4</a:t>
            </a:fld>
            <a:endParaRPr lang="nl-NL">
              <a:solidFill>
                <a:prstClr val="black"/>
              </a:solidFill>
            </a:endParaRPr>
          </a:p>
        </p:txBody>
      </p:sp>
      <p:sp>
        <p:nvSpPr>
          <p:cNvPr id="6146" name="Rectangle 2"/>
          <p:cNvSpPr>
            <a:spLocks noGrp="1" noRot="1" noChangeAspect="1" noChangeArrowheads="1" noTextEdit="1"/>
          </p:cNvSpPr>
          <p:nvPr>
            <p:ph type="sldImg"/>
          </p:nvPr>
        </p:nvSpPr>
        <p:spPr>
          <a:ln/>
        </p:spPr>
      </p:sp>
      <p:sp>
        <p:nvSpPr>
          <p:cNvPr id="6147" name="Rectangle 3"/>
          <p:cNvSpPr>
            <a:spLocks noGrp="1" noChangeArrowheads="1"/>
          </p:cNvSpPr>
          <p:nvPr>
            <p:ph type="body" idx="1"/>
          </p:nvPr>
        </p:nvSpPr>
        <p:spPr>
          <a:xfrm>
            <a:off x="914401" y="4343401"/>
            <a:ext cx="5029200" cy="4114800"/>
          </a:xfrm>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892796-AA1F-46DF-8E31-7403BC1646CE}" type="slidenum">
              <a:rPr lang="nl-NL">
                <a:solidFill>
                  <a:prstClr val="black"/>
                </a:solidFill>
              </a:rPr>
              <a:pPr/>
              <a:t>5</a:t>
            </a:fld>
            <a:endParaRPr lang="nl-NL">
              <a:solidFill>
                <a:prstClr val="black"/>
              </a:solidFill>
            </a:endParaRPr>
          </a:p>
        </p:txBody>
      </p:sp>
      <p:sp>
        <p:nvSpPr>
          <p:cNvPr id="6146" name="Rectangle 2"/>
          <p:cNvSpPr>
            <a:spLocks noGrp="1" noRot="1" noChangeAspect="1" noChangeArrowheads="1" noTextEdit="1"/>
          </p:cNvSpPr>
          <p:nvPr>
            <p:ph type="sldImg"/>
          </p:nvPr>
        </p:nvSpPr>
        <p:spPr>
          <a:ln/>
        </p:spPr>
      </p:sp>
      <p:sp>
        <p:nvSpPr>
          <p:cNvPr id="6147" name="Rectangle 3"/>
          <p:cNvSpPr>
            <a:spLocks noGrp="1" noChangeArrowheads="1"/>
          </p:cNvSpPr>
          <p:nvPr>
            <p:ph type="body" idx="1"/>
          </p:nvPr>
        </p:nvSpPr>
        <p:spPr>
          <a:xfrm>
            <a:off x="914401" y="4343401"/>
            <a:ext cx="5029200" cy="4114800"/>
          </a:xfrm>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jpe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jpe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jpe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jpe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7.jpe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8.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720C8BB2-CFE6-4384-AA03-6343CD95BB70}" type="datetimeFigureOut">
              <a:rPr lang="sv-SE" smtClean="0"/>
              <a:t>2014-10-15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A1C947-7F9E-4764-AB2D-1B55475E39C7}" type="slidenum">
              <a:rPr lang="sv-SE" smtClean="0"/>
              <a:t>‹Nr.›</a:t>
            </a:fld>
            <a:endParaRPr lang="sv-SE"/>
          </a:p>
        </p:txBody>
      </p:sp>
    </p:spTree>
    <p:extLst>
      <p:ext uri="{BB962C8B-B14F-4D97-AF65-F5344CB8AC3E}">
        <p14:creationId xmlns:p14="http://schemas.microsoft.com/office/powerpoint/2010/main" val="3527602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720C8BB2-CFE6-4384-AA03-6343CD95BB70}" type="datetimeFigureOut">
              <a:rPr lang="sv-SE" smtClean="0"/>
              <a:t>2014-10-15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A1C947-7F9E-4764-AB2D-1B55475E39C7}" type="slidenum">
              <a:rPr lang="sv-SE" smtClean="0"/>
              <a:t>‹Nr.›</a:t>
            </a:fld>
            <a:endParaRPr lang="sv-SE"/>
          </a:p>
        </p:txBody>
      </p:sp>
    </p:spTree>
    <p:extLst>
      <p:ext uri="{BB962C8B-B14F-4D97-AF65-F5344CB8AC3E}">
        <p14:creationId xmlns:p14="http://schemas.microsoft.com/office/powerpoint/2010/main" val="1944331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720C8BB2-CFE6-4384-AA03-6343CD95BB70}" type="datetimeFigureOut">
              <a:rPr lang="sv-SE" smtClean="0"/>
              <a:t>2014-10-15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A1C947-7F9E-4764-AB2D-1B55475E39C7}" type="slidenum">
              <a:rPr lang="sv-SE" smtClean="0"/>
              <a:t>‹Nr.›</a:t>
            </a:fld>
            <a:endParaRPr lang="sv-SE"/>
          </a:p>
        </p:txBody>
      </p:sp>
    </p:spTree>
    <p:extLst>
      <p:ext uri="{BB962C8B-B14F-4D97-AF65-F5344CB8AC3E}">
        <p14:creationId xmlns:p14="http://schemas.microsoft.com/office/powerpoint/2010/main" val="40529735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
    <p:spTree>
      <p:nvGrpSpPr>
        <p:cNvPr id="1" name=""/>
        <p:cNvGrpSpPr/>
        <p:nvPr/>
      </p:nvGrpSpPr>
      <p:grpSpPr>
        <a:xfrm>
          <a:off x="0" y="0"/>
          <a:ext cx="0" cy="0"/>
          <a:chOff x="0" y="0"/>
          <a:chExt cx="0" cy="0"/>
        </a:xfrm>
      </p:grpSpPr>
      <p:pic>
        <p:nvPicPr>
          <p:cNvPr id="4" name="Picture 3" descr="\\PSTUDIOTERM\Clients\TNS Global\TNS_002 Templates\4. Design\4. Active\PPT Files\19 Jan Redesign\Reference\Property Images\RGB_MASTER_A0_landscape_01_lefttoright.jp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1" t="24118" r="43632" b="2571"/>
          <a:stretch/>
        </p:blipFill>
        <p:spPr bwMode="auto">
          <a:xfrm>
            <a:off x="2743200" y="0"/>
            <a:ext cx="6400800" cy="5888065"/>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p:cNvSpPr>
            <a:spLocks noGrp="1"/>
          </p:cNvSpPr>
          <p:nvPr>
            <p:ph type="title"/>
          </p:nvPr>
        </p:nvSpPr>
        <p:spPr>
          <a:xfrm>
            <a:off x="281813" y="0"/>
            <a:ext cx="5798312" cy="1284971"/>
          </a:xfrm>
        </p:spPr>
        <p:txBody>
          <a:bodyPr/>
          <a:lstStyle/>
          <a:p>
            <a:r>
              <a:rPr lang="sv-SE" smtClean="0"/>
              <a:t>Klicka här för att ändra format</a:t>
            </a:r>
            <a:endParaRPr lang="en-GB" dirty="0"/>
          </a:p>
        </p:txBody>
      </p:sp>
    </p:spTree>
    <p:extLst>
      <p:ext uri="{BB962C8B-B14F-4D97-AF65-F5344CB8AC3E}">
        <p14:creationId xmlns:p14="http://schemas.microsoft.com/office/powerpoint/2010/main" val="2411782741"/>
      </p:ext>
    </p:extLst>
  </p:cSld>
  <p:clrMapOvr>
    <a:masterClrMapping/>
  </p:clrMapOvr>
  <p:timing>
    <p:tnLst>
      <p:par>
        <p:cTn xmlns:p14="http://schemas.microsoft.com/office/powerpoint/2010/mai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
    <p:spTree>
      <p:nvGrpSpPr>
        <p:cNvPr id="1" name=""/>
        <p:cNvGrpSpPr/>
        <p:nvPr/>
      </p:nvGrpSpPr>
      <p:grpSpPr>
        <a:xfrm>
          <a:off x="0" y="0"/>
          <a:ext cx="0" cy="0"/>
          <a:chOff x="0" y="0"/>
          <a:chExt cx="0" cy="0"/>
        </a:xfrm>
      </p:grpSpPr>
      <p:pic>
        <p:nvPicPr>
          <p:cNvPr id="4" name="Picture 3" descr="\\PSTUDIOTERM\Clients\TNS Global\TNS_002 Templates\4. Design\4. Active\PPT Files\19 Jan Redesign\Reference\Property Images\RGB_MASTER_A0_landscape_01_lefttoright.jp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1" t="24118" r="43632" b="2571"/>
          <a:stretch/>
        </p:blipFill>
        <p:spPr bwMode="auto">
          <a:xfrm>
            <a:off x="2743200" y="0"/>
            <a:ext cx="6400800" cy="5888065"/>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p:cNvSpPr>
            <a:spLocks noGrp="1"/>
          </p:cNvSpPr>
          <p:nvPr>
            <p:ph type="title"/>
          </p:nvPr>
        </p:nvSpPr>
        <p:spPr>
          <a:xfrm>
            <a:off x="281813" y="0"/>
            <a:ext cx="5798312" cy="1284971"/>
          </a:xfrm>
        </p:spPr>
        <p:txBody>
          <a:bodyPr/>
          <a:lstStyle/>
          <a:p>
            <a:r>
              <a:rPr lang="sv-SE" smtClean="0"/>
              <a:t>Klicka här för att ändra format</a:t>
            </a:r>
            <a:endParaRPr lang="en-GB" dirty="0"/>
          </a:p>
        </p:txBody>
      </p:sp>
    </p:spTree>
    <p:extLst>
      <p:ext uri="{BB962C8B-B14F-4D97-AF65-F5344CB8AC3E}">
        <p14:creationId xmlns:p14="http://schemas.microsoft.com/office/powerpoint/2010/main" val="1169515238"/>
      </p:ext>
    </p:extLst>
  </p:cSld>
  <p:clrMapOvr>
    <a:masterClrMapping/>
  </p:clrMapOvr>
  <p:timing>
    <p:tnLst>
      <p:par>
        <p:cTn xmlns:p14="http://schemas.microsoft.com/office/powerpoint/2010/mai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B)">
    <p:spTree>
      <p:nvGrpSpPr>
        <p:cNvPr id="1" name=""/>
        <p:cNvGrpSpPr/>
        <p:nvPr/>
      </p:nvGrpSpPr>
      <p:grpSpPr>
        <a:xfrm>
          <a:off x="0" y="0"/>
          <a:ext cx="0" cy="0"/>
          <a:chOff x="0" y="0"/>
          <a:chExt cx="0" cy="0"/>
        </a:xfrm>
      </p:grpSpPr>
      <p:pic>
        <p:nvPicPr>
          <p:cNvPr id="4" name="Picture 2" descr="C:\Users\AndrewA\Desktop\Email ATT\RGB_MASTER_A0_landscape_02_lefttoright.jp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29570" r="40312" b="-1"/>
          <a:stretch/>
        </p:blipFill>
        <p:spPr bwMode="auto">
          <a:xfrm>
            <a:off x="2400301" y="0"/>
            <a:ext cx="6743700" cy="562823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281813" y="0"/>
            <a:ext cx="4670433" cy="1284971"/>
          </a:xfrm>
        </p:spPr>
        <p:txBody>
          <a:bodyPr/>
          <a:lstStyle/>
          <a:p>
            <a:r>
              <a:rPr lang="sv-SE" smtClean="0"/>
              <a:t>Klicka här för att ändra format</a:t>
            </a:r>
            <a:endParaRPr lang="en-GB" dirty="0"/>
          </a:p>
        </p:txBody>
      </p:sp>
    </p:spTree>
    <p:extLst>
      <p:ext uri="{BB962C8B-B14F-4D97-AF65-F5344CB8AC3E}">
        <p14:creationId xmlns:p14="http://schemas.microsoft.com/office/powerpoint/2010/main" val="3212765259"/>
      </p:ext>
    </p:extLst>
  </p:cSld>
  <p:clrMapOvr>
    <a:masterClrMapping/>
  </p:clrMapOvr>
  <p:timing>
    <p:tnLst>
      <p:par>
        <p:cTn xmlns:p14="http://schemas.microsoft.com/office/powerpoint/2010/mai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C)">
    <p:spTree>
      <p:nvGrpSpPr>
        <p:cNvPr id="1" name=""/>
        <p:cNvGrpSpPr/>
        <p:nvPr/>
      </p:nvGrpSpPr>
      <p:grpSpPr>
        <a:xfrm>
          <a:off x="0" y="0"/>
          <a:ext cx="0" cy="0"/>
          <a:chOff x="0" y="0"/>
          <a:chExt cx="0" cy="0"/>
        </a:xfrm>
      </p:grpSpPr>
      <p:pic>
        <p:nvPicPr>
          <p:cNvPr id="4" name="Picture 2" descr="C:\Users\AndrewA\Desktop\Email ATT\RGB_MASTER_A0_longlandscape.jp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14610" r="19388" b="9440"/>
          <a:stretch/>
        </p:blipFill>
        <p:spPr bwMode="auto">
          <a:xfrm>
            <a:off x="877888" y="0"/>
            <a:ext cx="8266112" cy="5508486"/>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p:cNvSpPr>
            <a:spLocks noGrp="1"/>
          </p:cNvSpPr>
          <p:nvPr>
            <p:ph type="title"/>
          </p:nvPr>
        </p:nvSpPr>
        <p:spPr>
          <a:xfrm>
            <a:off x="281813" y="0"/>
            <a:ext cx="7051494" cy="1284971"/>
          </a:xfrm>
        </p:spPr>
        <p:txBody>
          <a:bodyPr/>
          <a:lstStyle/>
          <a:p>
            <a:r>
              <a:rPr lang="sv-SE" smtClean="0"/>
              <a:t>Klicka här för att ändra format</a:t>
            </a:r>
            <a:endParaRPr lang="en-GB" dirty="0"/>
          </a:p>
        </p:txBody>
      </p:sp>
    </p:spTree>
    <p:extLst>
      <p:ext uri="{BB962C8B-B14F-4D97-AF65-F5344CB8AC3E}">
        <p14:creationId xmlns:p14="http://schemas.microsoft.com/office/powerpoint/2010/main" val="3689061347"/>
      </p:ext>
    </p:extLst>
  </p:cSld>
  <p:clrMapOvr>
    <a:masterClrMapping/>
  </p:clrMapOvr>
  <p:timing>
    <p:tnLst>
      <p:par>
        <p:cTn xmlns:p14="http://schemas.microsoft.com/office/powerpoint/2010/mai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D)">
    <p:spTree>
      <p:nvGrpSpPr>
        <p:cNvPr id="1" name=""/>
        <p:cNvGrpSpPr/>
        <p:nvPr/>
      </p:nvGrpSpPr>
      <p:grpSpPr>
        <a:xfrm>
          <a:off x="0" y="0"/>
          <a:ext cx="0" cy="0"/>
          <a:chOff x="0" y="0"/>
          <a:chExt cx="0" cy="0"/>
        </a:xfrm>
      </p:grpSpPr>
      <p:pic>
        <p:nvPicPr>
          <p:cNvPr id="4" name="Picture 2" descr="C:\Users\AndrewA\Desktop\Email ATT\RGB_MASTER_A0_portrait_01_righttoleft.jp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4447" t="13578" r="9952" b="3640"/>
          <a:stretch/>
        </p:blipFill>
        <p:spPr bwMode="auto">
          <a:xfrm>
            <a:off x="4449548" y="1"/>
            <a:ext cx="4694452" cy="5816848"/>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p:cNvSpPr>
            <a:spLocks noGrp="1"/>
          </p:cNvSpPr>
          <p:nvPr>
            <p:ph type="title"/>
          </p:nvPr>
        </p:nvSpPr>
        <p:spPr>
          <a:xfrm>
            <a:off x="281813" y="0"/>
            <a:ext cx="5059732" cy="1284971"/>
          </a:xfrm>
        </p:spPr>
        <p:txBody>
          <a:bodyPr/>
          <a:lstStyle/>
          <a:p>
            <a:r>
              <a:rPr lang="sv-SE" smtClean="0"/>
              <a:t>Klicka här för att ändra format</a:t>
            </a:r>
            <a:endParaRPr lang="en-GB"/>
          </a:p>
        </p:txBody>
      </p:sp>
    </p:spTree>
    <p:extLst>
      <p:ext uri="{BB962C8B-B14F-4D97-AF65-F5344CB8AC3E}">
        <p14:creationId xmlns:p14="http://schemas.microsoft.com/office/powerpoint/2010/main" val="1672474886"/>
      </p:ext>
    </p:extLst>
  </p:cSld>
  <p:clrMapOvr>
    <a:masterClrMapping/>
  </p:clrMapOvr>
  <p:timing>
    <p:tnLst>
      <p:par>
        <p:cTn xmlns:p14="http://schemas.microsoft.com/office/powerpoint/2010/mai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E)">
    <p:spTree>
      <p:nvGrpSpPr>
        <p:cNvPr id="1" name=""/>
        <p:cNvGrpSpPr/>
        <p:nvPr/>
      </p:nvGrpSpPr>
      <p:grpSpPr>
        <a:xfrm>
          <a:off x="0" y="0"/>
          <a:ext cx="0" cy="0"/>
          <a:chOff x="0" y="0"/>
          <a:chExt cx="0" cy="0"/>
        </a:xfrm>
      </p:grpSpPr>
      <p:pic>
        <p:nvPicPr>
          <p:cNvPr id="4" name="Picture 2" descr="C:\Users\AndrewA\Desktop\Email ATT\RGB_MASTER_A0_portrait_02_righttoleft.jp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22509" r="19239" b="3525"/>
          <a:stretch/>
        </p:blipFill>
        <p:spPr bwMode="auto">
          <a:xfrm>
            <a:off x="4710159" y="0"/>
            <a:ext cx="4433841" cy="5743575"/>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p:cNvSpPr>
            <a:spLocks noGrp="1"/>
          </p:cNvSpPr>
          <p:nvPr>
            <p:ph type="title"/>
          </p:nvPr>
        </p:nvSpPr>
        <p:spPr>
          <a:xfrm>
            <a:off x="281813" y="0"/>
            <a:ext cx="5367549" cy="1284971"/>
          </a:xfrm>
        </p:spPr>
        <p:txBody>
          <a:bodyPr/>
          <a:lstStyle/>
          <a:p>
            <a:r>
              <a:rPr lang="sv-SE" smtClean="0"/>
              <a:t>Klicka här för att ändra format</a:t>
            </a:r>
            <a:endParaRPr lang="en-GB" dirty="0"/>
          </a:p>
        </p:txBody>
      </p:sp>
    </p:spTree>
    <p:extLst>
      <p:ext uri="{BB962C8B-B14F-4D97-AF65-F5344CB8AC3E}">
        <p14:creationId xmlns:p14="http://schemas.microsoft.com/office/powerpoint/2010/main" val="27287624"/>
      </p:ext>
    </p:extLst>
  </p:cSld>
  <p:clrMapOvr>
    <a:masterClrMapping/>
  </p:clrMapOvr>
  <p:timing>
    <p:tnLst>
      <p:par>
        <p:cTn xmlns:p14="http://schemas.microsoft.com/office/powerpoint/2010/mai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F)">
    <p:spTree>
      <p:nvGrpSpPr>
        <p:cNvPr id="1" name=""/>
        <p:cNvGrpSpPr/>
        <p:nvPr/>
      </p:nvGrpSpPr>
      <p:grpSpPr>
        <a:xfrm>
          <a:off x="0" y="0"/>
          <a:ext cx="0" cy="0"/>
          <a:chOff x="0" y="0"/>
          <a:chExt cx="0" cy="0"/>
        </a:xfrm>
      </p:grpSpPr>
      <p:pic>
        <p:nvPicPr>
          <p:cNvPr id="4" name="Picture 2" descr="C:\Users\AndrewA\Desktop\Email ATT\RGB_MASTER_A0_portrait_03_straight.jp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25926" r="21766" b="3545"/>
          <a:stretch/>
        </p:blipFill>
        <p:spPr bwMode="auto">
          <a:xfrm>
            <a:off x="4343401" y="0"/>
            <a:ext cx="4514850" cy="5756972"/>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p:cNvSpPr>
            <a:spLocks noGrp="1"/>
          </p:cNvSpPr>
          <p:nvPr>
            <p:ph type="title"/>
          </p:nvPr>
        </p:nvSpPr>
        <p:spPr>
          <a:xfrm>
            <a:off x="281813" y="0"/>
            <a:ext cx="5376603" cy="1284971"/>
          </a:xfrm>
        </p:spPr>
        <p:txBody>
          <a:bodyPr/>
          <a:lstStyle/>
          <a:p>
            <a:r>
              <a:rPr lang="sv-SE" smtClean="0"/>
              <a:t>Klicka här för att ändra format</a:t>
            </a:r>
            <a:endParaRPr lang="en-GB" dirty="0"/>
          </a:p>
        </p:txBody>
      </p:sp>
    </p:spTree>
    <p:extLst>
      <p:ext uri="{BB962C8B-B14F-4D97-AF65-F5344CB8AC3E}">
        <p14:creationId xmlns:p14="http://schemas.microsoft.com/office/powerpoint/2010/main" val="2885183539"/>
      </p:ext>
    </p:extLst>
  </p:cSld>
  <p:clrMapOvr>
    <a:masterClrMapping/>
  </p:clrMapOvr>
  <p:timing>
    <p:tnLst>
      <p:par>
        <p:cTn xmlns:p14="http://schemas.microsoft.com/office/powerpoint/2010/mai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G)">
    <p:spTree>
      <p:nvGrpSpPr>
        <p:cNvPr id="1" name=""/>
        <p:cNvGrpSpPr/>
        <p:nvPr/>
      </p:nvGrpSpPr>
      <p:grpSpPr>
        <a:xfrm>
          <a:off x="0" y="0"/>
          <a:ext cx="0" cy="0"/>
          <a:chOff x="0" y="0"/>
          <a:chExt cx="0" cy="0"/>
        </a:xfrm>
      </p:grpSpPr>
      <p:pic>
        <p:nvPicPr>
          <p:cNvPr id="4" name="Picture 2" descr="C:\Users\AndrewA\Desktop\Email ATT\RGB_MASTER_A0_square.jp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6485" t="2596" r="19349" b="898"/>
          <a:stretch/>
        </p:blipFill>
        <p:spPr bwMode="auto">
          <a:xfrm>
            <a:off x="3286912" y="0"/>
            <a:ext cx="5857087" cy="5781675"/>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p:cNvSpPr>
            <a:spLocks noGrp="1"/>
          </p:cNvSpPr>
          <p:nvPr>
            <p:ph type="title"/>
          </p:nvPr>
        </p:nvSpPr>
        <p:spPr>
          <a:xfrm>
            <a:off x="281813" y="0"/>
            <a:ext cx="5611993" cy="1284971"/>
          </a:xfrm>
        </p:spPr>
        <p:txBody>
          <a:bodyPr/>
          <a:lstStyle/>
          <a:p>
            <a:r>
              <a:rPr lang="sv-SE" smtClean="0"/>
              <a:t>Klicka här för att ändra format</a:t>
            </a:r>
            <a:endParaRPr lang="en-GB" dirty="0"/>
          </a:p>
        </p:txBody>
      </p:sp>
    </p:spTree>
    <p:extLst>
      <p:ext uri="{BB962C8B-B14F-4D97-AF65-F5344CB8AC3E}">
        <p14:creationId xmlns:p14="http://schemas.microsoft.com/office/powerpoint/2010/main" val="216023796"/>
      </p:ext>
    </p:extLst>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720C8BB2-CFE6-4384-AA03-6343CD95BB70}" type="datetimeFigureOut">
              <a:rPr lang="sv-SE" smtClean="0"/>
              <a:t>2014-10-15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A1C947-7F9E-4764-AB2D-1B55475E39C7}" type="slidenum">
              <a:rPr lang="sv-SE" smtClean="0"/>
              <a:t>‹Nr.›</a:t>
            </a:fld>
            <a:endParaRPr lang="sv-SE"/>
          </a:p>
        </p:txBody>
      </p:sp>
    </p:spTree>
    <p:extLst>
      <p:ext uri="{BB962C8B-B14F-4D97-AF65-F5344CB8AC3E}">
        <p14:creationId xmlns:p14="http://schemas.microsoft.com/office/powerpoint/2010/main" val="13450028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with Image">
    <p:spTree>
      <p:nvGrpSpPr>
        <p:cNvPr id="1" name=""/>
        <p:cNvGrpSpPr/>
        <p:nvPr/>
      </p:nvGrpSpPr>
      <p:grpSpPr>
        <a:xfrm>
          <a:off x="0" y="0"/>
          <a:ext cx="0" cy="0"/>
          <a:chOff x="0" y="0"/>
          <a:chExt cx="0" cy="0"/>
        </a:xfrm>
      </p:grpSpPr>
      <p:sp>
        <p:nvSpPr>
          <p:cNvPr id="6" name="Picture Placeholder 6"/>
          <p:cNvSpPr>
            <a:spLocks noGrp="1"/>
          </p:cNvSpPr>
          <p:nvPr>
            <p:ph type="pic" sz="quarter" idx="19"/>
          </p:nvPr>
        </p:nvSpPr>
        <p:spPr>
          <a:xfrm>
            <a:off x="285750" y="1285875"/>
            <a:ext cx="8569325" cy="4537075"/>
          </a:xfrm>
          <a:prstGeom prst="rect">
            <a:avLst/>
          </a:prstGeom>
        </p:spPr>
        <p:txBody>
          <a:bodyPr>
            <a:noAutofit/>
          </a:bodyPr>
          <a:lstStyle/>
          <a:p>
            <a:r>
              <a:rPr lang="sv-SE" smtClean="0"/>
              <a:t>Klicka på ikonen för att lägga till en bild</a:t>
            </a:r>
            <a:endParaRPr lang="en-AU" dirty="0"/>
          </a:p>
        </p:txBody>
      </p:sp>
      <p:sp>
        <p:nvSpPr>
          <p:cNvPr id="4" name="Title 3"/>
          <p:cNvSpPr>
            <a:spLocks noGrp="1"/>
          </p:cNvSpPr>
          <p:nvPr>
            <p:ph type="title"/>
          </p:nvPr>
        </p:nvSpPr>
        <p:spPr/>
        <p:txBody>
          <a:bodyPr/>
          <a:lstStyle/>
          <a:p>
            <a:r>
              <a:rPr lang="sv-SE" smtClean="0"/>
              <a:t>Klicka här för att ändra format</a:t>
            </a:r>
            <a:endParaRPr lang="en-GB" dirty="0"/>
          </a:p>
        </p:txBody>
      </p:sp>
    </p:spTree>
    <p:extLst>
      <p:ext uri="{BB962C8B-B14F-4D97-AF65-F5344CB8AC3E}">
        <p14:creationId xmlns:p14="http://schemas.microsoft.com/office/powerpoint/2010/main" val="1421836669"/>
      </p:ext>
    </p:extLst>
  </p:cSld>
  <p:clrMapOvr>
    <a:masterClrMapping/>
  </p:clrMapOvr>
  <p:timing>
    <p:tnLst>
      <p:par>
        <p:cTn xmlns:p14="http://schemas.microsoft.com/office/powerpoint/2010/mai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a:xfrm>
            <a:off x="293688" y="1219200"/>
            <a:ext cx="8532812" cy="4652963"/>
          </a:xfrm>
          <a:prstGeom prst="rect">
            <a:avLst/>
          </a:prstGeo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Tree>
    <p:extLst>
      <p:ext uri="{BB962C8B-B14F-4D97-AF65-F5344CB8AC3E}">
        <p14:creationId xmlns:p14="http://schemas.microsoft.com/office/powerpoint/2010/main" val="347084073"/>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chartAndTx">
  <p:cSld name="Rubrik, diagram och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iagram 2"/>
          <p:cNvSpPr>
            <a:spLocks noGrp="1"/>
          </p:cNvSpPr>
          <p:nvPr>
            <p:ph type="chart" sz="half" idx="1"/>
          </p:nvPr>
        </p:nvSpPr>
        <p:spPr>
          <a:xfrm>
            <a:off x="381000" y="1524000"/>
            <a:ext cx="4116388" cy="4102100"/>
          </a:xfrm>
          <a:prstGeom prst="rect">
            <a:avLst/>
          </a:prstGeom>
        </p:spPr>
        <p:txBody>
          <a:bodyPr/>
          <a:lstStyle/>
          <a:p>
            <a:endParaRPr lang="sv-SE"/>
          </a:p>
        </p:txBody>
      </p:sp>
      <p:sp>
        <p:nvSpPr>
          <p:cNvPr id="4" name="Platshållare för text 3"/>
          <p:cNvSpPr>
            <a:spLocks noGrp="1"/>
          </p:cNvSpPr>
          <p:nvPr>
            <p:ph type="body" sz="half" idx="2"/>
          </p:nvPr>
        </p:nvSpPr>
        <p:spPr>
          <a:xfrm>
            <a:off x="4649788" y="1524000"/>
            <a:ext cx="4116387" cy="4102100"/>
          </a:xfrm>
          <a:prstGeom prst="rect">
            <a:avLst/>
          </a:prstGeo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Tree>
    <p:extLst>
      <p:ext uri="{BB962C8B-B14F-4D97-AF65-F5344CB8AC3E}">
        <p14:creationId xmlns:p14="http://schemas.microsoft.com/office/powerpoint/2010/main" val="315114439"/>
      </p:ext>
    </p:extLst>
  </p:cSld>
  <p:clrMapOvr>
    <a:masterClrMapping/>
  </p:clrMapOvr>
  <p:timing>
    <p:tnLst>
      <p:par>
        <p:cTn xmlns:p14="http://schemas.microsoft.com/office/powerpoint/2010/mai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x1 Box">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AU" dirty="0"/>
          </a:p>
        </p:txBody>
      </p:sp>
      <p:sp>
        <p:nvSpPr>
          <p:cNvPr id="3" name="Slide Number Placeholder 2"/>
          <p:cNvSpPr>
            <a:spLocks noGrp="1"/>
          </p:cNvSpPr>
          <p:nvPr>
            <p:ph type="sldNum" sz="quarter" idx="10"/>
          </p:nvPr>
        </p:nvSpPr>
        <p:spPr/>
        <p:txBody>
          <a:bodyPr/>
          <a:lstStyle/>
          <a:p>
            <a:fld id="{9784CBA3-D598-4B1F-BAA3-EE14B5154290}" type="slidenum">
              <a:rPr lang="en-AU" smtClean="0"/>
              <a:pPr/>
              <a:t>‹Nr.›</a:t>
            </a:fld>
            <a:endParaRPr lang="en-AU" dirty="0"/>
          </a:p>
        </p:txBody>
      </p:sp>
      <p:sp>
        <p:nvSpPr>
          <p:cNvPr id="7" name="Content Placeholder 6"/>
          <p:cNvSpPr>
            <a:spLocks noGrp="1"/>
          </p:cNvSpPr>
          <p:nvPr>
            <p:ph sz="quarter" idx="11"/>
          </p:nvPr>
        </p:nvSpPr>
        <p:spPr>
          <a:xfrm>
            <a:off x="285750" y="1031839"/>
            <a:ext cx="8569325" cy="4906999"/>
          </a:xfrm>
          <a:prstGeom prst="rect">
            <a:avLst/>
          </a:prstGeom>
        </p:spPr>
        <p:txBody>
          <a:bodyPr>
            <a:noAutofit/>
          </a:bodyPr>
          <a:lstStyle>
            <a:lvl1pPr>
              <a:defRPr b="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Tree>
    <p:extLst>
      <p:ext uri="{BB962C8B-B14F-4D97-AF65-F5344CB8AC3E}">
        <p14:creationId xmlns:p14="http://schemas.microsoft.com/office/powerpoint/2010/main" val="444845658"/>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720C8BB2-CFE6-4384-AA03-6343CD95BB70}" type="datetimeFigureOut">
              <a:rPr lang="sv-SE" smtClean="0"/>
              <a:t>2014-10-15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6CA1C947-7F9E-4764-AB2D-1B55475E39C7}" type="slidenum">
              <a:rPr lang="sv-SE" smtClean="0"/>
              <a:t>‹Nr.›</a:t>
            </a:fld>
            <a:endParaRPr lang="sv-SE"/>
          </a:p>
        </p:txBody>
      </p:sp>
    </p:spTree>
    <p:extLst>
      <p:ext uri="{BB962C8B-B14F-4D97-AF65-F5344CB8AC3E}">
        <p14:creationId xmlns:p14="http://schemas.microsoft.com/office/powerpoint/2010/main" val="1900712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720C8BB2-CFE6-4384-AA03-6343CD95BB70}" type="datetimeFigureOut">
              <a:rPr lang="sv-SE" smtClean="0"/>
              <a:t>2014-10-15</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6CA1C947-7F9E-4764-AB2D-1B55475E39C7}" type="slidenum">
              <a:rPr lang="sv-SE" smtClean="0"/>
              <a:t>‹Nr.›</a:t>
            </a:fld>
            <a:endParaRPr lang="sv-SE"/>
          </a:p>
        </p:txBody>
      </p:sp>
    </p:spTree>
    <p:extLst>
      <p:ext uri="{BB962C8B-B14F-4D97-AF65-F5344CB8AC3E}">
        <p14:creationId xmlns:p14="http://schemas.microsoft.com/office/powerpoint/2010/main" val="1748339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720C8BB2-CFE6-4384-AA03-6343CD95BB70}" type="datetimeFigureOut">
              <a:rPr lang="sv-SE" smtClean="0"/>
              <a:t>2014-10-15</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6CA1C947-7F9E-4764-AB2D-1B55475E39C7}" type="slidenum">
              <a:rPr lang="sv-SE" smtClean="0"/>
              <a:t>‹Nr.›</a:t>
            </a:fld>
            <a:endParaRPr lang="sv-SE"/>
          </a:p>
        </p:txBody>
      </p:sp>
    </p:spTree>
    <p:extLst>
      <p:ext uri="{BB962C8B-B14F-4D97-AF65-F5344CB8AC3E}">
        <p14:creationId xmlns:p14="http://schemas.microsoft.com/office/powerpoint/2010/main" val="1335608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720C8BB2-CFE6-4384-AA03-6343CD95BB70}" type="datetimeFigureOut">
              <a:rPr lang="sv-SE" smtClean="0"/>
              <a:t>2014-10-15</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6CA1C947-7F9E-4764-AB2D-1B55475E39C7}" type="slidenum">
              <a:rPr lang="sv-SE" smtClean="0"/>
              <a:t>‹Nr.›</a:t>
            </a:fld>
            <a:endParaRPr lang="sv-SE"/>
          </a:p>
        </p:txBody>
      </p:sp>
    </p:spTree>
    <p:extLst>
      <p:ext uri="{BB962C8B-B14F-4D97-AF65-F5344CB8AC3E}">
        <p14:creationId xmlns:p14="http://schemas.microsoft.com/office/powerpoint/2010/main" val="1058978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720C8BB2-CFE6-4384-AA03-6343CD95BB70}" type="datetimeFigureOut">
              <a:rPr lang="sv-SE" smtClean="0"/>
              <a:t>2014-10-15</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6CA1C947-7F9E-4764-AB2D-1B55475E39C7}" type="slidenum">
              <a:rPr lang="sv-SE" smtClean="0"/>
              <a:t>‹Nr.›</a:t>
            </a:fld>
            <a:endParaRPr lang="sv-SE"/>
          </a:p>
        </p:txBody>
      </p:sp>
    </p:spTree>
    <p:extLst>
      <p:ext uri="{BB962C8B-B14F-4D97-AF65-F5344CB8AC3E}">
        <p14:creationId xmlns:p14="http://schemas.microsoft.com/office/powerpoint/2010/main" val="1011486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720C8BB2-CFE6-4384-AA03-6343CD95BB70}" type="datetimeFigureOut">
              <a:rPr lang="sv-SE" smtClean="0"/>
              <a:t>2014-10-15</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6CA1C947-7F9E-4764-AB2D-1B55475E39C7}" type="slidenum">
              <a:rPr lang="sv-SE" smtClean="0"/>
              <a:t>‹Nr.›</a:t>
            </a:fld>
            <a:endParaRPr lang="sv-SE"/>
          </a:p>
        </p:txBody>
      </p:sp>
    </p:spTree>
    <p:extLst>
      <p:ext uri="{BB962C8B-B14F-4D97-AF65-F5344CB8AC3E}">
        <p14:creationId xmlns:p14="http://schemas.microsoft.com/office/powerpoint/2010/main" val="396305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720C8BB2-CFE6-4384-AA03-6343CD95BB70}" type="datetimeFigureOut">
              <a:rPr lang="sv-SE" smtClean="0"/>
              <a:t>2014-10-15</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6CA1C947-7F9E-4764-AB2D-1B55475E39C7}" type="slidenum">
              <a:rPr lang="sv-SE" smtClean="0"/>
              <a:t>‹Nr.›</a:t>
            </a:fld>
            <a:endParaRPr lang="sv-SE"/>
          </a:p>
        </p:txBody>
      </p:sp>
    </p:spTree>
    <p:extLst>
      <p:ext uri="{BB962C8B-B14F-4D97-AF65-F5344CB8AC3E}">
        <p14:creationId xmlns:p14="http://schemas.microsoft.com/office/powerpoint/2010/main" val="393326663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theme" Target="../theme/theme2.xml"/><Relationship Id="rId13" Type="http://schemas.openxmlformats.org/officeDocument/2006/relationships/tags" Target="../tags/tag1.xml"/><Relationship Id="rId14" Type="http://schemas.openxmlformats.org/officeDocument/2006/relationships/tags" Target="../tags/tag2.xml"/><Relationship Id="rId15" Type="http://schemas.openxmlformats.org/officeDocument/2006/relationships/image" Target="../media/image2.gif"/><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0C8BB2-CFE6-4384-AA03-6343CD95BB70}" type="datetimeFigureOut">
              <a:rPr lang="sv-SE" smtClean="0"/>
              <a:t>2014-10-15</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A1C947-7F9E-4764-AB2D-1B55475E39C7}" type="slidenum">
              <a:rPr lang="sv-SE" smtClean="0"/>
              <a:t>‹Nr.›</a:t>
            </a:fld>
            <a:endParaRPr lang="sv-SE"/>
          </a:p>
        </p:txBody>
      </p:sp>
    </p:spTree>
    <p:extLst>
      <p:ext uri="{BB962C8B-B14F-4D97-AF65-F5344CB8AC3E}">
        <p14:creationId xmlns:p14="http://schemas.microsoft.com/office/powerpoint/2010/main" val="22851610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1813" y="0"/>
            <a:ext cx="8573262" cy="1284971"/>
          </a:xfrm>
          <a:prstGeom prst="rect">
            <a:avLst/>
          </a:prstGeom>
        </p:spPr>
        <p:txBody>
          <a:bodyPr vert="horz" lIns="0" tIns="208800" rIns="0" bIns="0" rtlCol="0" anchor="t">
            <a:noAutofit/>
          </a:bodyPr>
          <a:lstStyle/>
          <a:p>
            <a:r>
              <a:rPr lang="sv-SE" smtClean="0"/>
              <a:t>Klicka här för att ändra format</a:t>
            </a:r>
            <a:endParaRPr lang="en-AU" dirty="0"/>
          </a:p>
        </p:txBody>
      </p:sp>
      <p:sp>
        <p:nvSpPr>
          <p:cNvPr id="4" name="Slide Number Placeholder 3"/>
          <p:cNvSpPr>
            <a:spLocks noGrp="1"/>
          </p:cNvSpPr>
          <p:nvPr>
            <p:ph type="sldNum" sz="quarter" idx="4"/>
          </p:nvPr>
        </p:nvSpPr>
        <p:spPr>
          <a:xfrm>
            <a:off x="8349607" y="6323838"/>
            <a:ext cx="505467" cy="252000"/>
          </a:xfrm>
          <a:prstGeom prst="rect">
            <a:avLst/>
          </a:prstGeom>
        </p:spPr>
        <p:txBody>
          <a:bodyPr vert="horz" lIns="0" tIns="0" rIns="0" bIns="0" rtlCol="0" anchor="b">
            <a:noAutofit/>
          </a:bodyPr>
          <a:lstStyle>
            <a:lvl1pPr algn="r">
              <a:defRPr sz="750" b="0">
                <a:solidFill>
                  <a:srgbClr val="333333"/>
                </a:solidFill>
                <a:latin typeface="+mn-lt"/>
              </a:defRPr>
            </a:lvl1pPr>
          </a:lstStyle>
          <a:p>
            <a:pPr fontAlgn="base">
              <a:spcBef>
                <a:spcPct val="0"/>
              </a:spcBef>
              <a:spcAft>
                <a:spcPct val="0"/>
              </a:spcAft>
            </a:pPr>
            <a:fld id="{9784CBA3-D598-4B1F-BAA3-EE14B5154290}" type="slidenum">
              <a:rPr lang="en-AU" smtClean="0">
                <a:cs typeface="Arial" charset="0"/>
              </a:rPr>
              <a:pPr fontAlgn="base">
                <a:spcBef>
                  <a:spcPct val="0"/>
                </a:spcBef>
                <a:spcAft>
                  <a:spcPct val="0"/>
                </a:spcAft>
              </a:pPr>
              <a:t>‹Nr.›</a:t>
            </a:fld>
            <a:endParaRPr lang="en-AU" dirty="0">
              <a:cs typeface="Arial" charset="0"/>
            </a:endParaRPr>
          </a:p>
        </p:txBody>
      </p:sp>
      <p:cxnSp>
        <p:nvCxnSpPr>
          <p:cNvPr id="70" name="Straight Connector 69"/>
          <p:cNvCxnSpPr/>
          <p:nvPr>
            <p:custDataLst>
              <p:tags r:id="rId13"/>
            </p:custDataLst>
          </p:nvPr>
        </p:nvCxnSpPr>
        <p:spPr>
          <a:xfrm>
            <a:off x="282163" y="5946775"/>
            <a:ext cx="8572912"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grpSp>
        <p:nvGrpSpPr>
          <p:cNvPr id="49" name="Group 48"/>
          <p:cNvGrpSpPr/>
          <p:nvPr/>
        </p:nvGrpSpPr>
        <p:grpSpPr>
          <a:xfrm>
            <a:off x="-1334173" y="-533456"/>
            <a:ext cx="10723183" cy="6493000"/>
            <a:chOff x="-1334173" y="-533456"/>
            <a:chExt cx="10723183" cy="6493000"/>
          </a:xfrm>
        </p:grpSpPr>
        <p:grpSp>
          <p:nvGrpSpPr>
            <p:cNvPr id="50" name="Group 13"/>
            <p:cNvGrpSpPr/>
            <p:nvPr userDrawn="1"/>
          </p:nvGrpSpPr>
          <p:grpSpPr>
            <a:xfrm>
              <a:off x="-1334173" y="1145470"/>
              <a:ext cx="1327930" cy="4814074"/>
              <a:chOff x="-1334173" y="1145470"/>
              <a:chExt cx="1327930" cy="4814074"/>
            </a:xfrm>
          </p:grpSpPr>
          <p:grpSp>
            <p:nvGrpSpPr>
              <p:cNvPr id="58" name="Group 7"/>
              <p:cNvGrpSpPr/>
              <p:nvPr userDrawn="1"/>
            </p:nvGrpSpPr>
            <p:grpSpPr>
              <a:xfrm>
                <a:off x="-1334173" y="4420483"/>
                <a:ext cx="1327930" cy="276999"/>
                <a:chOff x="-1334173" y="4420483"/>
                <a:chExt cx="1327930" cy="276999"/>
              </a:xfrm>
            </p:grpSpPr>
            <p:cxnSp>
              <p:nvCxnSpPr>
                <p:cNvPr id="68" name="Straight Connector 67"/>
                <p:cNvCxnSpPr/>
                <p:nvPr userDrawn="1"/>
              </p:nvCxnSpPr>
              <p:spPr>
                <a:xfrm>
                  <a:off x="-261843" y="4558982"/>
                  <a:ext cx="255600"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sp>
              <p:nvSpPr>
                <p:cNvPr id="69" name="TextBox 68"/>
                <p:cNvSpPr txBox="1"/>
                <p:nvPr userDrawn="1"/>
              </p:nvSpPr>
              <p:spPr>
                <a:xfrm>
                  <a:off x="-1334173" y="4420483"/>
                  <a:ext cx="1072330" cy="276999"/>
                </a:xfrm>
                <a:prstGeom prst="rect">
                  <a:avLst/>
                </a:prstGeom>
                <a:solidFill>
                  <a:schemeClr val="bg1"/>
                </a:solidFill>
              </p:spPr>
              <p:txBody>
                <a:bodyPr wrap="square" lIns="0" tIns="0" rIns="0" bIns="0" rtlCol="0" anchor="ctr">
                  <a:spAutoFit/>
                </a:bodyPr>
                <a:lstStyle/>
                <a:p>
                  <a:pPr algn="ctr" fontAlgn="base">
                    <a:spcBef>
                      <a:spcPct val="0"/>
                    </a:spcBef>
                    <a:spcAft>
                      <a:spcPct val="0"/>
                    </a:spcAft>
                  </a:pPr>
                  <a:r>
                    <a:rPr lang="en-AU" sz="900" b="1" dirty="0">
                      <a:solidFill>
                        <a:prstClr val="black">
                          <a:lumMod val="85000"/>
                          <a:lumOff val="15000"/>
                        </a:prstClr>
                      </a:solidFill>
                      <a:cs typeface="Arial" charset="0"/>
                    </a:rPr>
                    <a:t>3.14</a:t>
                  </a:r>
                  <a:br>
                    <a:rPr lang="en-AU" sz="900" b="1" dirty="0">
                      <a:solidFill>
                        <a:prstClr val="black">
                          <a:lumMod val="85000"/>
                          <a:lumOff val="15000"/>
                        </a:prstClr>
                      </a:solidFill>
                      <a:cs typeface="Arial" charset="0"/>
                    </a:rPr>
                  </a:br>
                  <a:r>
                    <a:rPr lang="en-AU" sz="900" b="1" dirty="0">
                      <a:solidFill>
                        <a:prstClr val="black">
                          <a:lumMod val="85000"/>
                          <a:lumOff val="15000"/>
                        </a:prstClr>
                      </a:solidFill>
                      <a:cs typeface="Arial" charset="0"/>
                    </a:rPr>
                    <a:t>X AXIS</a:t>
                  </a:r>
                </a:p>
              </p:txBody>
            </p:sp>
          </p:grpSp>
          <p:grpSp>
            <p:nvGrpSpPr>
              <p:cNvPr id="59" name="Group 58"/>
              <p:cNvGrpSpPr/>
              <p:nvPr userDrawn="1"/>
            </p:nvGrpSpPr>
            <p:grpSpPr>
              <a:xfrm>
                <a:off x="-1334173" y="5682545"/>
                <a:ext cx="1327930" cy="276999"/>
                <a:chOff x="-1334173" y="5682545"/>
                <a:chExt cx="1327930" cy="276999"/>
              </a:xfrm>
            </p:grpSpPr>
            <p:cxnSp>
              <p:nvCxnSpPr>
                <p:cNvPr id="66" name="Straight Connector 65"/>
                <p:cNvCxnSpPr/>
                <p:nvPr userDrawn="1"/>
              </p:nvCxnSpPr>
              <p:spPr>
                <a:xfrm>
                  <a:off x="-261843" y="5821044"/>
                  <a:ext cx="255600"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sp>
              <p:nvSpPr>
                <p:cNvPr id="67" name="TextBox 66"/>
                <p:cNvSpPr txBox="1"/>
                <p:nvPr userDrawn="1"/>
              </p:nvSpPr>
              <p:spPr>
                <a:xfrm>
                  <a:off x="-1334173" y="5682545"/>
                  <a:ext cx="1072330" cy="276999"/>
                </a:xfrm>
                <a:prstGeom prst="rect">
                  <a:avLst/>
                </a:prstGeom>
                <a:solidFill>
                  <a:schemeClr val="bg1"/>
                </a:solidFill>
              </p:spPr>
              <p:txBody>
                <a:bodyPr wrap="square" lIns="0" tIns="0" rIns="0" bIns="0" rtlCol="0" anchor="ctr">
                  <a:spAutoFit/>
                </a:bodyPr>
                <a:lstStyle/>
                <a:p>
                  <a:pPr algn="ctr" fontAlgn="base">
                    <a:spcBef>
                      <a:spcPct val="0"/>
                    </a:spcBef>
                    <a:spcAft>
                      <a:spcPct val="0"/>
                    </a:spcAft>
                  </a:pPr>
                  <a:r>
                    <a:rPr lang="en-AU" sz="900" b="1" dirty="0">
                      <a:solidFill>
                        <a:prstClr val="black">
                          <a:lumMod val="85000"/>
                          <a:lumOff val="15000"/>
                        </a:prstClr>
                      </a:solidFill>
                      <a:cs typeface="Arial" charset="0"/>
                    </a:rPr>
                    <a:t>6.65</a:t>
                  </a:r>
                  <a:br>
                    <a:rPr lang="en-AU" sz="900" b="1" dirty="0">
                      <a:solidFill>
                        <a:prstClr val="black">
                          <a:lumMod val="85000"/>
                          <a:lumOff val="15000"/>
                        </a:prstClr>
                      </a:solidFill>
                      <a:cs typeface="Arial" charset="0"/>
                    </a:rPr>
                  </a:br>
                  <a:r>
                    <a:rPr lang="en-AU" sz="900" b="1" dirty="0">
                      <a:solidFill>
                        <a:prstClr val="black">
                          <a:lumMod val="85000"/>
                          <a:lumOff val="15000"/>
                        </a:prstClr>
                      </a:solidFill>
                      <a:cs typeface="Arial" charset="0"/>
                    </a:rPr>
                    <a:t>BASE MARGIN</a:t>
                  </a:r>
                </a:p>
              </p:txBody>
            </p:sp>
          </p:grpSp>
          <p:grpSp>
            <p:nvGrpSpPr>
              <p:cNvPr id="60" name="Group 5"/>
              <p:cNvGrpSpPr/>
              <p:nvPr userDrawn="1"/>
            </p:nvGrpSpPr>
            <p:grpSpPr>
              <a:xfrm>
                <a:off x="-1334173" y="1145470"/>
                <a:ext cx="1327930" cy="276999"/>
                <a:chOff x="-1334173" y="1145470"/>
                <a:chExt cx="1327930" cy="276999"/>
              </a:xfrm>
            </p:grpSpPr>
            <p:cxnSp>
              <p:nvCxnSpPr>
                <p:cNvPr id="64" name="Straight Connector 63"/>
                <p:cNvCxnSpPr/>
                <p:nvPr userDrawn="1"/>
              </p:nvCxnSpPr>
              <p:spPr>
                <a:xfrm>
                  <a:off x="-261843" y="1283969"/>
                  <a:ext cx="255600"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sp>
              <p:nvSpPr>
                <p:cNvPr id="65" name="TextBox 64"/>
                <p:cNvSpPr txBox="1"/>
                <p:nvPr userDrawn="1"/>
              </p:nvSpPr>
              <p:spPr>
                <a:xfrm>
                  <a:off x="-1334173" y="1145470"/>
                  <a:ext cx="1072330" cy="276999"/>
                </a:xfrm>
                <a:prstGeom prst="rect">
                  <a:avLst/>
                </a:prstGeom>
                <a:solidFill>
                  <a:schemeClr val="bg1"/>
                </a:solidFill>
              </p:spPr>
              <p:txBody>
                <a:bodyPr wrap="square" lIns="0" tIns="0" rIns="0" bIns="0" rtlCol="0" anchor="ctr">
                  <a:spAutoFit/>
                </a:bodyPr>
                <a:lstStyle/>
                <a:p>
                  <a:pPr algn="ctr" fontAlgn="base">
                    <a:spcBef>
                      <a:spcPct val="0"/>
                    </a:spcBef>
                    <a:spcAft>
                      <a:spcPct val="0"/>
                    </a:spcAft>
                  </a:pPr>
                  <a:r>
                    <a:rPr lang="en-AU" sz="900" b="1" dirty="0">
                      <a:solidFill>
                        <a:prstClr val="black">
                          <a:lumMod val="85000"/>
                          <a:lumOff val="15000"/>
                        </a:prstClr>
                      </a:solidFill>
                      <a:cs typeface="Arial" charset="0"/>
                    </a:rPr>
                    <a:t>5.95</a:t>
                  </a:r>
                </a:p>
                <a:p>
                  <a:pPr algn="ctr" fontAlgn="base">
                    <a:spcBef>
                      <a:spcPct val="0"/>
                    </a:spcBef>
                    <a:spcAft>
                      <a:spcPct val="0"/>
                    </a:spcAft>
                  </a:pPr>
                  <a:r>
                    <a:rPr lang="en-AU" sz="900" b="1" dirty="0">
                      <a:solidFill>
                        <a:prstClr val="black">
                          <a:lumMod val="85000"/>
                          <a:lumOff val="15000"/>
                        </a:prstClr>
                      </a:solidFill>
                      <a:cs typeface="Arial" charset="0"/>
                    </a:rPr>
                    <a:t>TOP MARGIN</a:t>
                  </a:r>
                </a:p>
              </p:txBody>
            </p:sp>
          </p:grpSp>
          <p:grpSp>
            <p:nvGrpSpPr>
              <p:cNvPr id="61" name="Group 8"/>
              <p:cNvGrpSpPr/>
              <p:nvPr userDrawn="1"/>
            </p:nvGrpSpPr>
            <p:grpSpPr>
              <a:xfrm>
                <a:off x="-1334173" y="1659820"/>
                <a:ext cx="1327930" cy="276999"/>
                <a:chOff x="-1334173" y="1659820"/>
                <a:chExt cx="1327930" cy="276999"/>
              </a:xfrm>
            </p:grpSpPr>
            <p:cxnSp>
              <p:nvCxnSpPr>
                <p:cNvPr id="62" name="Straight Connector 61"/>
                <p:cNvCxnSpPr/>
                <p:nvPr userDrawn="1"/>
              </p:nvCxnSpPr>
              <p:spPr>
                <a:xfrm>
                  <a:off x="-261843" y="1798319"/>
                  <a:ext cx="255600" cy="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sp>
              <p:nvSpPr>
                <p:cNvPr id="63" name="TextBox 62"/>
                <p:cNvSpPr txBox="1"/>
                <p:nvPr userDrawn="1"/>
              </p:nvSpPr>
              <p:spPr>
                <a:xfrm>
                  <a:off x="-1334173" y="1659820"/>
                  <a:ext cx="1072330" cy="276999"/>
                </a:xfrm>
                <a:prstGeom prst="rect">
                  <a:avLst/>
                </a:prstGeom>
                <a:solidFill>
                  <a:schemeClr val="bg1"/>
                </a:solidFill>
              </p:spPr>
              <p:txBody>
                <a:bodyPr wrap="square" lIns="0" tIns="0" rIns="0" bIns="0" rtlCol="0" anchor="ctr">
                  <a:spAutoFit/>
                </a:bodyPr>
                <a:lstStyle/>
                <a:p>
                  <a:pPr algn="ctr" fontAlgn="base">
                    <a:spcBef>
                      <a:spcPct val="0"/>
                    </a:spcBef>
                    <a:spcAft>
                      <a:spcPct val="0"/>
                    </a:spcAft>
                  </a:pPr>
                  <a:r>
                    <a:rPr lang="en-AU" sz="900" b="1" dirty="0">
                      <a:solidFill>
                        <a:prstClr val="black">
                          <a:lumMod val="85000"/>
                          <a:lumOff val="15000"/>
                        </a:prstClr>
                      </a:solidFill>
                      <a:cs typeface="Arial" charset="0"/>
                    </a:rPr>
                    <a:t>4.52</a:t>
                  </a:r>
                  <a:br>
                    <a:rPr lang="en-AU" sz="900" b="1" dirty="0">
                      <a:solidFill>
                        <a:prstClr val="black">
                          <a:lumMod val="85000"/>
                          <a:lumOff val="15000"/>
                        </a:prstClr>
                      </a:solidFill>
                      <a:cs typeface="Arial" charset="0"/>
                    </a:rPr>
                  </a:br>
                  <a:r>
                    <a:rPr lang="en-AU" sz="900" b="1" dirty="0">
                      <a:solidFill>
                        <a:prstClr val="black">
                          <a:lumMod val="85000"/>
                          <a:lumOff val="15000"/>
                        </a:prstClr>
                      </a:solidFill>
                      <a:cs typeface="Arial" charset="0"/>
                    </a:rPr>
                    <a:t>CHART TOP</a:t>
                  </a:r>
                </a:p>
              </p:txBody>
            </p:sp>
          </p:grpSp>
        </p:grpSp>
        <p:grpSp>
          <p:nvGrpSpPr>
            <p:cNvPr id="51" name="Group 6"/>
            <p:cNvGrpSpPr/>
            <p:nvPr userDrawn="1"/>
          </p:nvGrpSpPr>
          <p:grpSpPr>
            <a:xfrm>
              <a:off x="-253905" y="-533456"/>
              <a:ext cx="9642915" cy="533456"/>
              <a:chOff x="-253905" y="-533456"/>
              <a:chExt cx="9642915" cy="533456"/>
            </a:xfrm>
          </p:grpSpPr>
          <p:grpSp>
            <p:nvGrpSpPr>
              <p:cNvPr id="52" name="Group 51"/>
              <p:cNvGrpSpPr/>
              <p:nvPr userDrawn="1"/>
            </p:nvGrpSpPr>
            <p:grpSpPr>
              <a:xfrm>
                <a:off x="-253905" y="-533456"/>
                <a:ext cx="1072330" cy="533456"/>
                <a:chOff x="-250415" y="-533456"/>
                <a:chExt cx="1072330" cy="533456"/>
              </a:xfrm>
            </p:grpSpPr>
            <p:cxnSp>
              <p:nvCxnSpPr>
                <p:cNvPr id="56" name="Straight Connector 55"/>
                <p:cNvCxnSpPr/>
                <p:nvPr userDrawn="1"/>
              </p:nvCxnSpPr>
              <p:spPr>
                <a:xfrm>
                  <a:off x="285750" y="-252000"/>
                  <a:ext cx="0" cy="25200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sp>
              <p:nvSpPr>
                <p:cNvPr id="57" name="TextBox 56"/>
                <p:cNvSpPr txBox="1"/>
                <p:nvPr userDrawn="1"/>
              </p:nvSpPr>
              <p:spPr>
                <a:xfrm>
                  <a:off x="-250415" y="-533456"/>
                  <a:ext cx="1072330" cy="276999"/>
                </a:xfrm>
                <a:prstGeom prst="rect">
                  <a:avLst/>
                </a:prstGeom>
                <a:solidFill>
                  <a:schemeClr val="bg1"/>
                </a:solidFill>
              </p:spPr>
              <p:txBody>
                <a:bodyPr wrap="square" lIns="0" tIns="0" rIns="0" bIns="0" rtlCol="0" anchor="ctr">
                  <a:spAutoFit/>
                </a:bodyPr>
                <a:lstStyle>
                  <a:defPPr>
                    <a:defRPr lang="en-AU"/>
                  </a:defPPr>
                  <a:lvl1pPr algn="ctr">
                    <a:defRPr sz="900">
                      <a:solidFill>
                        <a:schemeClr val="tx1">
                          <a:lumMod val="85000"/>
                          <a:lumOff val="15000"/>
                        </a:schemeClr>
                      </a:solidFill>
                      <a:latin typeface="+mn-lt"/>
                    </a:defRPr>
                  </a:lvl1pPr>
                </a:lstStyle>
                <a:p>
                  <a:pPr fontAlgn="base">
                    <a:spcBef>
                      <a:spcPct val="0"/>
                    </a:spcBef>
                    <a:spcAft>
                      <a:spcPct val="0"/>
                    </a:spcAft>
                  </a:pPr>
                  <a:r>
                    <a:rPr lang="en-AU" b="1" dirty="0" smtClean="0">
                      <a:solidFill>
                        <a:prstClr val="black">
                          <a:lumMod val="85000"/>
                          <a:lumOff val="15000"/>
                        </a:prstClr>
                      </a:solidFill>
                      <a:cs typeface="Arial" charset="0"/>
                    </a:rPr>
                    <a:t>11.90</a:t>
                  </a:r>
                  <a:br>
                    <a:rPr lang="en-AU" b="1" dirty="0" smtClean="0">
                      <a:solidFill>
                        <a:prstClr val="black">
                          <a:lumMod val="85000"/>
                          <a:lumOff val="15000"/>
                        </a:prstClr>
                      </a:solidFill>
                      <a:cs typeface="Arial" charset="0"/>
                    </a:rPr>
                  </a:br>
                  <a:r>
                    <a:rPr lang="en-AU" b="1" dirty="0" smtClean="0">
                      <a:solidFill>
                        <a:prstClr val="black">
                          <a:lumMod val="85000"/>
                          <a:lumOff val="15000"/>
                        </a:prstClr>
                      </a:solidFill>
                      <a:cs typeface="Arial" charset="0"/>
                    </a:rPr>
                    <a:t>LEFT MARGIN</a:t>
                  </a:r>
                  <a:endParaRPr lang="en-AU" b="1" dirty="0">
                    <a:solidFill>
                      <a:prstClr val="black">
                        <a:lumMod val="85000"/>
                        <a:lumOff val="15000"/>
                      </a:prstClr>
                    </a:solidFill>
                    <a:cs typeface="Arial" charset="0"/>
                  </a:endParaRPr>
                </a:p>
              </p:txBody>
            </p:sp>
          </p:grpSp>
          <p:grpSp>
            <p:nvGrpSpPr>
              <p:cNvPr id="53" name="Group 2"/>
              <p:cNvGrpSpPr/>
              <p:nvPr userDrawn="1"/>
            </p:nvGrpSpPr>
            <p:grpSpPr>
              <a:xfrm>
                <a:off x="8316680" y="-533456"/>
                <a:ext cx="1072330" cy="528999"/>
                <a:chOff x="7804969" y="-533456"/>
                <a:chExt cx="1072330" cy="528999"/>
              </a:xfrm>
            </p:grpSpPr>
            <p:cxnSp>
              <p:nvCxnSpPr>
                <p:cNvPr id="54" name="Straight Connector 53"/>
                <p:cNvCxnSpPr/>
                <p:nvPr userDrawn="1"/>
              </p:nvCxnSpPr>
              <p:spPr>
                <a:xfrm>
                  <a:off x="8341134" y="-256457"/>
                  <a:ext cx="0" cy="252000"/>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sp>
              <p:nvSpPr>
                <p:cNvPr id="55" name="TextBox 54"/>
                <p:cNvSpPr txBox="1"/>
                <p:nvPr userDrawn="1"/>
              </p:nvSpPr>
              <p:spPr>
                <a:xfrm>
                  <a:off x="7804969" y="-533456"/>
                  <a:ext cx="1072330" cy="276999"/>
                </a:xfrm>
                <a:prstGeom prst="rect">
                  <a:avLst/>
                </a:prstGeom>
                <a:solidFill>
                  <a:schemeClr val="bg1"/>
                </a:solidFill>
              </p:spPr>
              <p:txBody>
                <a:bodyPr wrap="square" lIns="0" tIns="0" rIns="0" bIns="0" rtlCol="0" anchor="ctr">
                  <a:spAutoFit/>
                </a:bodyPr>
                <a:lstStyle>
                  <a:defPPr>
                    <a:defRPr lang="en-AU"/>
                  </a:defPPr>
                  <a:lvl1pPr algn="ctr">
                    <a:defRPr sz="900">
                      <a:solidFill>
                        <a:schemeClr val="tx1">
                          <a:lumMod val="85000"/>
                          <a:lumOff val="15000"/>
                        </a:schemeClr>
                      </a:solidFill>
                      <a:latin typeface="+mn-lt"/>
                    </a:defRPr>
                  </a:lvl1pPr>
                </a:lstStyle>
                <a:p>
                  <a:pPr fontAlgn="base">
                    <a:spcBef>
                      <a:spcPct val="0"/>
                    </a:spcBef>
                    <a:spcAft>
                      <a:spcPct val="0"/>
                    </a:spcAft>
                  </a:pPr>
                  <a:r>
                    <a:rPr lang="en-AU" b="1" dirty="0" smtClean="0">
                      <a:solidFill>
                        <a:prstClr val="black">
                          <a:lumMod val="85000"/>
                          <a:lumOff val="15000"/>
                        </a:prstClr>
                      </a:solidFill>
                      <a:cs typeface="Arial" charset="0"/>
                    </a:rPr>
                    <a:t>11.90</a:t>
                  </a:r>
                </a:p>
                <a:p>
                  <a:pPr fontAlgn="base">
                    <a:spcBef>
                      <a:spcPct val="0"/>
                    </a:spcBef>
                    <a:spcAft>
                      <a:spcPct val="0"/>
                    </a:spcAft>
                  </a:pPr>
                  <a:r>
                    <a:rPr lang="en-AU" b="1" dirty="0" smtClean="0">
                      <a:solidFill>
                        <a:prstClr val="black">
                          <a:lumMod val="85000"/>
                          <a:lumOff val="15000"/>
                        </a:prstClr>
                      </a:solidFill>
                      <a:cs typeface="Arial" charset="0"/>
                    </a:rPr>
                    <a:t>RIGHT MARGIN</a:t>
                  </a:r>
                  <a:endParaRPr lang="en-AU" b="1" dirty="0">
                    <a:solidFill>
                      <a:prstClr val="black">
                        <a:lumMod val="85000"/>
                        <a:lumOff val="15000"/>
                      </a:prstClr>
                    </a:solidFill>
                    <a:cs typeface="Arial" charset="0"/>
                  </a:endParaRPr>
                </a:p>
              </p:txBody>
            </p:sp>
          </p:grpSp>
        </p:grpSp>
      </p:grpSp>
      <p:pic>
        <p:nvPicPr>
          <p:cNvPr id="29" name="Bildobjekt 28"/>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84936" y="6217847"/>
            <a:ext cx="1105249" cy="371942"/>
          </a:xfrm>
          <a:prstGeom prst="rect">
            <a:avLst/>
          </a:prstGeom>
        </p:spPr>
      </p:pic>
      <p:sp>
        <p:nvSpPr>
          <p:cNvPr id="77" name="TextBox 76"/>
          <p:cNvSpPr txBox="1"/>
          <p:nvPr>
            <p:custDataLst>
              <p:tags r:id="rId14"/>
            </p:custDataLst>
          </p:nvPr>
        </p:nvSpPr>
        <p:spPr>
          <a:xfrm>
            <a:off x="1487394" y="6338013"/>
            <a:ext cx="1054564" cy="531000"/>
          </a:xfrm>
          <a:prstGeom prst="rect">
            <a:avLst/>
          </a:prstGeom>
          <a:noFill/>
        </p:spPr>
        <p:txBody>
          <a:bodyPr wrap="square" lIns="0" tIns="0" rIns="0" bIns="266400" rtlCol="0" anchor="b">
            <a:noAutofit/>
          </a:bodyPr>
          <a:lstStyle/>
          <a:p>
            <a:pPr fontAlgn="base">
              <a:spcBef>
                <a:spcPct val="0"/>
              </a:spcBef>
              <a:spcAft>
                <a:spcPct val="0"/>
              </a:spcAft>
            </a:pPr>
            <a:r>
              <a:rPr lang="en-AU" sz="750" dirty="0">
                <a:solidFill>
                  <a:srgbClr val="333333"/>
                </a:solidFill>
                <a:cs typeface="Arial" charset="0"/>
              </a:rPr>
              <a:t>©TNS </a:t>
            </a:r>
            <a:r>
              <a:rPr lang="en-AU" sz="750" dirty="0" err="1">
                <a:solidFill>
                  <a:srgbClr val="333333"/>
                </a:solidFill>
                <a:cs typeface="Arial" charset="0"/>
              </a:rPr>
              <a:t>Sifo</a:t>
            </a:r>
            <a:r>
              <a:rPr lang="en-AU" sz="750" dirty="0">
                <a:solidFill>
                  <a:srgbClr val="333333"/>
                </a:solidFill>
                <a:cs typeface="Arial" charset="0"/>
              </a:rPr>
              <a:t> 2014</a:t>
            </a:r>
          </a:p>
        </p:txBody>
      </p:sp>
    </p:spTree>
    <p:extLst>
      <p:ext uri="{BB962C8B-B14F-4D97-AF65-F5344CB8AC3E}">
        <p14:creationId xmlns:p14="http://schemas.microsoft.com/office/powerpoint/2010/main" val="328022178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iming>
    <p:tnLst>
      <p:par>
        <p:cTn xmlns:p14="http://schemas.microsoft.com/office/powerpoint/2010/main" id="1" dur="indefinite" restart="never" nodeType="tmRoot"/>
      </p:par>
    </p:tnLst>
  </p:timing>
  <p:hf hdr="0" dt="0"/>
  <p:txStyles>
    <p:titleStyle>
      <a:lvl1pPr algn="l" defTabSz="914400" rtl="0" eaLnBrk="1" latinLnBrk="0" hangingPunct="1">
        <a:spcBef>
          <a:spcPct val="0"/>
        </a:spcBef>
        <a:buNone/>
        <a:defRPr sz="2400" kern="1200">
          <a:solidFill>
            <a:srgbClr val="333333"/>
          </a:solidFill>
          <a:latin typeface="+mj-lt"/>
          <a:ea typeface="+mj-ea"/>
          <a:cs typeface="+mj-cs"/>
        </a:defRPr>
      </a:lvl1pPr>
    </p:titleStyle>
    <p:bodyStyle>
      <a:lvl1pPr marL="0" indent="0" algn="l" defTabSz="914400" rtl="0" eaLnBrk="1" latinLnBrk="0" hangingPunct="1">
        <a:spcBef>
          <a:spcPct val="20000"/>
        </a:spcBef>
        <a:buFont typeface="Arial" pitchFamily="34" charset="0"/>
        <a:buNone/>
        <a:defRPr sz="1600" b="1" kern="1200">
          <a:solidFill>
            <a:schemeClr val="tx1">
              <a:lumMod val="85000"/>
              <a:lumOff val="15000"/>
            </a:schemeClr>
          </a:solidFill>
          <a:latin typeface="+mn-lt"/>
          <a:ea typeface="+mn-ea"/>
          <a:cs typeface="+mn-cs"/>
        </a:defRPr>
      </a:lvl1pPr>
      <a:lvl2pPr marL="0" indent="0" algn="l" defTabSz="914400" rtl="0" eaLnBrk="1" latinLnBrk="0" hangingPunct="1">
        <a:spcBef>
          <a:spcPct val="20000"/>
        </a:spcBef>
        <a:buFont typeface="Arial" pitchFamily="34" charset="0"/>
        <a:buNone/>
        <a:defRPr sz="1600" kern="1200">
          <a:solidFill>
            <a:schemeClr val="tx1">
              <a:lumMod val="85000"/>
              <a:lumOff val="15000"/>
            </a:schemeClr>
          </a:solidFill>
          <a:latin typeface="+mn-lt"/>
          <a:ea typeface="+mn-ea"/>
          <a:cs typeface="+mn-cs"/>
        </a:defRPr>
      </a:lvl2pPr>
      <a:lvl3pPr marL="252413" indent="-252413" algn="l" defTabSz="914400" rtl="0" eaLnBrk="1" latinLnBrk="0" hangingPunct="1">
        <a:spcBef>
          <a:spcPct val="20000"/>
        </a:spcBef>
        <a:buFont typeface="Wingdings" pitchFamily="2" charset="2"/>
        <a:buChar char=""/>
        <a:defRPr sz="1600" kern="1200">
          <a:solidFill>
            <a:schemeClr val="tx1">
              <a:lumMod val="85000"/>
              <a:lumOff val="15000"/>
            </a:schemeClr>
          </a:solidFill>
          <a:latin typeface="+mn-lt"/>
          <a:ea typeface="+mn-ea"/>
          <a:cs typeface="+mn-cs"/>
        </a:defRPr>
      </a:lvl3pPr>
      <a:lvl4pPr marL="508000" indent="-255588" algn="l" defTabSz="914400" rtl="0" eaLnBrk="1" latinLnBrk="0" hangingPunct="1">
        <a:spcBef>
          <a:spcPct val="20000"/>
        </a:spcBef>
        <a:buFont typeface="Wingdings" pitchFamily="2" charset="2"/>
        <a:buChar char="n"/>
        <a:defRPr sz="1600" kern="1200">
          <a:solidFill>
            <a:schemeClr val="tx1">
              <a:lumMod val="85000"/>
              <a:lumOff val="15000"/>
            </a:schemeClr>
          </a:solidFill>
          <a:latin typeface="+mn-lt"/>
          <a:ea typeface="+mn-ea"/>
          <a:cs typeface="+mn-cs"/>
        </a:defRPr>
      </a:lvl4pPr>
      <a:lvl5pPr marL="760413" indent="-252413" algn="l" defTabSz="914400" rtl="0" eaLnBrk="1" latinLnBrk="0" hangingPunct="1">
        <a:spcBef>
          <a:spcPct val="20000"/>
        </a:spcBef>
        <a:buFont typeface="Wingdings" pitchFamily="2" charset="2"/>
        <a:buChar char="n"/>
        <a:defRPr sz="1600" kern="1200">
          <a:solidFill>
            <a:schemeClr val="tx1">
              <a:lumMod val="85000"/>
              <a:lumOff val="1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tags" Target="../tags/tag3.xml"/><Relationship Id="rId2" Type="http://schemas.openxmlformats.org/officeDocument/2006/relationships/slideLayout" Target="../slideLayouts/slideLayout12.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tags" Target="../tags/tag4.xml"/><Relationship Id="rId2" Type="http://schemas.openxmlformats.org/officeDocument/2006/relationships/slideLayout" Target="../slideLayouts/slideLayout22.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tags" Target="../tags/tag5.xml"/><Relationship Id="rId2" Type="http://schemas.openxmlformats.org/officeDocument/2006/relationships/slideLayout" Target="../slideLayouts/slideLayout22.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4" Type="http://schemas.openxmlformats.org/officeDocument/2006/relationships/chart" Target="../charts/chart1.xml"/><Relationship Id="rId1" Type="http://schemas.openxmlformats.org/officeDocument/2006/relationships/tags" Target="../tags/tag6.xml"/><Relationship Id="rId2"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4" Type="http://schemas.openxmlformats.org/officeDocument/2006/relationships/chart" Target="../charts/chart2.xml"/><Relationship Id="rId1" Type="http://schemas.openxmlformats.org/officeDocument/2006/relationships/tags" Target="../tags/tag7.xml"/><Relationship Id="rId2"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3528" y="467844"/>
            <a:ext cx="5798312" cy="1284971"/>
          </a:xfrm>
        </p:spPr>
        <p:txBody>
          <a:bodyPr/>
          <a:lstStyle/>
          <a:p>
            <a:r>
              <a:rPr lang="sv-SE" sz="2800" dirty="0" smtClean="0"/>
              <a:t>HSB 2014 (Del 1)</a:t>
            </a:r>
            <a:r>
              <a:rPr lang="sv-SE" dirty="0" smtClean="0"/>
              <a:t/>
            </a:r>
            <a:br>
              <a:rPr lang="sv-SE" dirty="0" smtClean="0"/>
            </a:br>
            <a:endParaRPr lang="en-AU" dirty="0"/>
          </a:p>
        </p:txBody>
      </p:sp>
      <p:sp>
        <p:nvSpPr>
          <p:cNvPr id="2" name="textruta 1"/>
          <p:cNvSpPr txBox="1"/>
          <p:nvPr/>
        </p:nvSpPr>
        <p:spPr>
          <a:xfrm>
            <a:off x="251520" y="2187963"/>
            <a:ext cx="2016224" cy="338554"/>
          </a:xfrm>
          <a:prstGeom prst="rect">
            <a:avLst/>
          </a:prstGeom>
          <a:noFill/>
        </p:spPr>
        <p:txBody>
          <a:bodyPr wrap="square" rtlCol="0">
            <a:spAutoFit/>
          </a:bodyPr>
          <a:lstStyle/>
          <a:p>
            <a:r>
              <a:rPr lang="sv-SE" sz="1600" dirty="0" smtClean="0">
                <a:solidFill>
                  <a:srgbClr val="333333"/>
                </a:solidFill>
              </a:rPr>
              <a:t>Oktober 2014 </a:t>
            </a:r>
            <a:endParaRPr lang="sv-SE" sz="1600" b="0" dirty="0" smtClean="0">
              <a:solidFill>
                <a:srgbClr val="333333"/>
              </a:solidFill>
              <a:latin typeface="+mn-lt"/>
            </a:endParaRPr>
          </a:p>
        </p:txBody>
      </p:sp>
    </p:spTree>
    <p:custDataLst>
      <p:tags r:id="rId1"/>
    </p:custDataLst>
    <p:extLst>
      <p:ext uri="{BB962C8B-B14F-4D97-AF65-F5344CB8AC3E}">
        <p14:creationId xmlns:p14="http://schemas.microsoft.com/office/powerpoint/2010/main" val="26960931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a:xfrm>
            <a:off x="1043608" y="302238"/>
            <a:ext cx="7920880" cy="1068947"/>
          </a:xfrm>
        </p:spPr>
        <p:txBody>
          <a:bodyPr/>
          <a:lstStyle/>
          <a:p>
            <a:r>
              <a:rPr lang="sv-SE" sz="1600" b="1" dirty="0" smtClean="0"/>
              <a:t>Sammanfattning</a:t>
            </a:r>
            <a:endParaRPr lang="sv-SE" sz="1600" b="1" dirty="0"/>
          </a:p>
        </p:txBody>
      </p:sp>
      <p:sp>
        <p:nvSpPr>
          <p:cNvPr id="5" name="textruta 4"/>
          <p:cNvSpPr txBox="1"/>
          <p:nvPr/>
        </p:nvSpPr>
        <p:spPr>
          <a:xfrm>
            <a:off x="971600" y="836712"/>
            <a:ext cx="7416824" cy="4001095"/>
          </a:xfrm>
          <a:prstGeom prst="rect">
            <a:avLst/>
          </a:prstGeom>
          <a:noFill/>
        </p:spPr>
        <p:txBody>
          <a:bodyPr wrap="square" rtlCol="0">
            <a:spAutoFit/>
          </a:bodyPr>
          <a:lstStyle/>
          <a:p>
            <a:r>
              <a:rPr lang="sv-SE" sz="1400" dirty="0">
                <a:solidFill>
                  <a:srgbClr val="333333"/>
                </a:solidFill>
              </a:rPr>
              <a:t>I denna undersökning kommer frågor som berör bostadsbristen i landet behandlas, vem som har ansvar för att komma tillrätta med problemet samt vilka eventuella lösningar som kan tänkas finnas. Resultatet kommer nedan att presenteras kortfattat i </a:t>
            </a:r>
            <a:r>
              <a:rPr lang="sv-SE" sz="1400" dirty="0" smtClean="0">
                <a:solidFill>
                  <a:srgbClr val="333333"/>
                </a:solidFill>
              </a:rPr>
              <a:t>två </a:t>
            </a:r>
            <a:r>
              <a:rPr lang="sv-SE" sz="1400" dirty="0">
                <a:solidFill>
                  <a:srgbClr val="333333"/>
                </a:solidFill>
              </a:rPr>
              <a:t>punkter:</a:t>
            </a:r>
          </a:p>
          <a:p>
            <a:endParaRPr lang="sv-SE" sz="1400" dirty="0">
              <a:solidFill>
                <a:srgbClr val="333333"/>
              </a:solidFill>
            </a:endParaRPr>
          </a:p>
          <a:p>
            <a:pPr marL="285750" indent="-285750">
              <a:buFont typeface="Arial" panose="020B0604020202020204" pitchFamily="34" charset="0"/>
              <a:buChar char="•"/>
            </a:pPr>
            <a:r>
              <a:rPr lang="sv-SE" sz="1400" dirty="0">
                <a:solidFill>
                  <a:srgbClr val="333333"/>
                </a:solidFill>
              </a:rPr>
              <a:t>Majoriteten av respondenterna (hela 55%) anser att regeringen har ansvaret för bostadsbristen och en </a:t>
            </a:r>
            <a:r>
              <a:rPr lang="sv-SE" sz="1400" dirty="0" smtClean="0">
                <a:solidFill>
                  <a:srgbClr val="333333"/>
                </a:solidFill>
              </a:rPr>
              <a:t>fjärdede</a:t>
            </a:r>
            <a:r>
              <a:rPr lang="sv-SE" sz="1400" dirty="0" smtClean="0">
                <a:solidFill>
                  <a:srgbClr val="333333"/>
                </a:solidFill>
              </a:rPr>
              <a:t>l </a:t>
            </a:r>
            <a:r>
              <a:rPr lang="sv-SE" sz="1400" dirty="0">
                <a:solidFill>
                  <a:srgbClr val="333333"/>
                </a:solidFill>
              </a:rPr>
              <a:t>(26%) anser att kommunen bär ansvaret för att komma tillrätta med bostadsbristen. Endast få respondenter uppger något annat alternativ. Här återfinns skillnader mellan respondenter med olika partisympati.</a:t>
            </a:r>
          </a:p>
          <a:p>
            <a:pPr marL="285750" indent="-285750">
              <a:buFont typeface="Arial" panose="020B0604020202020204" pitchFamily="34" charset="0"/>
              <a:buChar char="•"/>
            </a:pPr>
            <a:endParaRPr lang="sv-SE" sz="1400" dirty="0">
              <a:solidFill>
                <a:srgbClr val="333333"/>
              </a:solidFill>
            </a:endParaRPr>
          </a:p>
          <a:p>
            <a:pPr marL="285750" indent="-285750">
              <a:buFont typeface="Arial" panose="020B0604020202020204" pitchFamily="34" charset="0"/>
              <a:buChar char="•"/>
            </a:pPr>
            <a:r>
              <a:rPr lang="sv-SE" sz="1400" dirty="0">
                <a:solidFill>
                  <a:srgbClr val="333333"/>
                </a:solidFill>
              </a:rPr>
              <a:t>På frågan om den nya regeringen i Sverige kommer att kunna göra något åt bostadsbristen svarar 30% jakande och 43% uppger att de inte tror det. Hela 27% svarar att de är tveksamma eller inte vet.</a:t>
            </a:r>
          </a:p>
          <a:p>
            <a:pPr marL="285750" indent="-285750">
              <a:buFont typeface="Arial" panose="020B0604020202020204" pitchFamily="34" charset="0"/>
              <a:buChar char="•"/>
            </a:pPr>
            <a:endParaRPr lang="sv-SE" sz="1400" dirty="0">
              <a:solidFill>
                <a:srgbClr val="333333"/>
              </a:solidFill>
            </a:endParaRPr>
          </a:p>
          <a:p>
            <a:endParaRPr lang="sv-SE" sz="1400" dirty="0">
              <a:solidFill>
                <a:srgbClr val="333333"/>
              </a:solidFill>
            </a:endParaRPr>
          </a:p>
          <a:p>
            <a:endParaRPr lang="sv-SE" sz="1400" dirty="0">
              <a:solidFill>
                <a:srgbClr val="333333"/>
              </a:solidFill>
            </a:endParaRPr>
          </a:p>
          <a:p>
            <a:endParaRPr lang="sv-SE" sz="1600" dirty="0">
              <a:solidFill>
                <a:srgbClr val="333333"/>
              </a:solidFill>
            </a:endParaRPr>
          </a:p>
        </p:txBody>
      </p:sp>
    </p:spTree>
    <p:custDataLst>
      <p:tags r:id="rId1"/>
    </p:custDataLst>
    <p:extLst>
      <p:ext uri="{BB962C8B-B14F-4D97-AF65-F5344CB8AC3E}">
        <p14:creationId xmlns:p14="http://schemas.microsoft.com/office/powerpoint/2010/main" val="289293174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a:xfrm>
            <a:off x="755576" y="302238"/>
            <a:ext cx="8501254" cy="1068947"/>
          </a:xfrm>
        </p:spPr>
        <p:txBody>
          <a:bodyPr/>
          <a:lstStyle/>
          <a:p>
            <a:r>
              <a:rPr lang="sv-SE" sz="1600" b="1" dirty="0" smtClean="0"/>
              <a:t>Sammanfattning</a:t>
            </a:r>
            <a:endParaRPr lang="sv-SE" sz="1600" b="1" dirty="0"/>
          </a:p>
        </p:txBody>
      </p:sp>
      <p:sp>
        <p:nvSpPr>
          <p:cNvPr id="5" name="textruta 4"/>
          <p:cNvSpPr txBox="1"/>
          <p:nvPr/>
        </p:nvSpPr>
        <p:spPr>
          <a:xfrm>
            <a:off x="107504" y="836712"/>
            <a:ext cx="8856984" cy="584775"/>
          </a:xfrm>
          <a:prstGeom prst="rect">
            <a:avLst/>
          </a:prstGeom>
          <a:noFill/>
        </p:spPr>
        <p:txBody>
          <a:bodyPr wrap="square" rtlCol="0">
            <a:spAutoFit/>
          </a:bodyPr>
          <a:lstStyle/>
          <a:p>
            <a:endParaRPr lang="sv-SE" sz="1600" dirty="0">
              <a:solidFill>
                <a:srgbClr val="333333"/>
              </a:solidFill>
            </a:endParaRPr>
          </a:p>
          <a:p>
            <a:endParaRPr lang="sv-SE" sz="1600" dirty="0">
              <a:solidFill>
                <a:srgbClr val="333333"/>
              </a:solidFill>
            </a:endParaRPr>
          </a:p>
        </p:txBody>
      </p:sp>
      <p:sp>
        <p:nvSpPr>
          <p:cNvPr id="2" name="textruta 1"/>
          <p:cNvSpPr txBox="1"/>
          <p:nvPr/>
        </p:nvSpPr>
        <p:spPr>
          <a:xfrm>
            <a:off x="755576" y="836712"/>
            <a:ext cx="7704856" cy="3539430"/>
          </a:xfrm>
          <a:prstGeom prst="rect">
            <a:avLst/>
          </a:prstGeom>
          <a:noFill/>
        </p:spPr>
        <p:txBody>
          <a:bodyPr wrap="square" rtlCol="0">
            <a:spAutoFit/>
          </a:bodyPr>
          <a:lstStyle/>
          <a:p>
            <a:r>
              <a:rPr lang="sv-SE" sz="1400" dirty="0">
                <a:solidFill>
                  <a:srgbClr val="333333"/>
                </a:solidFill>
              </a:rPr>
              <a:t>Inledningsvis går det att notera att ungefär hälften av respondenterna (55%) anser att regeringen har ansvaret för att komma tillrätta med dagens bostadsbrist. I detta avseende finns det diverse skillnader mellan respondenter med olika partisympati, exempelvis att 68% av Vänsterpartisterna respektive 79% av de som skulle rösta på FI anser att ansvaret för bostadsbristen ligger hos regeringen samt att endast 46% av Kristdemokraterna uppger detta alternativ. Endast 2% av respondenterna uppger att ansvaret bör ligga hos bankerna, men i gruppen respondenter som skulle rösta på Centerpartiet idag uppger 13% att ansvaret för bostadsbristen ligger hos bankerna. Hos respondentgruppen som skulle rösta på FI idag uppger 9% detta alternativ. </a:t>
            </a:r>
          </a:p>
          <a:p>
            <a:endParaRPr lang="sv-SE" sz="1400" dirty="0">
              <a:solidFill>
                <a:srgbClr val="333333"/>
              </a:solidFill>
            </a:endParaRPr>
          </a:p>
          <a:p>
            <a:r>
              <a:rPr lang="sv-SE" sz="1400" dirty="0">
                <a:solidFill>
                  <a:srgbClr val="333333"/>
                </a:solidFill>
              </a:rPr>
              <a:t>På frågan om den nya regeringen kommer att kunna göra något åt bostadsbristen svarar 30% ja och 43% nej, medan hela 27% svarar att de är tveksamma eller inte vet. Det är således intressant att lägga märke till den stora andelen som är tveksamma eller inte vet, vilket som noterat ovan uppgår till 27%, dvs en tredjedel av respondenterna.</a:t>
            </a:r>
          </a:p>
        </p:txBody>
      </p:sp>
    </p:spTree>
    <p:custDataLst>
      <p:tags r:id="rId1"/>
    </p:custDataLst>
    <p:extLst>
      <p:ext uri="{BB962C8B-B14F-4D97-AF65-F5344CB8AC3E}">
        <p14:creationId xmlns:p14="http://schemas.microsoft.com/office/powerpoint/2010/main" val="44842840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179512" y="-27384"/>
            <a:ext cx="8928992" cy="1622574"/>
          </a:xfrm>
        </p:spPr>
        <p:txBody>
          <a:bodyPr/>
          <a:lstStyle/>
          <a:p>
            <a:r>
              <a:rPr lang="sv-SE" sz="1600" dirty="0" smtClean="0"/>
              <a:t>Fråga 1: </a:t>
            </a:r>
            <a:r>
              <a:rPr lang="sv-SE" sz="1600" dirty="0"/>
              <a:t>Vilken aktör anser du har allra störst ansvar för att komma till rätta med dagens bostadsbrist?</a:t>
            </a:r>
            <a:r>
              <a:rPr lang="sv-SE" sz="1800" dirty="0" smtClean="0"/>
              <a:t/>
            </a:r>
            <a:br>
              <a:rPr lang="sv-SE" sz="1800" dirty="0" smtClean="0"/>
            </a:br>
            <a:r>
              <a:rPr lang="sv-SE" sz="1400" dirty="0" smtClean="0"/>
              <a:t>Bas: 1003 intervjuer </a:t>
            </a:r>
            <a:r>
              <a:rPr lang="sv-SE" sz="1600" dirty="0" smtClean="0"/>
              <a:t/>
            </a:r>
            <a:br>
              <a:rPr lang="sv-SE" sz="1600" dirty="0" smtClean="0"/>
            </a:br>
            <a:endParaRPr lang="sv-SE" sz="1600" dirty="0">
              <a:solidFill>
                <a:schemeClr val="accent2"/>
              </a:solidFill>
            </a:endParaRPr>
          </a:p>
        </p:txBody>
      </p:sp>
      <p:graphicFrame>
        <p:nvGraphicFramePr>
          <p:cNvPr id="2" name="Diagram 1"/>
          <p:cNvGraphicFramePr/>
          <p:nvPr>
            <p:extLst>
              <p:ext uri="{D42A27DB-BD31-4B8C-83A1-F6EECF244321}">
                <p14:modId xmlns:p14="http://schemas.microsoft.com/office/powerpoint/2010/main" val="3934782004"/>
              </p:ext>
            </p:extLst>
          </p:nvPr>
        </p:nvGraphicFramePr>
        <p:xfrm>
          <a:off x="179512" y="1196752"/>
          <a:ext cx="8640960" cy="4680520"/>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ruta 4"/>
          <p:cNvSpPr txBox="1"/>
          <p:nvPr/>
        </p:nvSpPr>
        <p:spPr>
          <a:xfrm>
            <a:off x="4139952" y="1366029"/>
            <a:ext cx="864096" cy="338554"/>
          </a:xfrm>
          <a:prstGeom prst="rect">
            <a:avLst/>
          </a:prstGeom>
          <a:noFill/>
          <a:ln>
            <a:solidFill>
              <a:schemeClr val="tx1"/>
            </a:solidFill>
          </a:ln>
        </p:spPr>
        <p:txBody>
          <a:bodyPr wrap="square" rtlCol="0">
            <a:spAutoFit/>
          </a:bodyPr>
          <a:lstStyle/>
          <a:p>
            <a:r>
              <a:rPr lang="sv-SE" sz="1600" b="1" dirty="0" smtClean="0">
                <a:solidFill>
                  <a:srgbClr val="333333"/>
                </a:solidFill>
                <a:latin typeface="+mn-lt"/>
              </a:rPr>
              <a:t>Total </a:t>
            </a:r>
          </a:p>
        </p:txBody>
      </p:sp>
      <p:cxnSp>
        <p:nvCxnSpPr>
          <p:cNvPr id="6" name="Rak pil 5"/>
          <p:cNvCxnSpPr/>
          <p:nvPr/>
        </p:nvCxnSpPr>
        <p:spPr>
          <a:xfrm flipV="1">
            <a:off x="1691680" y="1704583"/>
            <a:ext cx="360040" cy="212249"/>
          </a:xfrm>
          <a:prstGeom prst="straightConnector1">
            <a:avLst/>
          </a:prstGeom>
          <a:ln w="12700">
            <a:solidFill>
              <a:srgbClr val="333333"/>
            </a:solidFill>
            <a:tailEnd type="arrow"/>
          </a:ln>
        </p:spPr>
        <p:style>
          <a:lnRef idx="1">
            <a:schemeClr val="accent1"/>
          </a:lnRef>
          <a:fillRef idx="0">
            <a:schemeClr val="accent1"/>
          </a:fillRef>
          <a:effectRef idx="0">
            <a:schemeClr val="accent1"/>
          </a:effectRef>
          <a:fontRef idx="minor">
            <a:schemeClr val="tx1"/>
          </a:fontRef>
        </p:style>
      </p:cxnSp>
      <p:sp>
        <p:nvSpPr>
          <p:cNvPr id="7" name="textruta 6"/>
          <p:cNvSpPr txBox="1"/>
          <p:nvPr/>
        </p:nvSpPr>
        <p:spPr>
          <a:xfrm>
            <a:off x="2051720" y="1366029"/>
            <a:ext cx="1296144" cy="246221"/>
          </a:xfrm>
          <a:prstGeom prst="rect">
            <a:avLst/>
          </a:prstGeom>
          <a:noFill/>
          <a:ln>
            <a:solidFill>
              <a:schemeClr val="tx1"/>
            </a:solidFill>
          </a:ln>
        </p:spPr>
        <p:txBody>
          <a:bodyPr wrap="square" rtlCol="0">
            <a:spAutoFit/>
          </a:bodyPr>
          <a:lstStyle/>
          <a:p>
            <a:r>
              <a:rPr lang="sv-SE" sz="1000" b="0" dirty="0" smtClean="0">
                <a:solidFill>
                  <a:srgbClr val="333333"/>
                </a:solidFill>
                <a:latin typeface="+mn-lt"/>
              </a:rPr>
              <a:t>V: 68%, FI: 79% </a:t>
            </a:r>
          </a:p>
        </p:txBody>
      </p:sp>
      <p:cxnSp>
        <p:nvCxnSpPr>
          <p:cNvPr id="10" name="Rak pil 9"/>
          <p:cNvCxnSpPr/>
          <p:nvPr/>
        </p:nvCxnSpPr>
        <p:spPr>
          <a:xfrm>
            <a:off x="1691680" y="1916832"/>
            <a:ext cx="360040" cy="0"/>
          </a:xfrm>
          <a:prstGeom prst="straightConnector1">
            <a:avLst/>
          </a:prstGeom>
          <a:ln w="12700">
            <a:solidFill>
              <a:srgbClr val="333333"/>
            </a:solidFill>
            <a:tailEnd type="arrow"/>
          </a:ln>
        </p:spPr>
        <p:style>
          <a:lnRef idx="1">
            <a:schemeClr val="accent1"/>
          </a:lnRef>
          <a:fillRef idx="0">
            <a:schemeClr val="accent1"/>
          </a:fillRef>
          <a:effectRef idx="0">
            <a:schemeClr val="accent1"/>
          </a:effectRef>
          <a:fontRef idx="minor">
            <a:schemeClr val="tx1"/>
          </a:fontRef>
        </p:style>
      </p:cxnSp>
      <p:sp>
        <p:nvSpPr>
          <p:cNvPr id="11" name="textruta 10"/>
          <p:cNvSpPr txBox="1"/>
          <p:nvPr/>
        </p:nvSpPr>
        <p:spPr>
          <a:xfrm>
            <a:off x="2195736" y="1810706"/>
            <a:ext cx="792088" cy="246221"/>
          </a:xfrm>
          <a:prstGeom prst="rect">
            <a:avLst/>
          </a:prstGeom>
          <a:noFill/>
          <a:ln>
            <a:solidFill>
              <a:schemeClr val="tx1"/>
            </a:solidFill>
          </a:ln>
        </p:spPr>
        <p:txBody>
          <a:bodyPr wrap="square" rtlCol="0">
            <a:spAutoFit/>
          </a:bodyPr>
          <a:lstStyle/>
          <a:p>
            <a:r>
              <a:rPr lang="sv-SE" sz="1000" b="0" dirty="0" smtClean="0">
                <a:solidFill>
                  <a:srgbClr val="333333"/>
                </a:solidFill>
                <a:latin typeface="+mn-lt"/>
              </a:rPr>
              <a:t>KD: 46%</a:t>
            </a:r>
          </a:p>
        </p:txBody>
      </p:sp>
      <p:cxnSp>
        <p:nvCxnSpPr>
          <p:cNvPr id="13" name="Rak pil 12"/>
          <p:cNvCxnSpPr/>
          <p:nvPr/>
        </p:nvCxnSpPr>
        <p:spPr>
          <a:xfrm flipV="1">
            <a:off x="5508104" y="4581128"/>
            <a:ext cx="288032" cy="648072"/>
          </a:xfrm>
          <a:prstGeom prst="straightConnector1">
            <a:avLst/>
          </a:prstGeom>
          <a:ln w="12700">
            <a:solidFill>
              <a:srgbClr val="333333"/>
            </a:solidFill>
            <a:tailEnd type="arrow"/>
          </a:ln>
        </p:spPr>
        <p:style>
          <a:lnRef idx="1">
            <a:schemeClr val="accent1"/>
          </a:lnRef>
          <a:fillRef idx="0">
            <a:schemeClr val="accent1"/>
          </a:fillRef>
          <a:effectRef idx="0">
            <a:schemeClr val="accent1"/>
          </a:effectRef>
          <a:fontRef idx="minor">
            <a:schemeClr val="tx1"/>
          </a:fontRef>
        </p:style>
      </p:cxnSp>
      <p:sp>
        <p:nvSpPr>
          <p:cNvPr id="14" name="textruta 13"/>
          <p:cNvSpPr txBox="1"/>
          <p:nvPr/>
        </p:nvSpPr>
        <p:spPr>
          <a:xfrm>
            <a:off x="5508104" y="4167887"/>
            <a:ext cx="864096" cy="400110"/>
          </a:xfrm>
          <a:prstGeom prst="rect">
            <a:avLst/>
          </a:prstGeom>
          <a:noFill/>
          <a:ln>
            <a:solidFill>
              <a:schemeClr val="tx1"/>
            </a:solidFill>
          </a:ln>
        </p:spPr>
        <p:txBody>
          <a:bodyPr wrap="square" rtlCol="0">
            <a:spAutoFit/>
          </a:bodyPr>
          <a:lstStyle/>
          <a:p>
            <a:r>
              <a:rPr lang="sv-SE" sz="1000" b="0" dirty="0" smtClean="0">
                <a:latin typeface="+mn-lt"/>
              </a:rPr>
              <a:t>C: 13%,</a:t>
            </a:r>
          </a:p>
          <a:p>
            <a:r>
              <a:rPr lang="sv-SE" sz="1000" b="0" dirty="0" smtClean="0">
                <a:latin typeface="+mn-lt"/>
              </a:rPr>
              <a:t>FI: 9%</a:t>
            </a:r>
          </a:p>
        </p:txBody>
      </p:sp>
    </p:spTree>
    <p:custDataLst>
      <p:tags r:id="rId1"/>
    </p:custDataLst>
    <p:extLst>
      <p:ext uri="{BB962C8B-B14F-4D97-AF65-F5344CB8AC3E}">
        <p14:creationId xmlns:p14="http://schemas.microsoft.com/office/powerpoint/2010/main" val="356855034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179512" y="-27384"/>
            <a:ext cx="8928992" cy="1622574"/>
          </a:xfrm>
        </p:spPr>
        <p:txBody>
          <a:bodyPr/>
          <a:lstStyle/>
          <a:p>
            <a:r>
              <a:rPr lang="sv-SE" sz="1600" dirty="0" smtClean="0"/>
              <a:t>Fråga 2: Tror </a:t>
            </a:r>
            <a:r>
              <a:rPr lang="sv-SE" sz="1600" dirty="0"/>
              <a:t>du att den nya regeringen kommer att kunna göra något åt den bostadsbrist som </a:t>
            </a:r>
            <a:r>
              <a:rPr lang="sv-SE" sz="1600" dirty="0" smtClean="0"/>
              <a:t>finns i </a:t>
            </a:r>
            <a:r>
              <a:rPr lang="sv-SE" sz="1600" dirty="0"/>
              <a:t>stora delar av landet</a:t>
            </a:r>
            <a:r>
              <a:rPr lang="sv-SE" sz="1600" dirty="0" smtClean="0"/>
              <a:t>?</a:t>
            </a:r>
            <a:br>
              <a:rPr lang="sv-SE" sz="1600" dirty="0" smtClean="0"/>
            </a:br>
            <a:r>
              <a:rPr lang="sv-SE" sz="1400" dirty="0" smtClean="0"/>
              <a:t>Bas: 1003 intervjuer </a:t>
            </a:r>
            <a:r>
              <a:rPr lang="sv-SE" sz="1600" dirty="0" smtClean="0"/>
              <a:t/>
            </a:r>
            <a:br>
              <a:rPr lang="sv-SE" sz="1600" dirty="0" smtClean="0"/>
            </a:br>
            <a:endParaRPr lang="sv-SE" sz="1600" dirty="0">
              <a:solidFill>
                <a:schemeClr val="accent2"/>
              </a:solidFill>
            </a:endParaRPr>
          </a:p>
        </p:txBody>
      </p:sp>
      <p:graphicFrame>
        <p:nvGraphicFramePr>
          <p:cNvPr id="3" name="Diagram 2"/>
          <p:cNvGraphicFramePr/>
          <p:nvPr>
            <p:extLst>
              <p:ext uri="{D42A27DB-BD31-4B8C-83A1-F6EECF244321}">
                <p14:modId xmlns:p14="http://schemas.microsoft.com/office/powerpoint/2010/main" val="3468729939"/>
              </p:ext>
            </p:extLst>
          </p:nvPr>
        </p:nvGraphicFramePr>
        <p:xfrm>
          <a:off x="395536" y="1397000"/>
          <a:ext cx="8424936" cy="4408264"/>
        </p:xfrm>
        <a:graphic>
          <a:graphicData uri="http://schemas.openxmlformats.org/drawingml/2006/chart">
            <c:chart xmlns:c="http://schemas.openxmlformats.org/drawingml/2006/chart" xmlns:r="http://schemas.openxmlformats.org/officeDocument/2006/relationships" r:id="rId4"/>
          </a:graphicData>
        </a:graphic>
      </p:graphicFrame>
    </p:spTree>
    <p:custDataLst>
      <p:tags r:id="rId1"/>
    </p:custDataLst>
    <p:extLst>
      <p:ext uri="{BB962C8B-B14F-4D97-AF65-F5344CB8AC3E}">
        <p14:creationId xmlns:p14="http://schemas.microsoft.com/office/powerpoint/2010/main" val="1341442840"/>
      </p:ext>
    </p:extLst>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FOOTER" val="LINE"/>
</p:tagLst>
</file>

<file path=ppt/tags/tag2.xml><?xml version="1.0" encoding="utf-8"?>
<p:tagLst xmlns:a="http://schemas.openxmlformats.org/drawingml/2006/main" xmlns:r="http://schemas.openxmlformats.org/officeDocument/2006/relationships" xmlns:p="http://schemas.openxmlformats.org/presentationml/2006/main">
  <p:tag name="FOOTER" val="DATE"/>
</p:tagLst>
</file>

<file path=ppt/tags/tag3.xml><?xml version="1.0" encoding="utf-8"?>
<p:tagLst xmlns:a="http://schemas.openxmlformats.org/drawingml/2006/main" xmlns:r="http://schemas.openxmlformats.org/officeDocument/2006/relationships" xmlns:p="http://schemas.openxmlformats.org/presentationml/2006/main">
  <p:tag name="SLIDE" val="COVER"/>
</p:tagLst>
</file>

<file path=ppt/tags/tag4.xml><?xml version="1.0" encoding="utf-8"?>
<p:tagLst xmlns:a="http://schemas.openxmlformats.org/drawingml/2006/main" xmlns:r="http://schemas.openxmlformats.org/officeDocument/2006/relationships" xmlns:p="http://schemas.openxmlformats.org/presentationml/2006/main">
  <p:tag name="COLORED" val="false"/>
  <p:tag name="SLIDE" val="body"/>
  <p:tag name="KLEUR" val="geel"/>
  <p:tag name="BODY" val="OBJECT"/>
  <p:tag name="OBJECT" val="CT"/>
</p:tagLst>
</file>

<file path=ppt/tags/tag5.xml><?xml version="1.0" encoding="utf-8"?>
<p:tagLst xmlns:a="http://schemas.openxmlformats.org/drawingml/2006/main" xmlns:r="http://schemas.openxmlformats.org/officeDocument/2006/relationships" xmlns:p="http://schemas.openxmlformats.org/presentationml/2006/main">
  <p:tag name="COLORED" val="false"/>
  <p:tag name="SLIDE" val="body"/>
  <p:tag name="KLEUR" val="geel"/>
  <p:tag name="BODY" val="OBJECT"/>
  <p:tag name="OBJECT" val="CT"/>
</p:tagLst>
</file>

<file path=ppt/tags/tag6.xml><?xml version="1.0" encoding="utf-8"?>
<p:tagLst xmlns:a="http://schemas.openxmlformats.org/drawingml/2006/main" xmlns:r="http://schemas.openxmlformats.org/officeDocument/2006/relationships" xmlns:p="http://schemas.openxmlformats.org/presentationml/2006/main">
  <p:tag name="COLORED" val="false"/>
  <p:tag name="SLIDE" val="body"/>
  <p:tag name="KLEUR" val="geel"/>
  <p:tag name="BODY" val="OBJECT"/>
  <p:tag name="OBJECT" val="CT"/>
</p:tagLst>
</file>

<file path=ppt/tags/tag7.xml><?xml version="1.0" encoding="utf-8"?>
<p:tagLst xmlns:a="http://schemas.openxmlformats.org/drawingml/2006/main" xmlns:r="http://schemas.openxmlformats.org/officeDocument/2006/relationships" xmlns:p="http://schemas.openxmlformats.org/presentationml/2006/main">
  <p:tag name="COLORED" val="false"/>
  <p:tag name="SLIDE" val="body"/>
  <p:tag name="KLEUR" val="geel"/>
  <p:tag name="BODY" val="OBJECT"/>
  <p:tag name="OBJECT" val="CT"/>
</p:tagLst>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blank">
  <a:themeElements>
    <a:clrScheme name="TNS Colours">
      <a:dk1>
        <a:sysClr val="windowText" lastClr="000000"/>
      </a:dk1>
      <a:lt1>
        <a:sysClr val="window" lastClr="FFFFFF"/>
      </a:lt1>
      <a:dk2>
        <a:srgbClr val="131C6B"/>
      </a:dk2>
      <a:lt2>
        <a:srgbClr val="3EB1CC"/>
      </a:lt2>
      <a:accent1>
        <a:srgbClr val="C50017"/>
      </a:accent1>
      <a:accent2>
        <a:srgbClr val="F7911E"/>
      </a:accent2>
      <a:accent3>
        <a:srgbClr val="EF5205"/>
      </a:accent3>
      <a:accent4>
        <a:srgbClr val="7A2280"/>
      </a:accent4>
      <a:accent5>
        <a:srgbClr val="4C1D52"/>
      </a:accent5>
      <a:accent6>
        <a:srgbClr val="4655A5"/>
      </a:accent6>
      <a:hlink>
        <a:srgbClr val="4F6128"/>
      </a:hlink>
      <a:folHlink>
        <a:srgbClr val="4F6128"/>
      </a:folHlink>
    </a:clrScheme>
    <a:fontScheme name="TNS Master Font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w="12700">
          <a:solidFill>
            <a:schemeClr val="accent3"/>
          </a:solidFill>
        </a:ln>
      </a:spPr>
      <a:bodyPr rtlCol="0" anchor="t"/>
      <a:lstStyle>
        <a:defPPr>
          <a:defRPr sz="1300" b="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rgbClr val="333333"/>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1600" b="0" dirty="0" smtClean="0">
            <a:solidFill>
              <a:srgbClr val="333333"/>
            </a:solidFill>
            <a:latin typeface="+mn-lt"/>
          </a:defRPr>
        </a:defPPr>
      </a:lstStyle>
    </a:txDef>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407</Words>
  <Application>Microsoft Macintosh PowerPoint</Application>
  <PresentationFormat>Bildspel på skärmen (4:3)</PresentationFormat>
  <Paragraphs>26</Paragraphs>
  <Slides>5</Slides>
  <Notes>5</Notes>
  <HiddenSlides>0</HiddenSlides>
  <MMClips>0</MMClips>
  <ScaleCrop>false</ScaleCrop>
  <HeadingPairs>
    <vt:vector size="4" baseType="variant">
      <vt:variant>
        <vt:lpstr>Tema</vt:lpstr>
      </vt:variant>
      <vt:variant>
        <vt:i4>2</vt:i4>
      </vt:variant>
      <vt:variant>
        <vt:lpstr>Bildrubriker</vt:lpstr>
      </vt:variant>
      <vt:variant>
        <vt:i4>5</vt:i4>
      </vt:variant>
    </vt:vector>
  </HeadingPairs>
  <TitlesOfParts>
    <vt:vector size="7" baseType="lpstr">
      <vt:lpstr>Office-tema</vt:lpstr>
      <vt:lpstr>2_blank</vt:lpstr>
      <vt:lpstr>HSB 2014 (Del 1) </vt:lpstr>
      <vt:lpstr>Sammanfattning</vt:lpstr>
      <vt:lpstr>Sammanfattning</vt:lpstr>
      <vt:lpstr>Fråga 1: Vilken aktör anser du har allra störst ansvar för att komma till rätta med dagens bostadsbrist? Bas: 1003 intervjuer  </vt:lpstr>
      <vt:lpstr>Fråga 2: Tror du att den nya regeringen kommer att kunna göra något åt den bostadsbrist som finns i stora delar av landet? Bas: 1003 intervjuer  </vt:lpstr>
    </vt:vector>
  </TitlesOfParts>
  <Company>TNS SIFO AB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HSB 2014 (Del 1) </dc:title>
  <dc:creator>Nordlund, Therese (TSSTK)</dc:creator>
  <cp:lastModifiedBy>Alexander Orlinge</cp:lastModifiedBy>
  <cp:revision>9</cp:revision>
  <dcterms:created xsi:type="dcterms:W3CDTF">2014-10-15T07:31:48Z</dcterms:created>
  <dcterms:modified xsi:type="dcterms:W3CDTF">2014-10-15T12:28:01Z</dcterms:modified>
</cp:coreProperties>
</file>