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75" r:id="rId10"/>
    <p:sldId id="274" r:id="rId11"/>
    <p:sldId id="273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2" r:id="rId20"/>
    <p:sldId id="271" r:id="rId21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767"/>
  </p:normalViewPr>
  <p:slideViewPr>
    <p:cSldViewPr snapToGrid="0" snapToObjects="1">
      <p:cViewPr varScale="1">
        <p:scale>
          <a:sx n="110" d="100"/>
          <a:sy n="110" d="100"/>
        </p:scale>
        <p:origin x="14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674617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02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38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sv"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Lägga till priser. </a:t>
            </a:r>
          </a:p>
        </p:txBody>
      </p:sp>
    </p:spTree>
    <p:extLst>
      <p:ext uri="{BB962C8B-B14F-4D97-AF65-F5344CB8AC3E}">
        <p14:creationId xmlns:p14="http://schemas.microsoft.com/office/powerpoint/2010/main" val="910224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590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9788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194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sv"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Lägga till priser. </a:t>
            </a:r>
          </a:p>
        </p:txBody>
      </p:sp>
    </p:spTree>
    <p:extLst>
      <p:ext uri="{BB962C8B-B14F-4D97-AF65-F5344CB8AC3E}">
        <p14:creationId xmlns:p14="http://schemas.microsoft.com/office/powerpoint/2010/main" val="1697645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033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664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sv"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Lägga till priser. </a:t>
            </a:r>
          </a:p>
        </p:txBody>
      </p:sp>
    </p:spTree>
    <p:extLst>
      <p:ext uri="{BB962C8B-B14F-4D97-AF65-F5344CB8AC3E}">
        <p14:creationId xmlns:p14="http://schemas.microsoft.com/office/powerpoint/2010/main" val="607667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8321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89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1507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814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0576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09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1924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sv"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Lägga till priser. </a:t>
            </a:r>
          </a:p>
        </p:txBody>
      </p:sp>
    </p:spTree>
    <p:extLst>
      <p:ext uri="{BB962C8B-B14F-4D97-AF65-F5344CB8AC3E}">
        <p14:creationId xmlns:p14="http://schemas.microsoft.com/office/powerpoint/2010/main" val="481861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79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7608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sv"/>
              <a:t>‹Nr.›</a:t>
            </a:fld>
            <a:endParaRPr lang="s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sv"/>
              <a:t>‹Nr.›</a:t>
            </a:fld>
            <a:endParaRPr lang="s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sv"/>
              <a:t>‹Nr.›</a:t>
            </a:fld>
            <a:endParaRPr lang="sv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99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700"/>
            </a:lvl1pPr>
            <a:lvl2pPr rtl="0">
              <a:spcBef>
                <a:spcPts val="0"/>
              </a:spcBef>
              <a:defRPr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508000" y="1620441"/>
            <a:ext cx="6447599" cy="291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4000" indent="-101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Char char="●"/>
              <a:defRPr sz="14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58800" indent="-762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Char char="●"/>
              <a:defRPr sz="12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863600" indent="-571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Char char="●"/>
              <a:defRPr sz="11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06500" indent="-698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Char char="●"/>
              <a:defRPr sz="9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549400" indent="-698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Char char="●"/>
              <a:defRPr sz="9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92300" indent="-698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Char char="●"/>
              <a:defRPr sz="9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35200" indent="-698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Char char="●"/>
              <a:defRPr sz="9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8100" indent="-698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Char char="●"/>
              <a:defRPr sz="9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21000" indent="-698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Char char="●"/>
              <a:defRPr sz="9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5403848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700" b="0" i="0" u="none" strike="noStrike" cap="none" baseline="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45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7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4003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1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700" b="0" i="0" u="none" strike="noStrike" cap="none" baseline="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45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7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4003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1400" b="0" i="0" u="none" strike="noStrike" cap="none" baseline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6442996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sv" sz="7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‹Nr.›</a:t>
            </a:fld>
            <a:endParaRPr lang="sv" sz="700" b="0" i="0" u="none" strike="noStrike" cap="none" baseline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sv"/>
              <a:t>‹Nr.›</a:t>
            </a:fld>
            <a:endParaRPr lang="s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sv"/>
              <a:t>‹Nr.›</a:t>
            </a:fld>
            <a:endParaRPr lang="s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sv"/>
              <a:t>‹Nr.›</a:t>
            </a:fld>
            <a:endParaRPr lang="s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sv"/>
              <a:t>‹Nr.›</a:t>
            </a:fld>
            <a:endParaRPr lang="s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sv"/>
              <a:t>‹Nr.›</a:t>
            </a:fld>
            <a:endParaRPr lang="s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sv"/>
              <a:t>‹Nr.›</a:t>
            </a:fld>
            <a:endParaRPr lang="s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sv"/>
              <a:t>‹Nr.›</a:t>
            </a:fld>
            <a:endParaRPr lang="s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sv"/>
              <a:t>‹Nr.›</a:t>
            </a:fld>
            <a:endParaRPr lang="s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sv" sz="1000">
                <a:solidFill>
                  <a:schemeClr val="dk2"/>
                </a:solidFill>
              </a:rPr>
              <a:t>‹Nr.›</a:t>
            </a:fld>
            <a:endParaRPr lang="sv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-394450" y="2652048"/>
            <a:ext cx="9144000" cy="123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800" dirty="0">
              <a:solidFill>
                <a:srgbClr val="000000"/>
              </a:solidFill>
            </a:endParaRPr>
          </a:p>
          <a:p>
            <a:pPr marL="457200" marR="0" lvl="0" indent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sv" sz="4800" dirty="0">
              <a:solidFill>
                <a:srgbClr val="000000"/>
              </a:solidFill>
              <a:rtl val="0"/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666"/>
            <a:ext cx="9144000" cy="6096000"/>
          </a:xfrm>
          <a:prstGeom prst="rect">
            <a:avLst/>
          </a:prstGeom>
        </p:spPr>
      </p:pic>
      <p:sp>
        <p:nvSpPr>
          <p:cNvPr id="2" name="textruta 1"/>
          <p:cNvSpPr txBox="1"/>
          <p:nvPr/>
        </p:nvSpPr>
        <p:spPr>
          <a:xfrm>
            <a:off x="158043" y="103982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 smtClean="0">
                <a:solidFill>
                  <a:srgbClr val="929292"/>
                </a:solidFill>
              </a:rPr>
              <a:t>SAMHÄLLSBYGGNADSDAGARNA 2016!</a:t>
            </a:r>
            <a:endParaRPr lang="sv-SE" sz="2400" dirty="0">
              <a:solidFill>
                <a:srgbClr val="929292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74" y="4507444"/>
            <a:ext cx="1534134" cy="602412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008" cy="5143500"/>
          </a:xfrm>
          <a:prstGeom prst="rect">
            <a:avLst/>
          </a:prstGeom>
        </p:spPr>
      </p:pic>
      <p:sp>
        <p:nvSpPr>
          <p:cNvPr id="116" name="Shape 116"/>
          <p:cNvSpPr/>
          <p:nvPr/>
        </p:nvSpPr>
        <p:spPr>
          <a:xfrm>
            <a:off x="252875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17" name="Shape 117"/>
          <p:cNvSpPr txBox="1"/>
          <p:nvPr/>
        </p:nvSpPr>
        <p:spPr>
          <a:xfrm>
            <a:off x="32907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GRUNDUTBUD</a:t>
            </a:r>
          </a:p>
        </p:txBody>
      </p:sp>
      <p:sp>
        <p:nvSpPr>
          <p:cNvPr id="118" name="Shape 118"/>
          <p:cNvSpPr/>
          <p:nvPr/>
        </p:nvSpPr>
        <p:spPr>
          <a:xfrm>
            <a:off x="3167086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19" name="Shape 119"/>
          <p:cNvSpPr/>
          <p:nvPr/>
        </p:nvSpPr>
        <p:spPr>
          <a:xfrm>
            <a:off x="6081300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3243286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TILLVAL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615752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TILLKÖP</a:t>
            </a:r>
          </a:p>
        </p:txBody>
      </p:sp>
      <p:sp>
        <p:nvSpPr>
          <p:cNvPr id="122" name="Shape 122"/>
          <p:cNvSpPr/>
          <p:nvPr/>
        </p:nvSpPr>
        <p:spPr>
          <a:xfrm>
            <a:off x="4266737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252875" y="1620925"/>
            <a:ext cx="8323800" cy="24993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392525" y="1593325"/>
            <a:ext cx="8234400" cy="256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För Guldpartners 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ingår</a:t>
            </a:r>
            <a:r>
              <a:rPr lang="sv-SE" sz="1200" b="0" i="0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valfritt antal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av följande tillval. </a:t>
            </a:r>
            <a:endParaRPr lang="sv-SE" sz="1200" b="0" i="0" u="none" strike="noStrike" cap="none" baseline="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buClr>
                <a:schemeClr val="lt1"/>
              </a:buClr>
              <a:buSzPct val="25000"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Anordna 1 Seminariepass</a:t>
            </a:r>
          </a:p>
          <a:p>
            <a:pPr lvl="0">
              <a:buClr>
                <a:schemeClr val="lt1"/>
              </a:buClr>
              <a:buSzPct val="25000"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Anordna Studiebesök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sz="1200" b="0" i="0" u="sng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25" name="Shape 125"/>
          <p:cNvSpPr txBox="1"/>
          <p:nvPr/>
        </p:nvSpPr>
        <p:spPr>
          <a:xfrm>
            <a:off x="50" y="7825"/>
            <a:ext cx="2672099" cy="4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v-SE" sz="1800" b="1" dirty="0" smtClean="0">
                <a:solidFill>
                  <a:schemeClr val="bg1"/>
                </a:solidFill>
              </a:rPr>
              <a:t>GULD</a:t>
            </a:r>
            <a:r>
              <a:rPr lang="sv" sz="1800" b="1" dirty="0" smtClean="0">
                <a:solidFill>
                  <a:schemeClr val="bg1"/>
                </a:solidFill>
              </a:rPr>
              <a:t>PARTNER</a:t>
            </a:r>
            <a:endParaRPr lang="sv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35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74" y="4507444"/>
            <a:ext cx="1534134" cy="602412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008" cy="5143500"/>
          </a:xfrm>
          <a:prstGeom prst="rect">
            <a:avLst/>
          </a:prstGeom>
        </p:spPr>
      </p:pic>
      <p:sp>
        <p:nvSpPr>
          <p:cNvPr id="132" name="Shape 132"/>
          <p:cNvSpPr/>
          <p:nvPr/>
        </p:nvSpPr>
        <p:spPr>
          <a:xfrm>
            <a:off x="252875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32907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Droid San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  <a:rtl val="0"/>
              </a:rPr>
              <a:t>GRUNDUTBUD</a:t>
            </a:r>
          </a:p>
        </p:txBody>
      </p:sp>
      <p:sp>
        <p:nvSpPr>
          <p:cNvPr id="134" name="Shape 134"/>
          <p:cNvSpPr/>
          <p:nvPr/>
        </p:nvSpPr>
        <p:spPr>
          <a:xfrm>
            <a:off x="3167086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6081300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3243286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Droid San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  <a:rtl val="0"/>
              </a:rPr>
              <a:t>TILLVAL</a:t>
            </a:r>
          </a:p>
        </p:txBody>
      </p:sp>
      <p:sp>
        <p:nvSpPr>
          <p:cNvPr id="137" name="Shape 137"/>
          <p:cNvSpPr txBox="1"/>
          <p:nvPr/>
        </p:nvSpPr>
        <p:spPr>
          <a:xfrm>
            <a:off x="615752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Droid San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  <a:rtl val="0"/>
              </a:rPr>
              <a:t>TILLKÖP</a:t>
            </a:r>
          </a:p>
        </p:txBody>
      </p:sp>
      <p:sp>
        <p:nvSpPr>
          <p:cNvPr id="138" name="Shape 138"/>
          <p:cNvSpPr/>
          <p:nvPr/>
        </p:nvSpPr>
        <p:spPr>
          <a:xfrm>
            <a:off x="7180975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252875" y="1620925"/>
            <a:ext cx="8323800" cy="2678399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371350" y="1668625"/>
            <a:ext cx="8323800" cy="261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Tillköp ingår inte och nedan listas 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vilka </a:t>
            </a: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tillköp Ni 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har </a:t>
            </a: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möjlighet till.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sng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Annonspaket </a:t>
            </a:r>
          </a:p>
          <a:p>
            <a:pPr lvl="0">
              <a:buClr>
                <a:srgbClr val="000000"/>
              </a:buClr>
            </a:pPr>
            <a:endParaRPr lang="sv-SE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Extra Bankettbiljetter</a:t>
            </a:r>
          </a:p>
          <a:p>
            <a:pPr lvl="0">
              <a:buClr>
                <a:schemeClr val="lt1"/>
              </a:buClr>
              <a:buSzPct val="25000"/>
            </a:pPr>
            <a:endParaRPr lang="sv-SE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Anordna ytterligare </a:t>
            </a:r>
            <a:r>
              <a:rPr lang="sv-SE" sz="11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seminariepass</a:t>
            </a:r>
          </a:p>
          <a:p>
            <a:pPr lvl="0">
              <a:buClr>
                <a:schemeClr val="lt1"/>
              </a:buClr>
              <a:buSzPct val="25000"/>
            </a:pPr>
            <a:endParaRPr lang="sv-SE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Utforma/profilera sig på</a:t>
            </a:r>
          </a:p>
          <a:p>
            <a:pPr lvl="0">
              <a:buClr>
                <a:schemeClr val="lt1"/>
              </a:buClr>
              <a:buSzPct val="25000"/>
            </a:pP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omslag till konferensmapp</a:t>
            </a:r>
          </a:p>
          <a:p>
            <a:pPr lvl="0">
              <a:buClr>
                <a:schemeClr val="lt1"/>
              </a:buClr>
              <a:buSzPct val="25000"/>
            </a:pPr>
            <a:endParaRPr lang="sv-SE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endParaRPr sz="1100" i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lvl="0" rtl="0"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endParaRPr sz="1100" u="sng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sng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50" y="7825"/>
            <a:ext cx="2672099" cy="4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v" sz="1800" b="1" dirty="0">
                <a:solidFill>
                  <a:schemeClr val="bg1"/>
                </a:solidFill>
              </a:rPr>
              <a:t>GULDPARTNER</a:t>
            </a:r>
          </a:p>
        </p:txBody>
      </p:sp>
    </p:spTree>
    <p:extLst>
      <p:ext uri="{BB962C8B-B14F-4D97-AF65-F5344CB8AC3E}">
        <p14:creationId xmlns:p14="http://schemas.microsoft.com/office/powerpoint/2010/main" val="14081144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20" name="Bildobjekt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74" y="4507444"/>
            <a:ext cx="1534134" cy="602412"/>
          </a:xfrm>
          <a:prstGeom prst="rect">
            <a:avLst/>
          </a:prstGeom>
        </p:spPr>
      </p:pic>
      <p:pic>
        <p:nvPicPr>
          <p:cNvPr id="21" name="Bildobjekt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75"/>
            <a:ext cx="9132008" cy="5143500"/>
          </a:xfrm>
          <a:prstGeom prst="rect">
            <a:avLst/>
          </a:prstGeom>
        </p:spPr>
      </p:pic>
      <p:sp>
        <p:nvSpPr>
          <p:cNvPr id="148" name="Shape 148"/>
          <p:cNvSpPr/>
          <p:nvPr/>
        </p:nvSpPr>
        <p:spPr>
          <a:xfrm>
            <a:off x="252875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32907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GRUNDUTBUD</a:t>
            </a:r>
          </a:p>
        </p:txBody>
      </p:sp>
      <p:sp>
        <p:nvSpPr>
          <p:cNvPr id="150" name="Shape 150"/>
          <p:cNvSpPr/>
          <p:nvPr/>
        </p:nvSpPr>
        <p:spPr>
          <a:xfrm>
            <a:off x="3167086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6081300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3243286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TILLVAL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615752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TILLKÖP</a:t>
            </a:r>
          </a:p>
        </p:txBody>
      </p:sp>
      <p:sp>
        <p:nvSpPr>
          <p:cNvPr id="154" name="Shape 154"/>
          <p:cNvSpPr/>
          <p:nvPr/>
        </p:nvSpPr>
        <p:spPr>
          <a:xfrm>
            <a:off x="1352525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4266737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7180975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252875" y="1620925"/>
            <a:ext cx="2419200" cy="2093399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536225" y="1716325"/>
            <a:ext cx="2135698" cy="189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Utställningsyta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Synlighet i 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marknadsföring</a:t>
            </a:r>
            <a:endParaRPr lang="sv-SE" sz="1200" b="0" i="0" u="none" strike="noStrike" cap="none" baseline="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2 konferensbiljetter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1 </a:t>
            </a:r>
            <a:r>
              <a:rPr lang="sv-SE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Middags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biljett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3205200" y="1620925"/>
            <a:ext cx="2419200" cy="2093399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6157525" y="1620925"/>
            <a:ext cx="2419200" cy="23439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3504150" y="1716325"/>
            <a:ext cx="2135699" cy="172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Anordna</a:t>
            </a:r>
            <a:r>
              <a:rPr lang="sv-SE" sz="1200" b="0" i="0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Studiebesök</a:t>
            </a:r>
            <a:endParaRPr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62" name="Shape 162"/>
          <p:cNvSpPr txBox="1"/>
          <p:nvPr/>
        </p:nvSpPr>
        <p:spPr>
          <a:xfrm>
            <a:off x="6315775" y="1735225"/>
            <a:ext cx="2495399" cy="251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sv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Annonspaket </a:t>
            </a:r>
            <a:endParaRPr lang="sv-SE" sz="120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Extra konferensbiljetter</a:t>
            </a:r>
            <a:endParaRPr lang="sv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rgbClr val="000000"/>
              </a:buClr>
            </a:pPr>
            <a:endParaRPr lang="sv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Extra </a:t>
            </a:r>
            <a:r>
              <a:rPr lang="sv-SE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Middags</a:t>
            </a:r>
            <a:r>
              <a:rPr lang="sv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biljetter</a:t>
            </a:r>
            <a:endParaRPr lang="sv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endParaRPr lang="sv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Anordna </a:t>
            </a:r>
            <a:r>
              <a:rPr lang="sv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seminariepass</a:t>
            </a:r>
            <a:endParaRPr lang="sv-SE" sz="120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Utforma/profilera sig på</a:t>
            </a:r>
          </a:p>
          <a:p>
            <a:pPr lvl="0">
              <a:buClr>
                <a:schemeClr val="lt1"/>
              </a:buClr>
              <a:buSzPct val="25000"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omslag till konferensmapp</a:t>
            </a:r>
          </a:p>
          <a:p>
            <a:pPr lvl="0">
              <a:buClr>
                <a:schemeClr val="lt1"/>
              </a:buClr>
              <a:buSzPct val="25000"/>
            </a:pPr>
            <a:endParaRPr lang="sv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</a:pPr>
            <a:endParaRPr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50" y="7825"/>
            <a:ext cx="2672099" cy="4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v" sz="1800" b="1" dirty="0">
                <a:solidFill>
                  <a:schemeClr val="bg1"/>
                </a:solidFill>
              </a:rPr>
              <a:t>SILVERPARTNER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74" y="4507444"/>
            <a:ext cx="1534134" cy="602412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008" cy="5143500"/>
          </a:xfrm>
          <a:prstGeom prst="rect">
            <a:avLst/>
          </a:prstGeom>
        </p:spPr>
      </p:pic>
      <p:sp>
        <p:nvSpPr>
          <p:cNvPr id="170" name="Shape 170"/>
          <p:cNvSpPr/>
          <p:nvPr/>
        </p:nvSpPr>
        <p:spPr>
          <a:xfrm>
            <a:off x="252875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32907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GRUNDUTBUD</a:t>
            </a:r>
          </a:p>
        </p:txBody>
      </p:sp>
      <p:sp>
        <p:nvSpPr>
          <p:cNvPr id="172" name="Shape 172"/>
          <p:cNvSpPr/>
          <p:nvPr/>
        </p:nvSpPr>
        <p:spPr>
          <a:xfrm>
            <a:off x="3167086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6081300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3243286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TILLVAL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615752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TILLKÖP</a:t>
            </a:r>
          </a:p>
        </p:txBody>
      </p:sp>
      <p:sp>
        <p:nvSpPr>
          <p:cNvPr id="176" name="Shape 176"/>
          <p:cNvSpPr/>
          <p:nvPr/>
        </p:nvSpPr>
        <p:spPr>
          <a:xfrm>
            <a:off x="1352525" y="921025"/>
            <a:ext cx="296100" cy="494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252875" y="1472725"/>
            <a:ext cx="8247600" cy="2065199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455850" y="1472725"/>
            <a:ext cx="8324400" cy="20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För Silverpartners ingår nedanstående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.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(SEK 29 000 kr)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0" i="0" u="sng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10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Utställningsyta </a:t>
            </a: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	Som </a:t>
            </a:r>
            <a:r>
              <a:rPr lang="sv-SE" sz="11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Silverpartner </a:t>
            </a: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erhålls en yta på minst </a:t>
            </a:r>
            <a:r>
              <a:rPr lang="sv-SE" sz="11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2x3 </a:t>
            </a: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meter under hela konferensen.</a:t>
            </a:r>
          </a:p>
          <a:p>
            <a:pPr lvl="0">
              <a:buClr>
                <a:srgbClr val="000000"/>
              </a:buClr>
            </a:pPr>
            <a:endParaRPr lang="sv-SE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10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Synlighet i marknadsföring</a:t>
            </a: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r>
              <a:rPr lang="sv-SE" sz="11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Silverpartner </a:t>
            </a: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syns i utskick, på hemsidan, i programmet och i Sociala medier.</a:t>
            </a:r>
          </a:p>
          <a:p>
            <a:pPr lvl="0">
              <a:buClr>
                <a:schemeClr val="lt1"/>
              </a:buClr>
            </a:pPr>
            <a:endParaRPr lang="sv-SE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10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Konferensbiljetter</a:t>
            </a: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r>
              <a:rPr lang="sv-SE" sz="11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 </a:t>
            </a: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konferensbiljetter ingår.</a:t>
            </a:r>
          </a:p>
          <a:p>
            <a:pPr lvl="0">
              <a:buClr>
                <a:srgbClr val="000000"/>
              </a:buClr>
            </a:pPr>
            <a:endParaRPr lang="sv-SE" sz="1100" u="sng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10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Middagsbiljett</a:t>
            </a: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		</a:t>
            </a:r>
            <a:r>
              <a:rPr lang="sv-SE" sz="11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 </a:t>
            </a:r>
            <a:r>
              <a:rPr lang="sv-SE" sz="1100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</a:t>
            </a: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middagsbiljetter ingår.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0" i="1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0" i="1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50" y="7825"/>
            <a:ext cx="2672099" cy="4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v" sz="1800" b="1" dirty="0">
                <a:solidFill>
                  <a:schemeClr val="bg1"/>
                </a:solidFill>
              </a:rPr>
              <a:t>SILVERPARTNER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74" y="4507444"/>
            <a:ext cx="1534134" cy="602412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008" cy="5143500"/>
          </a:xfrm>
          <a:prstGeom prst="rect">
            <a:avLst/>
          </a:prstGeom>
        </p:spPr>
      </p:pic>
      <p:sp>
        <p:nvSpPr>
          <p:cNvPr id="186" name="Shape 186"/>
          <p:cNvSpPr/>
          <p:nvPr/>
        </p:nvSpPr>
        <p:spPr>
          <a:xfrm>
            <a:off x="252875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32907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GRUNDUTBUD</a:t>
            </a:r>
          </a:p>
        </p:txBody>
      </p:sp>
      <p:sp>
        <p:nvSpPr>
          <p:cNvPr id="188" name="Shape 188"/>
          <p:cNvSpPr/>
          <p:nvPr/>
        </p:nvSpPr>
        <p:spPr>
          <a:xfrm>
            <a:off x="3167086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6081300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3243286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TILLVAL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615752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TILLKÖP</a:t>
            </a:r>
          </a:p>
        </p:txBody>
      </p:sp>
      <p:sp>
        <p:nvSpPr>
          <p:cNvPr id="192" name="Shape 192"/>
          <p:cNvSpPr/>
          <p:nvPr/>
        </p:nvSpPr>
        <p:spPr>
          <a:xfrm>
            <a:off x="4266737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252875" y="1620925"/>
            <a:ext cx="8323800" cy="21891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94" name="Shape 194"/>
          <p:cNvSpPr txBox="1"/>
          <p:nvPr/>
        </p:nvSpPr>
        <p:spPr>
          <a:xfrm>
            <a:off x="392525" y="1669525"/>
            <a:ext cx="8044499" cy="25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För Silverpartners ingår </a:t>
            </a:r>
            <a:r>
              <a:rPr lang="sv-SE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möjlighet att välja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följande tillval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.</a:t>
            </a:r>
            <a:endParaRPr lang="sv-SE" sz="1200" b="0" i="0" u="none" strike="noStrike" cap="none" baseline="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buClr>
                <a:schemeClr val="lt1"/>
              </a:buClr>
              <a:buSzPct val="25000"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Anordna Studiebesök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-SE" sz="1200" b="0" i="0" u="none" strike="noStrike" cap="none" baseline="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  <a:endParaRPr lang="sv" sz="1100" i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95" name="Shape 195"/>
          <p:cNvSpPr txBox="1"/>
          <p:nvPr/>
        </p:nvSpPr>
        <p:spPr>
          <a:xfrm>
            <a:off x="50" y="7825"/>
            <a:ext cx="2672099" cy="4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v" sz="1800" b="1" dirty="0">
                <a:solidFill>
                  <a:schemeClr val="bg1"/>
                </a:solidFill>
              </a:rPr>
              <a:t>SILVERPARTNER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13" name="Bildobjekt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74" y="4507444"/>
            <a:ext cx="1534134" cy="602412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008" cy="5143500"/>
          </a:xfrm>
          <a:prstGeom prst="rect">
            <a:avLst/>
          </a:prstGeom>
        </p:spPr>
      </p:pic>
      <p:sp>
        <p:nvSpPr>
          <p:cNvPr id="202" name="Shape 202"/>
          <p:cNvSpPr/>
          <p:nvPr/>
        </p:nvSpPr>
        <p:spPr>
          <a:xfrm>
            <a:off x="252875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32907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Droid San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  <a:rtl val="0"/>
              </a:rPr>
              <a:t>GRUNDUTBUD</a:t>
            </a:r>
          </a:p>
        </p:txBody>
      </p:sp>
      <p:sp>
        <p:nvSpPr>
          <p:cNvPr id="204" name="Shape 204"/>
          <p:cNvSpPr/>
          <p:nvPr/>
        </p:nvSpPr>
        <p:spPr>
          <a:xfrm>
            <a:off x="3167086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6081300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3243286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Droid San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  <a:rtl val="0"/>
              </a:rPr>
              <a:t>TILLVAL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615752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Droid San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  <a:rtl val="0"/>
              </a:rPr>
              <a:t>TILLKÖP</a:t>
            </a:r>
          </a:p>
        </p:txBody>
      </p:sp>
      <p:sp>
        <p:nvSpPr>
          <p:cNvPr id="208" name="Shape 208"/>
          <p:cNvSpPr/>
          <p:nvPr/>
        </p:nvSpPr>
        <p:spPr>
          <a:xfrm>
            <a:off x="7180975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252875" y="1620925"/>
            <a:ext cx="8323800" cy="3074999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10" name="Shape 210"/>
          <p:cNvSpPr txBox="1"/>
          <p:nvPr/>
        </p:nvSpPr>
        <p:spPr>
          <a:xfrm>
            <a:off x="371350" y="1668625"/>
            <a:ext cx="8323800" cy="302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Tillköp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:</a:t>
            </a:r>
            <a:r>
              <a:rPr lang="sv-SE" sz="1200" b="0" i="0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nedan </a:t>
            </a: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listas vilka uppgraderingar och tillköp Ni som Silverpartner har möjlighet till. </a:t>
            </a:r>
            <a:endParaRPr lang="sv-SE" sz="1200" b="0" i="0" u="none" strike="noStrike" cap="none" baseline="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Annonspaket </a:t>
            </a: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Extra konferensbiljetter</a:t>
            </a:r>
            <a:endParaRPr lang="sv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rgbClr val="000000"/>
              </a:buClr>
            </a:pPr>
            <a:endParaRPr lang="sv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Extra Bankettbiljetter</a:t>
            </a:r>
          </a:p>
          <a:p>
            <a:pPr lvl="0">
              <a:buClr>
                <a:schemeClr val="lt1"/>
              </a:buClr>
              <a:buSzPct val="25000"/>
            </a:pPr>
            <a:endParaRPr lang="sv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Anordna seminariepass</a:t>
            </a: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Utforma/profilera sig på</a:t>
            </a:r>
          </a:p>
          <a:p>
            <a:pPr lvl="0">
              <a:buClr>
                <a:schemeClr val="lt1"/>
              </a:buClr>
              <a:buSzPct val="25000"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omslag till konferensmapp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200" u="sng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lvl="0" rtl="0"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100" i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. </a:t>
            </a:r>
            <a:endParaRPr lang="sv" sz="1100" i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200" u="sng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</a:pPr>
            <a:endParaRPr sz="1100" u="sng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sng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211" name="Shape 211"/>
          <p:cNvSpPr txBox="1"/>
          <p:nvPr/>
        </p:nvSpPr>
        <p:spPr>
          <a:xfrm>
            <a:off x="50" y="7825"/>
            <a:ext cx="2672099" cy="4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v" sz="1800" b="1" dirty="0">
                <a:solidFill>
                  <a:schemeClr val="bg1"/>
                </a:solidFill>
              </a:rPr>
              <a:t>SILVERPARTNER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17" name="Bildobjekt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74" y="4507444"/>
            <a:ext cx="1534134" cy="602412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50"/>
            <a:ext cx="9132008" cy="5143500"/>
          </a:xfrm>
          <a:prstGeom prst="rect">
            <a:avLst/>
          </a:prstGeom>
        </p:spPr>
      </p:pic>
      <p:sp>
        <p:nvSpPr>
          <p:cNvPr id="217" name="Shape 217"/>
          <p:cNvSpPr/>
          <p:nvPr/>
        </p:nvSpPr>
        <p:spPr>
          <a:xfrm>
            <a:off x="252875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32907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GRUNDUTBUD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3243286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TILLVAL</a:t>
            </a:r>
          </a:p>
        </p:txBody>
      </p:sp>
      <p:sp>
        <p:nvSpPr>
          <p:cNvPr id="220" name="Shape 220"/>
          <p:cNvSpPr/>
          <p:nvPr/>
        </p:nvSpPr>
        <p:spPr>
          <a:xfrm>
            <a:off x="1352525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252875" y="1620925"/>
            <a:ext cx="2419200" cy="1344000"/>
          </a:xfrm>
          <a:prstGeom prst="roundRect">
            <a:avLst>
              <a:gd name="adj" fmla="val 16667"/>
            </a:avLst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536225" y="1716325"/>
            <a:ext cx="2135698" cy="124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Utställningsyta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Synlighet i marknadsföring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1 konferensbiljett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3504150" y="1716325"/>
            <a:ext cx="2135698" cy="172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Föreläsning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Debatt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Workshop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Sångblad?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3205200" y="1620925"/>
            <a:ext cx="2419200" cy="2279999"/>
          </a:xfrm>
          <a:prstGeom prst="roundRect">
            <a:avLst>
              <a:gd name="adj" fmla="val 16667"/>
            </a:avLst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4266737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3167086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3243286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TILLKÖP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3315137" y="1620925"/>
            <a:ext cx="2495399" cy="251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sv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Annonspaket </a:t>
            </a: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Extra konferensbiljetter</a:t>
            </a:r>
            <a:endParaRPr lang="sv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rgbClr val="000000"/>
              </a:buClr>
            </a:pPr>
            <a:endParaRPr lang="sv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Extra </a:t>
            </a:r>
            <a:r>
              <a:rPr lang="sv-SE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middags</a:t>
            </a:r>
            <a:r>
              <a:rPr lang="sv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biljetter</a:t>
            </a:r>
            <a:endParaRPr lang="sv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endParaRPr lang="sv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Anordna seminariepass</a:t>
            </a: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Utforma/profilera sig på</a:t>
            </a:r>
          </a:p>
          <a:p>
            <a:pPr lvl="0">
              <a:buClr>
                <a:schemeClr val="lt1"/>
              </a:buClr>
              <a:buSzPct val="25000"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omslag till </a:t>
            </a:r>
            <a:r>
              <a:rPr lang="sv-SE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konferensmapp</a:t>
            </a:r>
          </a:p>
          <a:p>
            <a:pPr lvl="0">
              <a:buClr>
                <a:schemeClr val="lt1"/>
              </a:buClr>
              <a:buSzPct val="25000"/>
            </a:pPr>
            <a:endParaRPr lang="sv-SE" sz="120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</a:pPr>
            <a:endParaRPr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9" name="Shape 229"/>
          <p:cNvSpPr txBox="1"/>
          <p:nvPr/>
        </p:nvSpPr>
        <p:spPr>
          <a:xfrm>
            <a:off x="50" y="7825"/>
            <a:ext cx="2672099" cy="4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v" sz="1800" b="1" dirty="0">
                <a:solidFill>
                  <a:schemeClr val="bg1"/>
                </a:solidFill>
              </a:rPr>
              <a:t>BRONSPARTNER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74" y="4507444"/>
            <a:ext cx="1534134" cy="602412"/>
          </a:xfrm>
          <a:prstGeom prst="rect">
            <a:avLst/>
          </a:prstGeom>
        </p:spPr>
      </p:pic>
      <p:sp>
        <p:nvSpPr>
          <p:cNvPr id="245" name="Shape 245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13" name="Bildobjekt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008" cy="5143500"/>
          </a:xfrm>
          <a:prstGeom prst="rect">
            <a:avLst/>
          </a:prstGeom>
        </p:spPr>
      </p:pic>
      <p:sp>
        <p:nvSpPr>
          <p:cNvPr id="236" name="Shape 236"/>
          <p:cNvSpPr/>
          <p:nvPr/>
        </p:nvSpPr>
        <p:spPr>
          <a:xfrm>
            <a:off x="252875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237" name="Shape 237"/>
          <p:cNvSpPr txBox="1"/>
          <p:nvPr/>
        </p:nvSpPr>
        <p:spPr>
          <a:xfrm>
            <a:off x="32907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GRUNDUTBUD</a:t>
            </a:r>
          </a:p>
        </p:txBody>
      </p:sp>
      <p:sp>
        <p:nvSpPr>
          <p:cNvPr id="238" name="Shape 238"/>
          <p:cNvSpPr/>
          <p:nvPr/>
        </p:nvSpPr>
        <p:spPr>
          <a:xfrm>
            <a:off x="3167086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3243286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TILLKÖP</a:t>
            </a:r>
          </a:p>
        </p:txBody>
      </p:sp>
      <p:sp>
        <p:nvSpPr>
          <p:cNvPr id="240" name="Shape 240"/>
          <p:cNvSpPr/>
          <p:nvPr/>
        </p:nvSpPr>
        <p:spPr>
          <a:xfrm>
            <a:off x="1352525" y="921025"/>
            <a:ext cx="296100" cy="494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252875" y="1472725"/>
            <a:ext cx="8247600" cy="1521600"/>
          </a:xfrm>
          <a:prstGeom prst="roundRect">
            <a:avLst>
              <a:gd name="adj" fmla="val 16667"/>
            </a:avLst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242" name="Shape 242"/>
          <p:cNvSpPr txBox="1"/>
          <p:nvPr/>
        </p:nvSpPr>
        <p:spPr>
          <a:xfrm>
            <a:off x="455850" y="1472725"/>
            <a:ext cx="8324400" cy="15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För Bronspartners ingår nedanstående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.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(SEK 19</a:t>
            </a:r>
            <a:r>
              <a:rPr lang="sv-SE" sz="1200" b="0" i="0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000 )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0" i="0" u="sng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100" b="0" i="0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Utställningsyta </a:t>
            </a:r>
            <a:r>
              <a:rPr lang="sv" sz="11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		</a:t>
            </a:r>
            <a:r>
              <a:rPr lang="sv" sz="1100" b="0" i="1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Som Bronspartner erhålls en yta på minst 1x2 meter under hela konferensen</a:t>
            </a:r>
            <a:r>
              <a:rPr lang="sv" sz="1100" b="0" i="1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.</a:t>
            </a:r>
            <a:endParaRPr lang="sv-SE" sz="1100" b="0" i="1" u="none" strike="noStrike" cap="none" baseline="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-SE" sz="1100" i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Synlighet i marknadsföring</a:t>
            </a:r>
          </a:p>
          <a:p>
            <a:pPr lvl="0">
              <a:buClr>
                <a:srgbClr val="000000"/>
              </a:buClr>
            </a:pPr>
            <a:endParaRPr lang="sv-SE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 konferensbiljett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" sz="1100" b="0" i="1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50" y="7825"/>
            <a:ext cx="2672099" cy="4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v" sz="1800" b="1" dirty="0">
                <a:solidFill>
                  <a:schemeClr val="bg1"/>
                </a:solidFill>
              </a:rPr>
              <a:t>BRONSPARTNER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74" y="4507444"/>
            <a:ext cx="1534134" cy="602412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008" cy="5143500"/>
          </a:xfrm>
          <a:prstGeom prst="rect">
            <a:avLst/>
          </a:prstGeom>
        </p:spPr>
      </p:pic>
      <p:sp>
        <p:nvSpPr>
          <p:cNvPr id="250" name="Shape 250"/>
          <p:cNvSpPr/>
          <p:nvPr/>
        </p:nvSpPr>
        <p:spPr>
          <a:xfrm>
            <a:off x="252875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51" name="Shape 251"/>
          <p:cNvSpPr txBox="1"/>
          <p:nvPr/>
        </p:nvSpPr>
        <p:spPr>
          <a:xfrm>
            <a:off x="32907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Droid San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  <a:rtl val="0"/>
              </a:rPr>
              <a:t>GRUNDUTBUD</a:t>
            </a:r>
          </a:p>
        </p:txBody>
      </p:sp>
      <p:sp>
        <p:nvSpPr>
          <p:cNvPr id="252" name="Shape 252"/>
          <p:cNvSpPr/>
          <p:nvPr/>
        </p:nvSpPr>
        <p:spPr>
          <a:xfrm>
            <a:off x="3167086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53" name="Shape 253"/>
          <p:cNvSpPr txBox="1"/>
          <p:nvPr/>
        </p:nvSpPr>
        <p:spPr>
          <a:xfrm>
            <a:off x="3243286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Droid San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  <a:rtl val="0"/>
              </a:rPr>
              <a:t>TILLKÖP</a:t>
            </a:r>
          </a:p>
        </p:txBody>
      </p:sp>
      <p:sp>
        <p:nvSpPr>
          <p:cNvPr id="254" name="Shape 254"/>
          <p:cNvSpPr/>
          <p:nvPr/>
        </p:nvSpPr>
        <p:spPr>
          <a:xfrm>
            <a:off x="252875" y="1620925"/>
            <a:ext cx="8323800" cy="3057899"/>
          </a:xfrm>
          <a:prstGeom prst="roundRect">
            <a:avLst>
              <a:gd name="adj" fmla="val 16667"/>
            </a:avLst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4131000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56" name="Shape 256"/>
          <p:cNvSpPr txBox="1"/>
          <p:nvPr/>
        </p:nvSpPr>
        <p:spPr>
          <a:xfrm>
            <a:off x="371350" y="1668625"/>
            <a:ext cx="8323800" cy="301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Tillköp 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listas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nedan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sz="1200" u="sng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Annonspaket </a:t>
            </a:r>
            <a:endParaRPr lang="sv-SE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endParaRPr lang="sv-SE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Extra konferensbiljetter</a:t>
            </a:r>
            <a:endParaRPr lang="sv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rgbClr val="000000"/>
              </a:buClr>
            </a:pPr>
            <a:endParaRPr lang="sv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Extra </a:t>
            </a: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middags</a:t>
            </a:r>
            <a:r>
              <a:rPr lang="sv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biljetter</a:t>
            </a:r>
          </a:p>
          <a:p>
            <a:pPr lvl="0">
              <a:buClr>
                <a:schemeClr val="lt1"/>
              </a:buClr>
              <a:buSzPct val="25000"/>
            </a:pPr>
            <a:endParaRPr lang="sv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Anordna seminariepass</a:t>
            </a:r>
            <a:endParaRPr lang="sv-SE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endParaRPr lang="sv-SE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Utforma/profilera sig på</a:t>
            </a:r>
          </a:p>
          <a:p>
            <a:pPr lvl="0">
              <a:buClr>
                <a:schemeClr val="lt1"/>
              </a:buClr>
              <a:buSzPct val="25000"/>
            </a:pP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omslag till konferensmapp</a:t>
            </a:r>
          </a:p>
          <a:p>
            <a:pPr lvl="0">
              <a:buClr>
                <a:schemeClr val="lt1"/>
              </a:buClr>
              <a:buSzPct val="25000"/>
            </a:pPr>
            <a:endParaRPr lang="sv-SE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endParaRPr sz="1100" i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200" u="sng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</a:pPr>
            <a:endParaRPr sz="1100" u="sng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sng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50" y="7825"/>
            <a:ext cx="2672099" cy="4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v" sz="1800" b="1" dirty="0">
                <a:solidFill>
                  <a:schemeClr val="bg1"/>
                </a:solidFill>
              </a:rPr>
              <a:t>BRONSPARTNER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74" y="4507444"/>
            <a:ext cx="1534134" cy="602412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157725" y="0"/>
            <a:ext cx="6447599" cy="6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v" sz="2400" dirty="0">
                <a:solidFill>
                  <a:schemeClr val="bg1"/>
                </a:solidFill>
              </a:rPr>
              <a:t>BILAGA: </a:t>
            </a:r>
            <a:r>
              <a:rPr lang="sv" sz="2400" dirty="0" smtClean="0">
                <a:solidFill>
                  <a:schemeClr val="bg1"/>
                </a:solidFill>
              </a:rPr>
              <a:t>TILLKÖ</a:t>
            </a:r>
            <a:r>
              <a:rPr lang="sv-SE" sz="2400" dirty="0" smtClean="0">
                <a:solidFill>
                  <a:schemeClr val="bg1"/>
                </a:solidFill>
              </a:rPr>
              <a:t>P</a:t>
            </a:r>
            <a:endParaRPr lang="sv" sz="2400" dirty="0">
              <a:solidFill>
                <a:schemeClr val="bg1"/>
              </a:solidFill>
            </a:endParaRPr>
          </a:p>
        </p:txBody>
      </p:sp>
      <p:sp>
        <p:nvSpPr>
          <p:cNvPr id="264" name="Shape 264"/>
          <p:cNvSpPr txBox="1"/>
          <p:nvPr/>
        </p:nvSpPr>
        <p:spPr>
          <a:xfrm>
            <a:off x="157725" y="469300"/>
            <a:ext cx="4641299" cy="455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sv" sz="1100" b="1" dirty="0" smtClean="0">
                <a:solidFill>
                  <a:schemeClr val="bg1"/>
                </a:solidFill>
              </a:rPr>
              <a:t>ANNONSPAKET</a:t>
            </a:r>
            <a:endParaRPr lang="sv-SE" sz="1100" b="1" dirty="0" smtClean="0">
              <a:solidFill>
                <a:schemeClr val="bg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sv" sz="1100" b="1" dirty="0" smtClean="0">
                <a:solidFill>
                  <a:schemeClr val="bg1"/>
                </a:solidFill>
              </a:rPr>
              <a:t>	</a:t>
            </a:r>
            <a:r>
              <a:rPr lang="sv" sz="1100" b="1" dirty="0">
                <a:solidFill>
                  <a:schemeClr val="bg1"/>
                </a:solidFill>
              </a:rPr>
              <a:t>	</a:t>
            </a:r>
            <a:r>
              <a:rPr lang="sv" sz="1100" b="1" dirty="0" smtClean="0">
                <a:solidFill>
                  <a:schemeClr val="bg1"/>
                </a:solidFill>
              </a:rPr>
              <a:t>	</a:t>
            </a:r>
            <a:r>
              <a:rPr lang="sv-SE" sz="1100" b="1" dirty="0" smtClean="0">
                <a:solidFill>
                  <a:schemeClr val="bg1"/>
                </a:solidFill>
              </a:rPr>
              <a:t/>
            </a:r>
            <a:br>
              <a:rPr lang="sv-SE" sz="1100" b="1" dirty="0" smtClean="0">
                <a:solidFill>
                  <a:schemeClr val="bg1"/>
                </a:solidFill>
              </a:rPr>
            </a:br>
            <a:r>
              <a:rPr lang="sv" sz="1100" b="1" dirty="0" smtClean="0">
                <a:solidFill>
                  <a:schemeClr val="bg1"/>
                </a:solidFill>
              </a:rPr>
              <a:t>Stora </a:t>
            </a:r>
            <a:r>
              <a:rPr lang="sv" sz="1100" b="1" dirty="0">
                <a:solidFill>
                  <a:schemeClr val="bg1"/>
                </a:solidFill>
              </a:rPr>
              <a:t>annonspaketet 49 </a:t>
            </a:r>
            <a:r>
              <a:rPr lang="sv" sz="1100" b="1" dirty="0" smtClean="0">
                <a:solidFill>
                  <a:schemeClr val="bg1"/>
                </a:solidFill>
              </a:rPr>
              <a:t>000</a:t>
            </a:r>
            <a:r>
              <a:rPr lang="sv-SE" sz="1100" b="1" dirty="0" smtClean="0">
                <a:solidFill>
                  <a:schemeClr val="bg1"/>
                </a:solidFill>
              </a:rPr>
              <a:t>kr</a:t>
            </a:r>
            <a:endParaRPr lang="sv" sz="1100" b="1" dirty="0">
              <a:solidFill>
                <a:schemeClr val="bg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sv" sz="1100" b="1" dirty="0" smtClean="0">
                <a:solidFill>
                  <a:schemeClr val="bg1"/>
                </a:solidFill>
              </a:rPr>
              <a:t>1/1 </a:t>
            </a:r>
            <a:r>
              <a:rPr lang="sv" sz="1100" b="1" dirty="0">
                <a:solidFill>
                  <a:schemeClr val="bg1"/>
                </a:solidFill>
              </a:rPr>
              <a:t>sida i Samhällsbyggaren 2-16. 2 st. 		</a:t>
            </a:r>
            <a:endParaRPr lang="sv-SE" sz="1100" b="1" dirty="0" smtClean="0">
              <a:solidFill>
                <a:schemeClr val="bg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sv" sz="1100" b="1" dirty="0" smtClean="0">
                <a:solidFill>
                  <a:schemeClr val="bg1"/>
                </a:solidFill>
              </a:rPr>
              <a:t>1/1 </a:t>
            </a:r>
            <a:r>
              <a:rPr lang="sv" sz="1100" b="1" dirty="0">
                <a:solidFill>
                  <a:schemeClr val="bg1"/>
                </a:solidFill>
              </a:rPr>
              <a:t>sidor i Medlemsbladet </a:t>
            </a:r>
            <a:endParaRPr lang="sv-SE" sz="1100" b="1" dirty="0">
              <a:solidFill>
                <a:schemeClr val="bg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sv" sz="1100" b="1" dirty="0" smtClean="0">
                <a:solidFill>
                  <a:schemeClr val="bg1"/>
                </a:solidFill>
              </a:rPr>
              <a:t>3 </a:t>
            </a:r>
            <a:r>
              <a:rPr lang="sv" sz="1100" b="1" dirty="0">
                <a:solidFill>
                  <a:schemeClr val="bg1"/>
                </a:solidFill>
              </a:rPr>
              <a:t>st. </a:t>
            </a:r>
            <a:r>
              <a:rPr lang="sv" sz="1100" b="1" dirty="0" smtClean="0">
                <a:solidFill>
                  <a:schemeClr val="bg1"/>
                </a:solidFill>
              </a:rPr>
              <a:t>platsannonser </a:t>
            </a:r>
            <a:r>
              <a:rPr lang="sv" sz="1100" b="1" dirty="0">
                <a:solidFill>
                  <a:schemeClr val="bg1"/>
                </a:solidFill>
              </a:rPr>
              <a:t>+ NB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sv" sz="1100" b="1" dirty="0" smtClean="0">
                <a:solidFill>
                  <a:schemeClr val="bg1"/>
                </a:solidFill>
              </a:rPr>
              <a:t>Banner </a:t>
            </a:r>
            <a:r>
              <a:rPr lang="sv" sz="1100" b="1" dirty="0">
                <a:solidFill>
                  <a:schemeClr val="bg1"/>
                </a:solidFill>
              </a:rPr>
              <a:t>på Samhallsbyggarjobb.se i två månader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sv" sz="1100" b="1" dirty="0" smtClean="0">
                <a:solidFill>
                  <a:schemeClr val="bg1"/>
                </a:solidFill>
              </a:rPr>
              <a:t>Värde</a:t>
            </a:r>
            <a:r>
              <a:rPr lang="sv" sz="1100" b="1" dirty="0">
                <a:solidFill>
                  <a:schemeClr val="bg1"/>
                </a:solidFill>
              </a:rPr>
              <a:t>: 75 </a:t>
            </a:r>
            <a:r>
              <a:rPr lang="sv" sz="1100" b="1" dirty="0" smtClean="0">
                <a:solidFill>
                  <a:schemeClr val="bg1"/>
                </a:solidFill>
              </a:rPr>
              <a:t>200</a:t>
            </a:r>
            <a:r>
              <a:rPr lang="sv-SE" sz="1100" b="1" dirty="0" smtClean="0">
                <a:solidFill>
                  <a:schemeClr val="bg1"/>
                </a:solidFill>
              </a:rPr>
              <a:t>kr</a:t>
            </a:r>
            <a:endParaRPr lang="sv" sz="1100" b="1" dirty="0">
              <a:solidFill>
                <a:schemeClr val="bg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1" dirty="0">
              <a:solidFill>
                <a:schemeClr val="bg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sv" sz="1100" b="1" dirty="0" smtClean="0">
                <a:solidFill>
                  <a:schemeClr val="bg1"/>
                </a:solidFill>
              </a:rPr>
              <a:t>Mellan </a:t>
            </a:r>
            <a:r>
              <a:rPr lang="sv" sz="1100" b="1" dirty="0">
                <a:solidFill>
                  <a:schemeClr val="bg1"/>
                </a:solidFill>
              </a:rPr>
              <a:t>annonspaket 29 000KR</a:t>
            </a:r>
          </a:p>
          <a:p>
            <a:pPr lvl="0" rtl="0">
              <a:spcBef>
                <a:spcPts val="0"/>
              </a:spcBef>
              <a:buNone/>
            </a:pPr>
            <a:r>
              <a:rPr lang="sv" sz="1100" b="1" dirty="0" smtClean="0">
                <a:solidFill>
                  <a:schemeClr val="bg1"/>
                </a:solidFill>
              </a:rPr>
              <a:t>1/1 </a:t>
            </a:r>
            <a:r>
              <a:rPr lang="sv" sz="1100" b="1" dirty="0">
                <a:solidFill>
                  <a:schemeClr val="bg1"/>
                </a:solidFill>
              </a:rPr>
              <a:t>sida i Samhällsbyggaren 2-16  		</a:t>
            </a:r>
            <a:r>
              <a:rPr lang="sv-SE" sz="1100" b="1" dirty="0" smtClean="0">
                <a:solidFill>
                  <a:schemeClr val="bg1"/>
                </a:solidFill>
              </a:rPr>
              <a:t/>
            </a:r>
            <a:br>
              <a:rPr lang="sv-SE" sz="1100" b="1" dirty="0" smtClean="0">
                <a:solidFill>
                  <a:schemeClr val="bg1"/>
                </a:solidFill>
              </a:rPr>
            </a:br>
            <a:r>
              <a:rPr lang="sv" sz="1100" b="1" dirty="0" smtClean="0">
                <a:solidFill>
                  <a:schemeClr val="bg1"/>
                </a:solidFill>
              </a:rPr>
              <a:t>1/1 </a:t>
            </a:r>
            <a:r>
              <a:rPr lang="sv" sz="1100" b="1" dirty="0">
                <a:solidFill>
                  <a:schemeClr val="bg1"/>
                </a:solidFill>
              </a:rPr>
              <a:t>sida i medlemsbladet samt 2 st. </a:t>
            </a:r>
            <a:r>
              <a:rPr lang="sv" sz="1100" b="1" dirty="0" smtClean="0">
                <a:solidFill>
                  <a:schemeClr val="bg1"/>
                </a:solidFill>
              </a:rPr>
              <a:t>platsannonser </a:t>
            </a:r>
            <a:r>
              <a:rPr lang="sv" sz="1100" b="1" dirty="0">
                <a:solidFill>
                  <a:schemeClr val="bg1"/>
                </a:solidFill>
              </a:rPr>
              <a:t>+ NB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sv" sz="1100" b="1" dirty="0" smtClean="0">
                <a:solidFill>
                  <a:schemeClr val="bg1"/>
                </a:solidFill>
              </a:rPr>
              <a:t>Värde</a:t>
            </a:r>
            <a:r>
              <a:rPr lang="sv" sz="1100" b="1" dirty="0">
                <a:solidFill>
                  <a:schemeClr val="bg1"/>
                </a:solidFill>
              </a:rPr>
              <a:t>: 46 </a:t>
            </a:r>
            <a:r>
              <a:rPr lang="sv" sz="1100" b="1" dirty="0" smtClean="0">
                <a:solidFill>
                  <a:schemeClr val="bg1"/>
                </a:solidFill>
              </a:rPr>
              <a:t>400</a:t>
            </a:r>
            <a:r>
              <a:rPr lang="sv-SE" sz="1100" b="1" dirty="0" smtClean="0">
                <a:solidFill>
                  <a:schemeClr val="bg1"/>
                </a:solidFill>
              </a:rPr>
              <a:t>kr</a:t>
            </a:r>
            <a:endParaRPr lang="sv" sz="1100" b="1" dirty="0">
              <a:solidFill>
                <a:schemeClr val="bg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1" dirty="0">
              <a:solidFill>
                <a:schemeClr val="bg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sv" sz="1100" b="1" dirty="0" smtClean="0">
                <a:solidFill>
                  <a:schemeClr val="bg1"/>
                </a:solidFill>
              </a:rPr>
              <a:t>Lilla </a:t>
            </a:r>
            <a:r>
              <a:rPr lang="sv" sz="1100" b="1" dirty="0">
                <a:solidFill>
                  <a:schemeClr val="bg1"/>
                </a:solidFill>
              </a:rPr>
              <a:t>annonspaketet 19 000KR</a:t>
            </a:r>
          </a:p>
          <a:p>
            <a:pPr lvl="0" rtl="0">
              <a:spcBef>
                <a:spcPts val="0"/>
              </a:spcBef>
              <a:buNone/>
            </a:pPr>
            <a:r>
              <a:rPr lang="sv" sz="1100" b="1" dirty="0" smtClean="0">
                <a:solidFill>
                  <a:schemeClr val="bg1"/>
                </a:solidFill>
              </a:rPr>
              <a:t>1/2 </a:t>
            </a:r>
            <a:r>
              <a:rPr lang="sv" sz="1100" b="1" dirty="0">
                <a:solidFill>
                  <a:schemeClr val="bg1"/>
                </a:solidFill>
              </a:rPr>
              <a:t>sida i Samhällsbyggaren 2-16  		</a:t>
            </a:r>
            <a:endParaRPr lang="sv-SE" sz="1100" b="1" dirty="0" smtClean="0">
              <a:solidFill>
                <a:schemeClr val="bg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sv" sz="1100" b="1" dirty="0" smtClean="0">
                <a:solidFill>
                  <a:schemeClr val="bg1"/>
                </a:solidFill>
              </a:rPr>
              <a:t>1/2 </a:t>
            </a:r>
            <a:r>
              <a:rPr lang="sv" sz="1100" b="1" dirty="0">
                <a:solidFill>
                  <a:schemeClr val="bg1"/>
                </a:solidFill>
              </a:rPr>
              <a:t>sida i Medlemsbladet	</a:t>
            </a:r>
            <a:endParaRPr lang="sv-SE" sz="1100" b="1" dirty="0">
              <a:solidFill>
                <a:schemeClr val="bg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sv" sz="1100" b="1" dirty="0" smtClean="0">
                <a:solidFill>
                  <a:schemeClr val="bg1"/>
                </a:solidFill>
              </a:rPr>
              <a:t>1 </a:t>
            </a:r>
            <a:r>
              <a:rPr lang="sv" sz="1100" b="1" dirty="0">
                <a:solidFill>
                  <a:schemeClr val="bg1"/>
                </a:solidFill>
              </a:rPr>
              <a:t>st. platsannons + NB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sv" sz="1100" b="1" dirty="0" smtClean="0">
                <a:solidFill>
                  <a:schemeClr val="bg1"/>
                </a:solidFill>
              </a:rPr>
              <a:t>Värde</a:t>
            </a:r>
            <a:r>
              <a:rPr lang="sv" sz="1100" b="1" dirty="0">
                <a:solidFill>
                  <a:schemeClr val="bg1"/>
                </a:solidFill>
              </a:rPr>
              <a:t>: 29 </a:t>
            </a:r>
            <a:r>
              <a:rPr lang="sv" sz="1100" b="1" dirty="0" smtClean="0">
                <a:solidFill>
                  <a:schemeClr val="bg1"/>
                </a:solidFill>
              </a:rPr>
              <a:t>300</a:t>
            </a:r>
            <a:r>
              <a:rPr lang="sv-SE" sz="1100" b="1" dirty="0" smtClean="0">
                <a:solidFill>
                  <a:schemeClr val="bg1"/>
                </a:solidFill>
              </a:rPr>
              <a:t>kr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sv" sz="1100" dirty="0" smtClean="0">
              <a:solidFill>
                <a:schemeClr val="bg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dirty="0"/>
          </a:p>
          <a:p>
            <a:pPr>
              <a:spcBef>
                <a:spcPts val="0"/>
              </a:spcBef>
              <a:buNone/>
            </a:pPr>
            <a:endParaRPr sz="1200" dirty="0"/>
          </a:p>
        </p:txBody>
      </p:sp>
      <p:sp>
        <p:nvSpPr>
          <p:cNvPr id="265" name="Shape 265"/>
          <p:cNvSpPr txBox="1"/>
          <p:nvPr/>
        </p:nvSpPr>
        <p:spPr>
          <a:xfrm>
            <a:off x="4799024" y="469300"/>
            <a:ext cx="4189199" cy="455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sv-SE" sz="1100" b="1" dirty="0" smtClean="0">
              <a:solidFill>
                <a:schemeClr val="tx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sv-SE" sz="1100" b="1" dirty="0" smtClean="0">
                <a:solidFill>
                  <a:schemeClr val="tx1"/>
                </a:solidFill>
              </a:rPr>
              <a:t>MIDDAGS</a:t>
            </a:r>
            <a:r>
              <a:rPr lang="sv" sz="1100" b="1" dirty="0" smtClean="0">
                <a:solidFill>
                  <a:schemeClr val="tx1"/>
                </a:solidFill>
              </a:rPr>
              <a:t>BILJETT </a:t>
            </a:r>
            <a:r>
              <a:rPr lang="sv" sz="1100" b="1" dirty="0">
                <a:solidFill>
                  <a:schemeClr val="tx1"/>
                </a:solidFill>
              </a:rPr>
              <a:t>		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sv-SE" sz="1100" b="1" dirty="0" smtClean="0">
                <a:solidFill>
                  <a:schemeClr val="tx1"/>
                </a:solidFill>
              </a:rPr>
              <a:t>Biljett</a:t>
            </a:r>
            <a:r>
              <a:rPr lang="sv" sz="1100" b="1" dirty="0" smtClean="0">
                <a:solidFill>
                  <a:schemeClr val="tx1"/>
                </a:solidFill>
              </a:rPr>
              <a:t> </a:t>
            </a:r>
            <a:r>
              <a:rPr lang="sv" sz="1100" b="1" dirty="0">
                <a:solidFill>
                  <a:schemeClr val="tx1"/>
                </a:solidFill>
              </a:rPr>
              <a:t>per person: </a:t>
            </a:r>
            <a:r>
              <a:rPr lang="sv" sz="1100" b="1" dirty="0" smtClean="0">
                <a:solidFill>
                  <a:schemeClr val="tx1"/>
                </a:solidFill>
              </a:rPr>
              <a:t> </a:t>
            </a:r>
            <a:r>
              <a:rPr lang="sv-SE" sz="1100" b="1" dirty="0" smtClean="0">
                <a:solidFill>
                  <a:schemeClr val="tx1"/>
                </a:solidFill>
              </a:rPr>
              <a:t>295 </a:t>
            </a:r>
            <a:r>
              <a:rPr lang="sv" sz="1100" b="1" dirty="0" smtClean="0">
                <a:solidFill>
                  <a:schemeClr val="tx1"/>
                </a:solidFill>
              </a:rPr>
              <a:t>kr</a:t>
            </a:r>
            <a:r>
              <a:rPr lang="sv-SE" sz="1100" b="1" dirty="0" smtClean="0">
                <a:solidFill>
                  <a:schemeClr val="tx1"/>
                </a:solidFill>
              </a:rPr>
              <a:t> (ord 495kr)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sv-SE" sz="1100" b="1" dirty="0">
              <a:solidFill>
                <a:schemeClr val="tx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sv-SE" sz="1100" b="1" dirty="0" smtClean="0">
                <a:solidFill>
                  <a:schemeClr val="tx1"/>
                </a:solidFill>
              </a:rPr>
              <a:t>KONFERENSBILJETT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sv-SE" sz="1100" b="1" dirty="0">
                <a:solidFill>
                  <a:schemeClr val="tx1"/>
                </a:solidFill>
              </a:rPr>
              <a:t>B</a:t>
            </a:r>
            <a:r>
              <a:rPr lang="sv-SE" sz="1100" b="1" dirty="0" smtClean="0">
                <a:solidFill>
                  <a:schemeClr val="tx1"/>
                </a:solidFill>
              </a:rPr>
              <a:t>iljett per person: 3900 kr (ord 6900 kr)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sv-SE" sz="1100" b="1" dirty="0">
              <a:solidFill>
                <a:schemeClr val="tx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sv-SE" sz="1100" b="1" dirty="0" smtClean="0">
                <a:solidFill>
                  <a:schemeClr val="tx1"/>
                </a:solidFill>
              </a:rPr>
              <a:t>SEMINARIEPASS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sv-SE" sz="1100" b="1" dirty="0" smtClean="0">
                <a:solidFill>
                  <a:schemeClr val="tx1"/>
                </a:solidFill>
              </a:rPr>
              <a:t>Semininariepass:14900 kr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sv-SE" sz="1100" b="1" dirty="0">
              <a:solidFill>
                <a:schemeClr val="tx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sv-SE" sz="1100" b="1" dirty="0" smtClean="0">
                <a:solidFill>
                  <a:schemeClr val="tx1"/>
                </a:solidFill>
              </a:rPr>
              <a:t>KONFERENSMAPP OMSLAG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sv-SE" sz="1100" b="1" dirty="0" smtClean="0">
                <a:solidFill>
                  <a:schemeClr val="tx1"/>
                </a:solidFill>
              </a:rPr>
              <a:t>Utforma konferensmappens utseende 9900 kr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sv-SE" sz="1200" dirty="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sv-SE" sz="1200" dirty="0" smtClean="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sv-SE" sz="1200" dirty="0" smtClean="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sv-SE" sz="1200" dirty="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sv-SE" sz="1200" dirty="0" smtClean="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sv-SE" sz="1200" dirty="0"/>
          </a:p>
        </p:txBody>
      </p:sp>
      <p:sp>
        <p:nvSpPr>
          <p:cNvPr id="267" name="Shape 267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149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66" y="4473238"/>
            <a:ext cx="1534134" cy="602412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75"/>
            <a:ext cx="9132008" cy="5143500"/>
          </a:xfrm>
          <a:prstGeom prst="rect">
            <a:avLst/>
          </a:prstGeom>
        </p:spPr>
      </p:pic>
      <p:sp>
        <p:nvSpPr>
          <p:cNvPr id="63" name="Shape 63"/>
          <p:cNvSpPr txBox="1"/>
          <p:nvPr/>
        </p:nvSpPr>
        <p:spPr>
          <a:xfrm>
            <a:off x="3593731" y="1339845"/>
            <a:ext cx="1944546" cy="35793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1" indent="-285750">
              <a:buFont typeface="Wingdings" charset="2"/>
              <a:buChar char="Ø"/>
            </a:pPr>
            <a:r>
              <a:rPr lang="sv-SE" sz="1600" dirty="0" smtClean="0">
                <a:solidFill>
                  <a:schemeClr val="tx1"/>
                </a:solidFill>
              </a:rPr>
              <a:t>9 </a:t>
            </a:r>
            <a:r>
              <a:rPr lang="sv-SE" sz="1600" dirty="0">
                <a:solidFill>
                  <a:schemeClr val="tx1"/>
                </a:solidFill>
              </a:rPr>
              <a:t>Programspår</a:t>
            </a:r>
          </a:p>
          <a:p>
            <a:pPr marL="285750" lvl="1" indent="-285750">
              <a:buFont typeface="Wingdings" charset="2"/>
              <a:buChar char="Ø"/>
            </a:pPr>
            <a:r>
              <a:rPr lang="sv-SE" sz="1600" dirty="0">
                <a:solidFill>
                  <a:schemeClr val="tx1"/>
                </a:solidFill>
              </a:rPr>
              <a:t>70 Seminarier</a:t>
            </a:r>
          </a:p>
          <a:p>
            <a:pPr marL="285750" lvl="1" indent="-285750">
              <a:buFont typeface="Wingdings" charset="2"/>
              <a:buChar char="Ø"/>
            </a:pPr>
            <a:r>
              <a:rPr lang="sv-SE" sz="1600" dirty="0" smtClean="0">
                <a:solidFill>
                  <a:schemeClr val="tx1"/>
                </a:solidFill>
              </a:rPr>
              <a:t> 5 </a:t>
            </a:r>
            <a:r>
              <a:rPr lang="sv-SE" sz="1600" dirty="0">
                <a:solidFill>
                  <a:schemeClr val="tx1"/>
                </a:solidFill>
              </a:rPr>
              <a:t>Studiebesök</a:t>
            </a:r>
          </a:p>
          <a:p>
            <a:pPr marL="285750" lvl="1" indent="-285750">
              <a:buFont typeface="Wingdings" charset="2"/>
              <a:buChar char="Ø"/>
            </a:pPr>
            <a:r>
              <a:rPr lang="sv-SE" sz="1600" dirty="0">
                <a:solidFill>
                  <a:schemeClr val="tx1"/>
                </a:solidFill>
              </a:rPr>
              <a:t>1 Middag</a:t>
            </a:r>
          </a:p>
          <a:p>
            <a:pPr marL="285750" lvl="1" indent="-285750">
              <a:buFont typeface="Wingdings" charset="2"/>
              <a:buChar char="Ø"/>
            </a:pPr>
            <a:r>
              <a:rPr lang="sv-SE" sz="1600" dirty="0">
                <a:solidFill>
                  <a:schemeClr val="tx1"/>
                </a:solidFill>
              </a:rPr>
              <a:t>900 besökare</a:t>
            </a:r>
          </a:p>
          <a:p>
            <a:pPr marL="285750" lvl="1" indent="-285750">
              <a:buFont typeface="Wingdings" charset="2"/>
              <a:buChar char="Ø"/>
            </a:pPr>
            <a:r>
              <a:rPr lang="sv-SE" sz="1600" dirty="0">
                <a:solidFill>
                  <a:schemeClr val="tx1"/>
                </a:solidFill>
              </a:rPr>
              <a:t>130 talare</a:t>
            </a:r>
          </a:p>
          <a:p>
            <a:pPr marL="285750" lvl="1" indent="-285750">
              <a:buFont typeface="Wingdings" charset="2"/>
              <a:buChar char="Ø"/>
            </a:pPr>
            <a:r>
              <a:rPr lang="sv-SE" sz="1600" dirty="0">
                <a:solidFill>
                  <a:schemeClr val="tx1"/>
                </a:solidFill>
              </a:rPr>
              <a:t>2 dagar</a:t>
            </a:r>
          </a:p>
          <a:p>
            <a:pPr marL="285750" lvl="1" indent="-285750">
              <a:buFont typeface="Wingdings" charset="2"/>
              <a:buChar char="Ø"/>
            </a:pPr>
            <a:r>
              <a:rPr lang="sv-SE" sz="1600" dirty="0">
                <a:solidFill>
                  <a:schemeClr val="tx1"/>
                </a:solidFill>
              </a:rPr>
              <a:t>20 moderatorer</a:t>
            </a:r>
          </a:p>
          <a:p>
            <a:pPr marL="285750" lvl="1" indent="-285750">
              <a:buFont typeface="Wingdings" charset="2"/>
              <a:buChar char="Ø"/>
            </a:pPr>
            <a:r>
              <a:rPr lang="sv-SE" sz="1600" dirty="0">
                <a:solidFill>
                  <a:schemeClr val="tx1"/>
                </a:solidFill>
              </a:rPr>
              <a:t>6 priser</a:t>
            </a:r>
          </a:p>
          <a:p>
            <a:pPr marL="285750" lvl="1" indent="-285750">
              <a:buFont typeface="Wingdings" charset="2"/>
              <a:buChar char="Ø"/>
            </a:pPr>
            <a:r>
              <a:rPr lang="sv-SE" sz="1600" dirty="0">
                <a:solidFill>
                  <a:schemeClr val="tx1"/>
                </a:solidFill>
              </a:rPr>
              <a:t>1 film</a:t>
            </a:r>
          </a:p>
          <a:p>
            <a:pPr marL="285750" lvl="1" indent="-285750">
              <a:buFont typeface="Wingdings" charset="2"/>
              <a:buChar char="Ø"/>
            </a:pPr>
            <a:r>
              <a:rPr lang="sv-SE" sz="1600" dirty="0">
                <a:solidFill>
                  <a:schemeClr val="tx1"/>
                </a:solidFill>
              </a:rPr>
              <a:t>8 </a:t>
            </a:r>
            <a:r>
              <a:rPr lang="sv-SE" sz="1600" dirty="0" smtClean="0">
                <a:solidFill>
                  <a:schemeClr val="tx1"/>
                </a:solidFill>
              </a:rPr>
              <a:t>podcastavsnitt</a:t>
            </a:r>
            <a:endParaRPr lang="sv" sz="1600" i="0" u="none" strike="noStrike" cap="none" baseline="0" dirty="0">
              <a:solidFill>
                <a:schemeClr val="tx1"/>
              </a:solidFill>
              <a:sym typeface="Arial"/>
              <a:rtl val="0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Wingdings" charset="2"/>
              <a:buChar char="Ø"/>
            </a:pPr>
            <a:r>
              <a:rPr lang="sv" sz="1600" i="0" u="none" strike="noStrike" cap="none" baseline="0" dirty="0">
                <a:solidFill>
                  <a:schemeClr val="tx1"/>
                </a:solidFill>
                <a:sym typeface="Arial"/>
                <a:rtl val="0"/>
              </a:rPr>
              <a:t> </a:t>
            </a:r>
            <a:r>
              <a:rPr lang="sv-SE" sz="1600" dirty="0" smtClean="0">
                <a:solidFill>
                  <a:schemeClr val="tx1"/>
                </a:solidFill>
              </a:rPr>
              <a:t>900 deltagare</a:t>
            </a:r>
            <a:endParaRPr lang="sv" sz="1600" i="0" u="none" strike="noStrike" cap="none" baseline="0" dirty="0">
              <a:solidFill>
                <a:schemeClr val="tx1"/>
              </a:solidFill>
              <a:sym typeface="Arial"/>
              <a:rtl val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99" cy="37874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v-SE" sz="2400" b="0" i="0" u="none" strike="noStrike" cap="none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Vill du veta mer?</a:t>
            </a:r>
            <a:r>
              <a:rPr lang="sv-SE" sz="2400" b="0" i="0" u="none" strike="noStrike" cap="none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/>
            </a:r>
            <a:br>
              <a:rPr lang="sv-SE" sz="2400" b="0" i="0" u="none" strike="noStrike" cap="none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</a:br>
            <a:r>
              <a:rPr lang="sv-SE" sz="2400" b="0" i="0" u="none" strike="noStrike" cap="none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/>
            </a:r>
            <a:br>
              <a:rPr lang="sv-SE" sz="2400" b="0" i="0" u="none" strike="noStrike" cap="none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</a:br>
            <a:r>
              <a:rPr lang="sv-SE" sz="2400" dirty="0">
                <a:solidFill>
                  <a:schemeClr val="bg1"/>
                </a:solidFill>
              </a:rPr>
              <a:t/>
            </a:r>
            <a:br>
              <a:rPr lang="sv-SE" sz="2400" dirty="0">
                <a:solidFill>
                  <a:schemeClr val="bg1"/>
                </a:solidFill>
              </a:rPr>
            </a:br>
            <a:r>
              <a:rPr lang="sv-SE" sz="2400" dirty="0" smtClean="0">
                <a:solidFill>
                  <a:schemeClr val="bg1"/>
                </a:solidFill>
              </a:rPr>
              <a:t/>
            </a:r>
            <a:br>
              <a:rPr lang="sv-SE" sz="2400" dirty="0" smtClean="0">
                <a:solidFill>
                  <a:schemeClr val="bg1"/>
                </a:solidFill>
              </a:rPr>
            </a:br>
            <a:r>
              <a:rPr lang="sv-SE" sz="2400" dirty="0">
                <a:solidFill>
                  <a:schemeClr val="bg1"/>
                </a:solidFill>
              </a:rPr>
              <a:t/>
            </a:r>
            <a:br>
              <a:rPr lang="sv-SE" sz="2400" dirty="0">
                <a:solidFill>
                  <a:schemeClr val="bg1"/>
                </a:solidFill>
              </a:rPr>
            </a:br>
            <a:r>
              <a:rPr lang="sv-SE" sz="2400" dirty="0" smtClean="0">
                <a:solidFill>
                  <a:schemeClr val="bg1"/>
                </a:solidFill>
              </a:rPr>
              <a:t/>
            </a:r>
            <a:br>
              <a:rPr lang="sv-SE" sz="2400" dirty="0" smtClean="0">
                <a:solidFill>
                  <a:schemeClr val="bg1"/>
                </a:solidFill>
              </a:rPr>
            </a:br>
            <a:r>
              <a:rPr lang="sv-SE" sz="2400" dirty="0">
                <a:solidFill>
                  <a:schemeClr val="bg1"/>
                </a:solidFill>
              </a:rPr>
              <a:t/>
            </a:r>
            <a:br>
              <a:rPr lang="sv-SE" sz="2400" dirty="0">
                <a:solidFill>
                  <a:schemeClr val="bg1"/>
                </a:solidFill>
              </a:rPr>
            </a:br>
            <a:r>
              <a:rPr lang="sv-SE" sz="2400" dirty="0" smtClean="0">
                <a:solidFill>
                  <a:schemeClr val="bg1"/>
                </a:solidFill>
              </a:rPr>
              <a:t/>
            </a:r>
            <a:br>
              <a:rPr lang="sv-SE" sz="2400" dirty="0" smtClean="0">
                <a:solidFill>
                  <a:schemeClr val="bg1"/>
                </a:solidFill>
              </a:rPr>
            </a:br>
            <a:r>
              <a:rPr lang="sv-SE" sz="1400" dirty="0" smtClean="0">
                <a:solidFill>
                  <a:schemeClr val="bg1"/>
                </a:solidFill>
              </a:rPr>
              <a:t>Kontakta oss!</a:t>
            </a:r>
            <a:r>
              <a:rPr lang="sv-SE" sz="1400" dirty="0" smtClean="0">
                <a:solidFill>
                  <a:schemeClr val="bg1"/>
                </a:solidFill>
              </a:rPr>
              <a:t/>
            </a:r>
            <a:br>
              <a:rPr lang="sv-SE" sz="1400" dirty="0" smtClean="0">
                <a:solidFill>
                  <a:schemeClr val="bg1"/>
                </a:solidFill>
              </a:rPr>
            </a:br>
            <a:r>
              <a:rPr lang="sv-SE" sz="1400" dirty="0" smtClean="0">
                <a:solidFill>
                  <a:schemeClr val="bg1"/>
                </a:solidFill>
              </a:rPr>
              <a:t/>
            </a:r>
            <a:br>
              <a:rPr lang="sv-SE" sz="1400" dirty="0" smtClean="0">
                <a:solidFill>
                  <a:schemeClr val="bg1"/>
                </a:solidFill>
              </a:rPr>
            </a:br>
            <a:r>
              <a:rPr lang="sv-SE" sz="1100" dirty="0" smtClean="0">
                <a:solidFill>
                  <a:schemeClr val="bg1"/>
                </a:solidFill>
              </a:rPr>
              <a:t>Sara Haasmark, vd Samhällsbyggarna</a:t>
            </a:r>
            <a:br>
              <a:rPr lang="sv-SE" sz="1100" dirty="0" smtClean="0">
                <a:solidFill>
                  <a:schemeClr val="bg1"/>
                </a:solidFill>
              </a:rPr>
            </a:br>
            <a:r>
              <a:rPr lang="sv-SE" sz="1100" dirty="0" err="1" smtClean="0">
                <a:solidFill>
                  <a:schemeClr val="bg1"/>
                </a:solidFill>
              </a:rPr>
              <a:t>sara.haasmark@samhallsbyggarna.org</a:t>
            </a:r>
            <a:r>
              <a:rPr lang="sv-SE" sz="1100" dirty="0" smtClean="0">
                <a:solidFill>
                  <a:schemeClr val="bg1"/>
                </a:solidFill>
              </a:rPr>
              <a:t/>
            </a:r>
            <a:br>
              <a:rPr lang="sv-SE" sz="1100" dirty="0" smtClean="0">
                <a:solidFill>
                  <a:schemeClr val="bg1"/>
                </a:solidFill>
              </a:rPr>
            </a:br>
            <a:r>
              <a:rPr lang="sv-SE" sz="1100" dirty="0" smtClean="0">
                <a:solidFill>
                  <a:schemeClr val="bg1"/>
                </a:solidFill>
              </a:rPr>
              <a:t/>
            </a:r>
            <a:br>
              <a:rPr lang="sv-SE" sz="1100" dirty="0" smtClean="0">
                <a:solidFill>
                  <a:schemeClr val="bg1"/>
                </a:solidFill>
              </a:rPr>
            </a:br>
            <a:r>
              <a:rPr lang="sv-SE" sz="1100" dirty="0" smtClean="0">
                <a:solidFill>
                  <a:schemeClr val="bg1"/>
                </a:solidFill>
              </a:rPr>
              <a:t>Ina Wickström, Marknad &amp; kommunikation</a:t>
            </a:r>
            <a:br>
              <a:rPr lang="sv-SE" sz="1100" dirty="0" smtClean="0">
                <a:solidFill>
                  <a:schemeClr val="bg1"/>
                </a:solidFill>
              </a:rPr>
            </a:br>
            <a:r>
              <a:rPr lang="sv-SE" sz="1100" dirty="0" err="1" smtClean="0">
                <a:solidFill>
                  <a:schemeClr val="bg1"/>
                </a:solidFill>
              </a:rPr>
              <a:t>ina.wickstrom@samhallsbyggarna.org</a:t>
            </a:r>
            <a:r>
              <a:rPr lang="sv-SE" sz="1100" dirty="0" smtClean="0">
                <a:solidFill>
                  <a:schemeClr val="bg1"/>
                </a:solidFill>
              </a:rPr>
              <a:t/>
            </a:r>
            <a:br>
              <a:rPr lang="sv-SE" sz="1100" dirty="0" smtClean="0">
                <a:solidFill>
                  <a:schemeClr val="bg1"/>
                </a:solidFill>
              </a:rPr>
            </a:br>
            <a:endParaRPr lang="sv" sz="1100" b="0" i="0" u="none" strike="noStrike" cap="none" baseline="0" dirty="0">
              <a:solidFill>
                <a:schemeClr val="bg1"/>
              </a:solidFill>
              <a:sym typeface="Arial"/>
              <a:rtl val="0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66" y="4456338"/>
            <a:ext cx="1534134" cy="602412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008" cy="5143500"/>
          </a:xfrm>
          <a:prstGeom prst="rect">
            <a:avLst/>
          </a:prstGeom>
        </p:spPr>
      </p:pic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508000" y="259644"/>
            <a:ext cx="4154311" cy="44478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endParaRPr lang="sv-S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25000"/>
              <a:buFont typeface="Wingdings" charset="2"/>
              <a:buChar char="Ø"/>
            </a:pPr>
            <a:r>
              <a:rPr lang="sv-S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STUDIEBESÖK 11 </a:t>
            </a:r>
            <a:r>
              <a:rPr lang="sv-S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OKTOBER </a:t>
            </a:r>
            <a:endParaRPr lang="sv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285750">
              <a:spcBef>
                <a:spcPts val="0"/>
              </a:spcBef>
              <a:buClr>
                <a:schemeClr val="dk1"/>
              </a:buClr>
              <a:buFont typeface="Wingdings" charset="2"/>
              <a:buChar char="Ø"/>
            </a:pPr>
            <a:r>
              <a:rPr lang="sv-S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Dagen innan konferensstart har vi flera studiebesök som är kostnadsfria för konferensdeltagarna.</a:t>
            </a:r>
            <a:r>
              <a:rPr lang="sv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sv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sv-S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Wingdings" charset="2"/>
              <a:buChar char="Ø"/>
            </a:pPr>
            <a:r>
              <a:rPr lang="sv-S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KONFERENS 12 OKTOBER </a:t>
            </a:r>
            <a:endParaRPr lang="sv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5143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Ø"/>
            </a:pPr>
            <a:r>
              <a:rPr lang="sv-S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Konferensens första dag på Stockholm </a:t>
            </a:r>
            <a:r>
              <a:rPr lang="sv-S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Waterfron</a:t>
            </a:r>
            <a:r>
              <a:rPr lang="sv-S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sv-S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Congress Centre</a:t>
            </a:r>
            <a:r>
              <a:rPr lang="sv" sz="1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/>
            </a:r>
            <a:br>
              <a:rPr lang="sv" sz="1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</a:br>
            <a:endParaRPr lang="sv" sz="14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Wingdings" charset="2"/>
              <a:buChar char="Ø"/>
            </a:pPr>
            <a:r>
              <a:rPr lang="sv-S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MIDDAG 12 OKTOBER</a:t>
            </a:r>
            <a:endParaRPr lang="sv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5143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Ø"/>
            </a:pPr>
            <a:r>
              <a:rPr lang="sv-SE" sz="1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Middag med prisutdelning och underhållning i</a:t>
            </a:r>
            <a:r>
              <a:rPr lang="sv-SE" sz="1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Pelarsalen, Norra Latin</a:t>
            </a:r>
            <a:r>
              <a:rPr lang="sv" sz="1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/>
            </a:r>
            <a:br>
              <a:rPr lang="sv" sz="1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</a:br>
            <a:endParaRPr lang="sv" sz="14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Wingdings" charset="2"/>
              <a:buChar char="Ø"/>
            </a:pPr>
            <a:r>
              <a:rPr lang="sv-S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KONFERENS</a:t>
            </a:r>
            <a:r>
              <a:rPr lang="sv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  <a:r>
              <a:rPr lang="sv-S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r>
              <a:rPr lang="sv" sz="1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  <a:r>
              <a:rPr lang="sv-SE" sz="1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OKTOBER</a:t>
            </a:r>
            <a:endParaRPr lang="sv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514350" lvl="0" indent="-285750">
              <a:spcBef>
                <a:spcPts val="0"/>
              </a:spcBef>
              <a:buClr>
                <a:schemeClr val="dk1"/>
              </a:buClr>
              <a:buFont typeface="Wingdings" charset="2"/>
              <a:buChar char="Ø"/>
            </a:pPr>
            <a:r>
              <a:rPr lang="sv" sz="1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Konferens</a:t>
            </a:r>
            <a:r>
              <a:rPr lang="sv-SE" sz="1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ens</a:t>
            </a:r>
            <a:r>
              <a:rPr lang="sv-SE" sz="1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andra dag på </a:t>
            </a:r>
            <a:r>
              <a:rPr lang="sv-S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Waterfront</a:t>
            </a:r>
            <a:r>
              <a:rPr lang="sv-S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Congress Centre</a:t>
            </a:r>
            <a:endParaRPr lang="sv" sz="14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20" name="Bildobjekt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74" y="4507444"/>
            <a:ext cx="1534134" cy="602412"/>
          </a:xfrm>
          <a:prstGeom prst="rect">
            <a:avLst/>
          </a:prstGeom>
        </p:spPr>
      </p:pic>
      <p:pic>
        <p:nvPicPr>
          <p:cNvPr id="21" name="Bildobjekt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008" cy="5143500"/>
          </a:xfrm>
          <a:prstGeom prst="rect">
            <a:avLst/>
          </a:prstGeom>
        </p:spPr>
      </p:pic>
      <p:sp>
        <p:nvSpPr>
          <p:cNvPr id="79" name="Shape 79"/>
          <p:cNvSpPr/>
          <p:nvPr/>
        </p:nvSpPr>
        <p:spPr>
          <a:xfrm>
            <a:off x="252875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0" name="Shape 80"/>
          <p:cNvSpPr txBox="1"/>
          <p:nvPr/>
        </p:nvSpPr>
        <p:spPr>
          <a:xfrm>
            <a:off x="329075" y="483325"/>
            <a:ext cx="2343000" cy="3807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GRUNDUTBUD</a:t>
            </a:r>
          </a:p>
        </p:txBody>
      </p:sp>
      <p:sp>
        <p:nvSpPr>
          <p:cNvPr id="81" name="Shape 81"/>
          <p:cNvSpPr/>
          <p:nvPr/>
        </p:nvSpPr>
        <p:spPr>
          <a:xfrm>
            <a:off x="3167086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6081300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3" name="Shape 83"/>
          <p:cNvSpPr txBox="1"/>
          <p:nvPr/>
        </p:nvSpPr>
        <p:spPr>
          <a:xfrm>
            <a:off x="3243286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TILLVAL</a:t>
            </a:r>
          </a:p>
        </p:txBody>
      </p:sp>
      <p:sp>
        <p:nvSpPr>
          <p:cNvPr id="84" name="Shape 84"/>
          <p:cNvSpPr txBox="1"/>
          <p:nvPr/>
        </p:nvSpPr>
        <p:spPr>
          <a:xfrm>
            <a:off x="615752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TILLKÖP</a:t>
            </a:r>
          </a:p>
        </p:txBody>
      </p:sp>
      <p:sp>
        <p:nvSpPr>
          <p:cNvPr id="85" name="Shape 85"/>
          <p:cNvSpPr/>
          <p:nvPr/>
        </p:nvSpPr>
        <p:spPr>
          <a:xfrm>
            <a:off x="1352525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4266737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7180975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252875" y="1620925"/>
            <a:ext cx="2419200" cy="27408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9" name="Shape 89"/>
          <p:cNvSpPr txBox="1"/>
          <p:nvPr/>
        </p:nvSpPr>
        <p:spPr>
          <a:xfrm>
            <a:off x="536225" y="1716325"/>
            <a:ext cx="2135698" cy="268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Utställningsyta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Synlighet i 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marknadsföring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5 konferensbiljetter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 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Bankettbiljett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er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3205200" y="1620925"/>
            <a:ext cx="2419200" cy="2339999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1" name="Shape 91"/>
          <p:cNvSpPr/>
          <p:nvPr/>
        </p:nvSpPr>
        <p:spPr>
          <a:xfrm>
            <a:off x="6157525" y="1620925"/>
            <a:ext cx="2419200" cy="2339999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2" name="Shape 92"/>
          <p:cNvSpPr txBox="1"/>
          <p:nvPr/>
        </p:nvSpPr>
        <p:spPr>
          <a:xfrm>
            <a:off x="3504150" y="1716325"/>
            <a:ext cx="2135698" cy="204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Anordna </a:t>
            </a:r>
            <a:r>
              <a:rPr lang="sv-SE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1-2 </a:t>
            </a: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Seminariepass</a:t>
            </a:r>
            <a:endParaRPr lang="sv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Anordna Studiebesök</a:t>
            </a:r>
            <a:endParaRPr lang="sv-SE" sz="1200" b="0" i="0" u="none" strike="noStrike" cap="none" baseline="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Delta i Podcast 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93" name="Shape 93"/>
          <p:cNvSpPr txBox="1"/>
          <p:nvPr/>
        </p:nvSpPr>
        <p:spPr>
          <a:xfrm>
            <a:off x="6350175" y="1716325"/>
            <a:ext cx="2495399" cy="237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Annonspaket 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Extra 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Bankettbiljett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Anordna ytterligare 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seminariepass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Utforma/profilera</a:t>
            </a:r>
            <a:r>
              <a:rPr lang="sv-SE" sz="1200" b="0" i="0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sig på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omslag</a:t>
            </a:r>
            <a:r>
              <a:rPr lang="sv-SE" sz="1200" b="0" i="0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till 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konferensmapp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x="50" y="7825"/>
            <a:ext cx="2672099" cy="4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v-SE" sz="1800" b="1" dirty="0" smtClean="0">
                <a:solidFill>
                  <a:schemeClr val="bg1"/>
                </a:solidFill>
              </a:rPr>
              <a:t>HUVUD</a:t>
            </a:r>
            <a:r>
              <a:rPr lang="sv" sz="1800" b="1" dirty="0" smtClean="0">
                <a:solidFill>
                  <a:schemeClr val="bg1"/>
                </a:solidFill>
              </a:rPr>
              <a:t>PARTNER</a:t>
            </a:r>
            <a:r>
              <a:rPr lang="sv-SE" sz="1800" b="1" dirty="0" smtClean="0">
                <a:solidFill>
                  <a:schemeClr val="bg1"/>
                </a:solidFill>
              </a:rPr>
              <a:t> </a:t>
            </a:r>
            <a:endParaRPr lang="sv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74" y="4507444"/>
            <a:ext cx="1534134" cy="602412"/>
          </a:xfrm>
          <a:prstGeom prst="rect">
            <a:avLst/>
          </a:prstGeom>
        </p:spPr>
      </p:pic>
      <p:sp>
        <p:nvSpPr>
          <p:cNvPr id="111" name="Shape 111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008" cy="5143500"/>
          </a:xfrm>
          <a:prstGeom prst="rect">
            <a:avLst/>
          </a:prstGeom>
        </p:spPr>
      </p:pic>
      <p:sp>
        <p:nvSpPr>
          <p:cNvPr id="101" name="Shape 101"/>
          <p:cNvSpPr/>
          <p:nvPr/>
        </p:nvSpPr>
        <p:spPr>
          <a:xfrm>
            <a:off x="252875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02" name="Shape 102"/>
          <p:cNvSpPr txBox="1"/>
          <p:nvPr/>
        </p:nvSpPr>
        <p:spPr>
          <a:xfrm>
            <a:off x="32907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GRUNDUTBUD</a:t>
            </a:r>
          </a:p>
        </p:txBody>
      </p:sp>
      <p:sp>
        <p:nvSpPr>
          <p:cNvPr id="103" name="Shape 103"/>
          <p:cNvSpPr/>
          <p:nvPr/>
        </p:nvSpPr>
        <p:spPr>
          <a:xfrm>
            <a:off x="3167086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6081300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05" name="Shape 105"/>
          <p:cNvSpPr txBox="1"/>
          <p:nvPr/>
        </p:nvSpPr>
        <p:spPr>
          <a:xfrm>
            <a:off x="3243286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TILLVAL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615752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TILLKÖP</a:t>
            </a:r>
          </a:p>
        </p:txBody>
      </p:sp>
      <p:sp>
        <p:nvSpPr>
          <p:cNvPr id="107" name="Shape 107"/>
          <p:cNvSpPr/>
          <p:nvPr/>
        </p:nvSpPr>
        <p:spPr>
          <a:xfrm>
            <a:off x="1352525" y="921025"/>
            <a:ext cx="296100" cy="494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252875" y="1472725"/>
            <a:ext cx="8247600" cy="34899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455850" y="1472725"/>
            <a:ext cx="8324400" cy="343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För </a:t>
            </a:r>
            <a:r>
              <a:rPr lang="sv-SE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Huvud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partners </a:t>
            </a: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ingår nedanstående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.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( 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79</a:t>
            </a:r>
            <a:r>
              <a:rPr lang="sv-SE" sz="1200" b="0" i="0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  <a:r>
              <a:rPr lang="sv-SE" sz="1200" b="0" i="0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000 kr)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0" i="0" u="sng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100" b="0" u="sng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Utställningsyta </a:t>
            </a:r>
            <a:r>
              <a:rPr lang="sv" sz="1100" b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	</a:t>
            </a:r>
            <a:r>
              <a:rPr lang="sv" sz="1100" b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Som </a:t>
            </a:r>
            <a:r>
              <a:rPr lang="sv" sz="1100" b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Guldpartner erhålls en yta på minst 3x4 meter under hela konferensen.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100" b="0" u="sng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Synlighet i marknadsföring</a:t>
            </a:r>
            <a:r>
              <a:rPr lang="sv" sz="1100" b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	</a:t>
            </a:r>
            <a:r>
              <a:rPr lang="sv-SE" sz="11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Guldpartner syns i utskick, på hemsidan, i programmet och i Sociala medier.</a:t>
            </a:r>
            <a:endParaRPr lang="sv" sz="1100" b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</a:pPr>
            <a:endParaRPr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100" u="sng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Konferensbiljetter</a:t>
            </a:r>
            <a:r>
              <a:rPr lang="sv-SE" sz="11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	5 konferensbiljetter ingår.</a:t>
            </a:r>
            <a:endParaRPr lang="sv" sz="1100" b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0" u="sng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100" u="sng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Middags</a:t>
            </a:r>
            <a:r>
              <a:rPr lang="sv" sz="1100" b="0" u="sng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biljett</a:t>
            </a: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r>
              <a:rPr lang="sv-SE" sz="11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	3</a:t>
            </a:r>
            <a:r>
              <a:rPr lang="sv" sz="1100" b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  <a:r>
              <a:rPr lang="sv" sz="1100" b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st </a:t>
            </a:r>
            <a:r>
              <a:rPr lang="sv-SE" sz="11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middags</a:t>
            </a:r>
            <a:r>
              <a:rPr lang="sv" sz="1100" b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biljetter </a:t>
            </a:r>
            <a:r>
              <a:rPr lang="sv" sz="1100" b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ingår.  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50" y="7825"/>
            <a:ext cx="2672099" cy="4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v-SE" sz="1800" b="1" dirty="0" smtClean="0">
                <a:solidFill>
                  <a:schemeClr val="bg1"/>
                </a:solidFill>
              </a:rPr>
              <a:t>HUVUDP</a:t>
            </a:r>
            <a:r>
              <a:rPr lang="sv" sz="1800" b="1" dirty="0" smtClean="0">
                <a:solidFill>
                  <a:schemeClr val="bg1"/>
                </a:solidFill>
              </a:rPr>
              <a:t>ARTNER</a:t>
            </a:r>
            <a:endParaRPr lang="sv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74" y="4507444"/>
            <a:ext cx="1534134" cy="602412"/>
          </a:xfrm>
          <a:prstGeom prst="rect">
            <a:avLst/>
          </a:prstGeom>
        </p:spPr>
      </p:pic>
      <p:sp>
        <p:nvSpPr>
          <p:cNvPr id="127" name="Shape 127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008" cy="5143500"/>
          </a:xfrm>
          <a:prstGeom prst="rect">
            <a:avLst/>
          </a:prstGeom>
        </p:spPr>
      </p:pic>
      <p:sp>
        <p:nvSpPr>
          <p:cNvPr id="116" name="Shape 116"/>
          <p:cNvSpPr/>
          <p:nvPr/>
        </p:nvSpPr>
        <p:spPr>
          <a:xfrm>
            <a:off x="252875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17" name="Shape 117"/>
          <p:cNvSpPr txBox="1"/>
          <p:nvPr/>
        </p:nvSpPr>
        <p:spPr>
          <a:xfrm>
            <a:off x="32907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GRUNDUTBUD</a:t>
            </a:r>
          </a:p>
        </p:txBody>
      </p:sp>
      <p:sp>
        <p:nvSpPr>
          <p:cNvPr id="118" name="Shape 118"/>
          <p:cNvSpPr/>
          <p:nvPr/>
        </p:nvSpPr>
        <p:spPr>
          <a:xfrm>
            <a:off x="3167086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19" name="Shape 119"/>
          <p:cNvSpPr/>
          <p:nvPr/>
        </p:nvSpPr>
        <p:spPr>
          <a:xfrm>
            <a:off x="6081300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3243286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TILLVAL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615752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TILLKÖP</a:t>
            </a:r>
          </a:p>
        </p:txBody>
      </p:sp>
      <p:sp>
        <p:nvSpPr>
          <p:cNvPr id="122" name="Shape 122"/>
          <p:cNvSpPr/>
          <p:nvPr/>
        </p:nvSpPr>
        <p:spPr>
          <a:xfrm>
            <a:off x="4266737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252875" y="1620925"/>
            <a:ext cx="8323800" cy="24993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392525" y="1593325"/>
            <a:ext cx="8234400" cy="256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För </a:t>
            </a:r>
            <a:r>
              <a:rPr lang="sv-SE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Huvud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partners </a:t>
            </a: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ingår </a:t>
            </a:r>
            <a:r>
              <a:rPr lang="sv-SE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valfritt att välja ur 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följande </a:t>
            </a: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tillval. </a:t>
            </a:r>
            <a:endParaRPr lang="sv-SE" sz="1200" b="0" i="0" u="none" strike="noStrike" cap="none" baseline="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sz="1200" b="0" i="0" u="sng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>
              <a:buClr>
                <a:schemeClr val="lt1"/>
              </a:buClr>
              <a:buSzPct val="25000"/>
            </a:pP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Anordna 1-2 Seminariepass</a:t>
            </a:r>
            <a:endParaRPr lang="sv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endParaRPr lang="sv-SE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Anordna Studiebesök</a:t>
            </a:r>
          </a:p>
          <a:p>
            <a:pPr lvl="0">
              <a:buClr>
                <a:schemeClr val="lt1"/>
              </a:buClr>
              <a:buSzPct val="25000"/>
            </a:pPr>
            <a:endParaRPr lang="sv-SE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Delta i Podcast </a:t>
            </a:r>
            <a:endParaRPr lang="sv"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" sz="1100" b="0" i="0" u="sng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sng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25" name="Shape 125"/>
          <p:cNvSpPr txBox="1"/>
          <p:nvPr/>
        </p:nvSpPr>
        <p:spPr>
          <a:xfrm>
            <a:off x="50" y="7825"/>
            <a:ext cx="2672099" cy="4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v-SE" sz="1800" b="1" dirty="0" smtClean="0">
                <a:solidFill>
                  <a:schemeClr val="bg1"/>
                </a:solidFill>
              </a:rPr>
              <a:t>HUVUD</a:t>
            </a:r>
            <a:r>
              <a:rPr lang="sv" sz="1800" b="1" dirty="0" smtClean="0">
                <a:solidFill>
                  <a:schemeClr val="bg1"/>
                </a:solidFill>
              </a:rPr>
              <a:t>PARTNER</a:t>
            </a:r>
            <a:endParaRPr lang="sv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74" y="4507444"/>
            <a:ext cx="1534134" cy="602412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5"/>
            <a:ext cx="9132008" cy="5143500"/>
          </a:xfrm>
          <a:prstGeom prst="rect">
            <a:avLst/>
          </a:prstGeom>
        </p:spPr>
      </p:pic>
      <p:sp>
        <p:nvSpPr>
          <p:cNvPr id="132" name="Shape 132"/>
          <p:cNvSpPr/>
          <p:nvPr/>
        </p:nvSpPr>
        <p:spPr>
          <a:xfrm>
            <a:off x="252875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32907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Droid San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  <a:rtl val="0"/>
              </a:rPr>
              <a:t>GRUNDUTBUD</a:t>
            </a:r>
          </a:p>
        </p:txBody>
      </p:sp>
      <p:sp>
        <p:nvSpPr>
          <p:cNvPr id="134" name="Shape 134"/>
          <p:cNvSpPr/>
          <p:nvPr/>
        </p:nvSpPr>
        <p:spPr>
          <a:xfrm>
            <a:off x="3167086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6081300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3243286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Droid San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  <a:rtl val="0"/>
              </a:rPr>
              <a:t>TILLVAL</a:t>
            </a:r>
          </a:p>
        </p:txBody>
      </p:sp>
      <p:sp>
        <p:nvSpPr>
          <p:cNvPr id="137" name="Shape 137"/>
          <p:cNvSpPr txBox="1"/>
          <p:nvPr/>
        </p:nvSpPr>
        <p:spPr>
          <a:xfrm>
            <a:off x="615752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Droid San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  <a:rtl val="0"/>
              </a:rPr>
              <a:t>TILLKÖP</a:t>
            </a:r>
          </a:p>
        </p:txBody>
      </p:sp>
      <p:sp>
        <p:nvSpPr>
          <p:cNvPr id="138" name="Shape 138"/>
          <p:cNvSpPr/>
          <p:nvPr/>
        </p:nvSpPr>
        <p:spPr>
          <a:xfrm>
            <a:off x="7180975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252875" y="1620925"/>
            <a:ext cx="8323800" cy="2678399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371350" y="1668625"/>
            <a:ext cx="8323800" cy="261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Tillköp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:</a:t>
            </a:r>
            <a:r>
              <a:rPr lang="sv-SE" sz="1200" b="0" i="0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nedan </a:t>
            </a: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listas </a:t>
            </a:r>
            <a:r>
              <a:rPr lang="sv-SE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möjliga tillköp, ni får även gärna komma med ytterligare förslag.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Annonspaket </a:t>
            </a:r>
          </a:p>
          <a:p>
            <a:pPr lvl="0">
              <a:buClr>
                <a:srgbClr val="000000"/>
              </a:buClr>
            </a:pPr>
            <a:endParaRPr lang="sv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Extra Bankettbiljetter</a:t>
            </a:r>
          </a:p>
          <a:p>
            <a:pPr lvl="0">
              <a:buClr>
                <a:schemeClr val="lt1"/>
              </a:buClr>
              <a:buSzPct val="25000"/>
            </a:pPr>
            <a:endParaRPr lang="sv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Anordna ytterligare </a:t>
            </a:r>
            <a:r>
              <a:rPr lang="sv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seminariepass</a:t>
            </a:r>
            <a:endParaRPr lang="sv-SE" sz="120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Utforma/profilera sig på</a:t>
            </a:r>
          </a:p>
          <a:p>
            <a:pPr lvl="0">
              <a:buClr>
                <a:schemeClr val="lt1"/>
              </a:buClr>
              <a:buSzPct val="25000"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omslag till konferensmapp</a:t>
            </a:r>
          </a:p>
          <a:p>
            <a:pPr lvl="0">
              <a:buClr>
                <a:schemeClr val="lt1"/>
              </a:buClr>
              <a:buSzPct val="25000"/>
            </a:pPr>
            <a:endParaRPr lang="sv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endParaRPr sz="1100" i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lvl="0" rtl="0"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endParaRPr sz="1100" u="sng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sng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50" y="7825"/>
            <a:ext cx="2672099" cy="4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v-SE" sz="1800" b="1" dirty="0" smtClean="0">
                <a:solidFill>
                  <a:schemeClr val="bg1"/>
                </a:solidFill>
              </a:rPr>
              <a:t>HUVUD</a:t>
            </a:r>
            <a:r>
              <a:rPr lang="sv" sz="1800" b="1" dirty="0" smtClean="0">
                <a:solidFill>
                  <a:schemeClr val="bg1"/>
                </a:solidFill>
              </a:rPr>
              <a:t>PARTNER</a:t>
            </a:r>
            <a:endParaRPr lang="sv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20" name="Bildobjekt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74" y="4507444"/>
            <a:ext cx="1534134" cy="602412"/>
          </a:xfrm>
          <a:prstGeom prst="rect">
            <a:avLst/>
          </a:prstGeom>
        </p:spPr>
      </p:pic>
      <p:pic>
        <p:nvPicPr>
          <p:cNvPr id="21" name="Bildobjekt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008" cy="5143500"/>
          </a:xfrm>
          <a:prstGeom prst="rect">
            <a:avLst/>
          </a:prstGeom>
        </p:spPr>
      </p:pic>
      <p:sp>
        <p:nvSpPr>
          <p:cNvPr id="79" name="Shape 79"/>
          <p:cNvSpPr/>
          <p:nvPr/>
        </p:nvSpPr>
        <p:spPr>
          <a:xfrm>
            <a:off x="252875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0" name="Shape 80"/>
          <p:cNvSpPr txBox="1"/>
          <p:nvPr/>
        </p:nvSpPr>
        <p:spPr>
          <a:xfrm>
            <a:off x="329075" y="483325"/>
            <a:ext cx="2343000" cy="3807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GRUNDUTBUD</a:t>
            </a:r>
          </a:p>
        </p:txBody>
      </p:sp>
      <p:sp>
        <p:nvSpPr>
          <p:cNvPr id="81" name="Shape 81"/>
          <p:cNvSpPr/>
          <p:nvPr/>
        </p:nvSpPr>
        <p:spPr>
          <a:xfrm>
            <a:off x="3167086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6081300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3" name="Shape 83"/>
          <p:cNvSpPr txBox="1"/>
          <p:nvPr/>
        </p:nvSpPr>
        <p:spPr>
          <a:xfrm>
            <a:off x="3243286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TILLVAL</a:t>
            </a:r>
          </a:p>
        </p:txBody>
      </p:sp>
      <p:sp>
        <p:nvSpPr>
          <p:cNvPr id="84" name="Shape 84"/>
          <p:cNvSpPr txBox="1"/>
          <p:nvPr/>
        </p:nvSpPr>
        <p:spPr>
          <a:xfrm>
            <a:off x="615752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TILLKÖP</a:t>
            </a:r>
          </a:p>
        </p:txBody>
      </p:sp>
      <p:sp>
        <p:nvSpPr>
          <p:cNvPr id="85" name="Shape 85"/>
          <p:cNvSpPr/>
          <p:nvPr/>
        </p:nvSpPr>
        <p:spPr>
          <a:xfrm>
            <a:off x="1352525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4266737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7180975" y="921025"/>
            <a:ext cx="296100" cy="6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252875" y="1620925"/>
            <a:ext cx="2419200" cy="27408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9" name="Shape 89"/>
          <p:cNvSpPr txBox="1"/>
          <p:nvPr/>
        </p:nvSpPr>
        <p:spPr>
          <a:xfrm>
            <a:off x="536225" y="1716325"/>
            <a:ext cx="2135698" cy="268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Utställningsyta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Synlighet i 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marknadsföring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konferensbiljetter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lang="sv-SE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Bankettbiljett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er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3205200" y="1620925"/>
            <a:ext cx="2419200" cy="2339999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1" name="Shape 91"/>
          <p:cNvSpPr/>
          <p:nvPr/>
        </p:nvSpPr>
        <p:spPr>
          <a:xfrm>
            <a:off x="6157525" y="1620925"/>
            <a:ext cx="2419200" cy="2339999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2" name="Shape 92"/>
          <p:cNvSpPr txBox="1"/>
          <p:nvPr/>
        </p:nvSpPr>
        <p:spPr>
          <a:xfrm>
            <a:off x="3504150" y="1716325"/>
            <a:ext cx="2135698" cy="204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Anordna 1 </a:t>
            </a:r>
            <a:r>
              <a:rPr lang="sv-SE" sz="12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Seminariepass</a:t>
            </a:r>
            <a:endParaRPr lang="sv-SE" sz="1200" b="0" i="0" u="none" strike="noStrike" cap="none" baseline="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Anordna Studiebesök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-SE" sz="1200" b="0" i="0" u="none" strike="noStrike" cap="none" baseline="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93" name="Shape 93"/>
          <p:cNvSpPr txBox="1"/>
          <p:nvPr/>
        </p:nvSpPr>
        <p:spPr>
          <a:xfrm>
            <a:off x="6350175" y="1716325"/>
            <a:ext cx="2495399" cy="237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Annonspaket 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Extra 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Bankettbiljett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Anordna ytterligare 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seminariepass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-SE" sz="1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buClr>
                <a:schemeClr val="lt1"/>
              </a:buClr>
              <a:buSzPct val="25000"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Utforma/profilera sig på</a:t>
            </a:r>
          </a:p>
          <a:p>
            <a:pPr lvl="0">
              <a:buClr>
                <a:schemeClr val="lt1"/>
              </a:buClr>
              <a:buSzPct val="25000"/>
            </a:pPr>
            <a:r>
              <a:rPr lang="sv-SE" sz="12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omslag till konferensmapp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x="50" y="7825"/>
            <a:ext cx="2672099" cy="4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v-SE" sz="1800" b="1" dirty="0" smtClean="0">
                <a:solidFill>
                  <a:schemeClr val="bg1"/>
                </a:solidFill>
              </a:rPr>
              <a:t>GULD</a:t>
            </a:r>
            <a:r>
              <a:rPr lang="sv" sz="1800" b="1" dirty="0" smtClean="0">
                <a:solidFill>
                  <a:schemeClr val="bg1"/>
                </a:solidFill>
              </a:rPr>
              <a:t>PARTNER</a:t>
            </a:r>
            <a:r>
              <a:rPr lang="sv-SE" sz="1800" b="1" dirty="0" smtClean="0">
                <a:solidFill>
                  <a:schemeClr val="bg1"/>
                </a:solidFill>
              </a:rPr>
              <a:t> </a:t>
            </a:r>
            <a:endParaRPr lang="sv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5446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0" y="5075650"/>
            <a:ext cx="9144000" cy="67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13" name="Bildobjekt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74" y="4507444"/>
            <a:ext cx="1534134" cy="602412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008" cy="5143500"/>
          </a:xfrm>
          <a:prstGeom prst="rect">
            <a:avLst/>
          </a:prstGeom>
        </p:spPr>
      </p:pic>
      <p:sp>
        <p:nvSpPr>
          <p:cNvPr id="101" name="Shape 101"/>
          <p:cNvSpPr/>
          <p:nvPr/>
        </p:nvSpPr>
        <p:spPr>
          <a:xfrm>
            <a:off x="252875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02" name="Shape 102"/>
          <p:cNvSpPr txBox="1"/>
          <p:nvPr/>
        </p:nvSpPr>
        <p:spPr>
          <a:xfrm>
            <a:off x="32907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GRUNDUTBUD</a:t>
            </a:r>
          </a:p>
        </p:txBody>
      </p:sp>
      <p:sp>
        <p:nvSpPr>
          <p:cNvPr id="103" name="Shape 103"/>
          <p:cNvSpPr/>
          <p:nvPr/>
        </p:nvSpPr>
        <p:spPr>
          <a:xfrm>
            <a:off x="3167086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6081300" y="426325"/>
            <a:ext cx="2495399" cy="494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05" name="Shape 105"/>
          <p:cNvSpPr txBox="1"/>
          <p:nvPr/>
        </p:nvSpPr>
        <p:spPr>
          <a:xfrm>
            <a:off x="3243286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TILLVAL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6157525" y="483325"/>
            <a:ext cx="2343000" cy="3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TILLKÖP</a:t>
            </a:r>
          </a:p>
        </p:txBody>
      </p:sp>
      <p:sp>
        <p:nvSpPr>
          <p:cNvPr id="107" name="Shape 107"/>
          <p:cNvSpPr/>
          <p:nvPr/>
        </p:nvSpPr>
        <p:spPr>
          <a:xfrm>
            <a:off x="1352525" y="921025"/>
            <a:ext cx="296100" cy="494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252875" y="1472725"/>
            <a:ext cx="8247600" cy="34899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455850" y="1472725"/>
            <a:ext cx="8324400" cy="343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200" b="0" i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För Guldpartners ingår nedanstående</a:t>
            </a:r>
            <a:r>
              <a:rPr lang="sv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.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(49 </a:t>
            </a:r>
            <a:r>
              <a:rPr lang="sv-SE" sz="1200" b="0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000 kr)</a:t>
            </a:r>
            <a:endParaRPr lang="sv" sz="1200" b="0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0" i="0" u="sng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100" b="0" u="sng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Utställningsyta </a:t>
            </a:r>
            <a:r>
              <a:rPr lang="sv" sz="1100" b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	</a:t>
            </a:r>
            <a:r>
              <a:rPr lang="sv" sz="1100" b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Som </a:t>
            </a:r>
            <a:r>
              <a:rPr lang="sv" sz="1100" b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Guldpartner erhålls en yta på minst 3x4 meter under hela konferensen.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" sz="1100" b="0" u="sng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Synlighet i marknadsföring</a:t>
            </a:r>
            <a:r>
              <a:rPr lang="sv" sz="1100" b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	</a:t>
            </a:r>
            <a:r>
              <a:rPr lang="sv-SE" sz="11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Guldpartner syns i utskick, på hemsidan, i programmet och i Sociala medier.</a:t>
            </a:r>
            <a:endParaRPr lang="sv" sz="1100" b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</a:pPr>
            <a:endParaRPr sz="1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100" u="sng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Konferensbiljetter</a:t>
            </a:r>
            <a:r>
              <a:rPr lang="sv-SE" sz="11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r>
              <a:rPr lang="sv-SE" sz="11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 </a:t>
            </a:r>
            <a:r>
              <a:rPr lang="sv-SE" sz="11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konferensbiljetter ingår.</a:t>
            </a:r>
            <a:endParaRPr lang="sv" sz="1100" b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0" u="sng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sv-SE" sz="1100" u="sng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Middags</a:t>
            </a:r>
            <a:r>
              <a:rPr lang="sv" sz="1100" b="0" u="sng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biljett</a:t>
            </a:r>
            <a:r>
              <a:rPr lang="sv-SE" sz="11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r>
              <a:rPr lang="sv-SE" sz="11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r>
              <a:rPr lang="sv-SE" sz="11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lang="sv" sz="1100" b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  <a:r>
              <a:rPr lang="sv" sz="1100" b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st </a:t>
            </a:r>
            <a:r>
              <a:rPr lang="sv-SE" sz="11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middags</a:t>
            </a:r>
            <a:r>
              <a:rPr lang="sv" sz="1100" b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biljetter </a:t>
            </a:r>
            <a:r>
              <a:rPr lang="sv" sz="1100" b="0" u="none" strike="noStrike" cap="none" baseline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ingår.  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50" y="7825"/>
            <a:ext cx="2672099" cy="4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sv-SE" sz="1800" b="1" dirty="0" smtClean="0">
                <a:solidFill>
                  <a:schemeClr val="bg1"/>
                </a:solidFill>
              </a:rPr>
              <a:t>GULD</a:t>
            </a:r>
            <a:r>
              <a:rPr lang="sv" sz="1800" b="1" dirty="0" smtClean="0">
                <a:solidFill>
                  <a:schemeClr val="bg1"/>
                </a:solidFill>
              </a:rPr>
              <a:t>PARTNER</a:t>
            </a:r>
            <a:endParaRPr lang="sv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182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4013</TotalTime>
  <Words>436</Words>
  <Application>Microsoft Macintosh PowerPoint</Application>
  <PresentationFormat>Bildspel på skärmen (16:9)</PresentationFormat>
  <Paragraphs>310</Paragraphs>
  <Slides>20</Slides>
  <Notes>20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6" baseType="lpstr">
      <vt:lpstr>Droid Sans</vt:lpstr>
      <vt:lpstr>Noto Sans Symbols</vt:lpstr>
      <vt:lpstr>Trebuchet MS</vt:lpstr>
      <vt:lpstr>Wingdings</vt:lpstr>
      <vt:lpstr>Arial</vt:lpstr>
      <vt:lpstr>simple-light-2</vt:lpstr>
      <vt:lpstr>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BILAGA: TILLKÖP</vt:lpstr>
      <vt:lpstr>Vill du veta mer?        Kontakta oss!  Sara Haasmark, vd Samhällsbyggarna sara.haasmark@samhallsbyggarna.org  Ina Wickström, Marknad &amp; kommunikation ina.wickstrom@samhallsbyggarna.org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cp:lastModifiedBy>Sara Haasmark</cp:lastModifiedBy>
  <cp:revision>22</cp:revision>
  <dcterms:modified xsi:type="dcterms:W3CDTF">2015-12-06T18:00:40Z</dcterms:modified>
</cp:coreProperties>
</file>