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35"/>
  </p:notesMasterIdLst>
  <p:sldIdLst>
    <p:sldId id="356" r:id="rId2"/>
    <p:sldId id="290" r:id="rId3"/>
    <p:sldId id="472" r:id="rId4"/>
    <p:sldId id="367" r:id="rId5"/>
    <p:sldId id="364" r:id="rId6"/>
    <p:sldId id="365" r:id="rId7"/>
    <p:sldId id="459" r:id="rId8"/>
    <p:sldId id="448" r:id="rId9"/>
    <p:sldId id="447" r:id="rId10"/>
    <p:sldId id="430" r:id="rId11"/>
    <p:sldId id="368" r:id="rId12"/>
    <p:sldId id="370" r:id="rId13"/>
    <p:sldId id="431" r:id="rId14"/>
    <p:sldId id="409" r:id="rId15"/>
    <p:sldId id="387" r:id="rId16"/>
    <p:sldId id="432" r:id="rId17"/>
    <p:sldId id="372" r:id="rId18"/>
    <p:sldId id="373" r:id="rId19"/>
    <p:sldId id="374" r:id="rId20"/>
    <p:sldId id="375" r:id="rId21"/>
    <p:sldId id="376" r:id="rId22"/>
    <p:sldId id="420" r:id="rId23"/>
    <p:sldId id="410" r:id="rId24"/>
    <p:sldId id="451" r:id="rId25"/>
    <p:sldId id="452" r:id="rId26"/>
    <p:sldId id="461" r:id="rId27"/>
    <p:sldId id="468" r:id="rId28"/>
    <p:sldId id="469" r:id="rId29"/>
    <p:sldId id="456" r:id="rId30"/>
    <p:sldId id="465" r:id="rId31"/>
    <p:sldId id="466" r:id="rId32"/>
    <p:sldId id="473" r:id="rId33"/>
    <p:sldId id="263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0" autoAdjust="0"/>
    <p:restoredTop sz="96203" autoAdjust="0"/>
  </p:normalViewPr>
  <p:slideViewPr>
    <p:cSldViewPr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3F2C6-730B-4335-8AC1-BA1AE2484188}" type="datetimeFigureOut">
              <a:rPr lang="sv-SE" smtClean="0"/>
              <a:t>2015-06-10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BE90-5989-4F39-A25B-15CB2D88B5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84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E90-5989-4F39-A25B-15CB2D88B59A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058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C08DE4-7C56-4C99-A039-CC05A747901B}" type="datetime1">
              <a:rPr lang="sv-SE" sz="1200" smtClean="0">
                <a:latin typeface="Times" pitchFamily="18" charset="0"/>
              </a:rPr>
              <a:t>2015-06-10</a:t>
            </a:fld>
            <a:endParaRPr lang="sv-SE" altLang="en-US" sz="1200" smtClean="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18</a:t>
            </a:fld>
            <a:endParaRPr lang="sv-SE" altLang="en-US" sz="120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57CD0F-F32D-4171-A2F7-C69D9F5C70E8}" type="datetime1">
              <a:rPr lang="sv-SE" sz="1200" smtClean="0">
                <a:latin typeface="Times" pitchFamily="18" charset="0"/>
              </a:rPr>
              <a:t>2015-06-10</a:t>
            </a:fld>
            <a:endParaRPr lang="sv-SE" altLang="en-US" sz="1200" smtClean="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19</a:t>
            </a:fld>
            <a:endParaRPr lang="sv-SE" altLang="en-US" sz="120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6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53D86F-5632-4B62-B4A7-5B83D2D6A5D0}" type="datetime1">
              <a:rPr lang="sv-SE" sz="1200" smtClean="0">
                <a:latin typeface="Times" pitchFamily="18" charset="0"/>
              </a:rPr>
              <a:t>2015-06-10</a:t>
            </a:fld>
            <a:endParaRPr lang="sv-SE" altLang="en-US" sz="1200" smtClean="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20</a:t>
            </a:fld>
            <a:endParaRPr lang="sv-SE" altLang="en-US" sz="120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07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66C5042-ABE9-46CA-8DE2-6D4138809F35}" type="datetime1">
              <a:rPr lang="sv-SE" sz="1200" smtClean="0">
                <a:latin typeface="Times" pitchFamily="18" charset="0"/>
              </a:rPr>
              <a:t>2015-06-10</a:t>
            </a:fld>
            <a:endParaRPr lang="sv-SE" altLang="en-US" sz="1200" smtClean="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21</a:t>
            </a:fld>
            <a:endParaRPr lang="sv-SE" altLang="en-US" sz="120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89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E90-5989-4F39-A25B-15CB2D88B59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1279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342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104452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5975314-84A6-4D28-9337-7A76F8B4D2E1}" type="datetime1">
              <a:rPr lang="sv-SE" smtClean="0"/>
              <a:t>2015-06-10</a:t>
            </a:fld>
            <a:endParaRPr lang="sv-SE" altLang="en-US" smtClean="0"/>
          </a:p>
        </p:txBody>
      </p:sp>
      <p:sp>
        <p:nvSpPr>
          <p:cNvPr id="104453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18D2C-7E47-4A24-B381-0BD222848EC7}" type="slidenum">
              <a:rPr lang="sv-SE" altLang="en-US" smtClean="0"/>
              <a:pPr>
                <a:defRPr/>
              </a:pPr>
              <a:t>32</a:t>
            </a:fld>
            <a:endParaRPr lang="sv-SE" altLang="en-US" smtClean="0"/>
          </a:p>
        </p:txBody>
      </p:sp>
    </p:spTree>
    <p:extLst>
      <p:ext uri="{BB962C8B-B14F-4D97-AF65-F5344CB8AC3E}">
        <p14:creationId xmlns:p14="http://schemas.microsoft.com/office/powerpoint/2010/main" val="109645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  <p:sp>
        <p:nvSpPr>
          <p:cNvPr id="21507" name="Platshållare för datum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8269E3-9149-4A8E-A34C-519D13576503}" type="datetime1">
              <a:rPr lang="sv-SE" smtClean="0"/>
              <a:pPr/>
              <a:t>2015-06-10</a:t>
            </a:fld>
            <a:endParaRPr lang="sv-SE" altLang="en-US" dirty="0" smtClean="0"/>
          </a:p>
        </p:txBody>
      </p:sp>
      <p:sp>
        <p:nvSpPr>
          <p:cNvPr id="21508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F2098-7AAB-443E-BCAA-DF1AF40F1E53}" type="slidenum">
              <a:rPr lang="sv-SE" altLang="en-US" smtClean="0"/>
              <a:pPr/>
              <a:t>2</a:t>
            </a:fld>
            <a:endParaRPr lang="sv-S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858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342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104452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5975314-84A6-4D28-9337-7A76F8B4D2E1}" type="datetime1">
              <a:rPr lang="sv-SE" smtClean="0"/>
              <a:t>2015-06-10</a:t>
            </a:fld>
            <a:endParaRPr lang="sv-SE" altLang="en-US" smtClean="0"/>
          </a:p>
        </p:txBody>
      </p:sp>
      <p:sp>
        <p:nvSpPr>
          <p:cNvPr id="104453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18D2C-7E47-4A24-B381-0BD222848EC7}" type="slidenum">
              <a:rPr lang="sv-SE" altLang="en-US" smtClean="0"/>
              <a:pPr>
                <a:defRPr/>
              </a:pPr>
              <a:t>3</a:t>
            </a:fld>
            <a:endParaRPr lang="sv-SE" altLang="en-US" smtClean="0"/>
          </a:p>
        </p:txBody>
      </p:sp>
    </p:spTree>
    <p:extLst>
      <p:ext uri="{BB962C8B-B14F-4D97-AF65-F5344CB8AC3E}">
        <p14:creationId xmlns:p14="http://schemas.microsoft.com/office/powerpoint/2010/main" val="297489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E90-5989-4F39-A25B-15CB2D88B59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31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342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104452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5975314-84A6-4D28-9337-7A76F8B4D2E1}" type="datetime1">
              <a:rPr lang="sv-SE" smtClean="0"/>
              <a:t>2015-06-10</a:t>
            </a:fld>
            <a:endParaRPr lang="sv-SE" altLang="en-US" smtClean="0"/>
          </a:p>
        </p:txBody>
      </p:sp>
      <p:sp>
        <p:nvSpPr>
          <p:cNvPr id="104453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18D2C-7E47-4A24-B381-0BD222848EC7}" type="slidenum">
              <a:rPr lang="sv-SE" altLang="en-US" smtClean="0"/>
              <a:pPr>
                <a:defRPr/>
              </a:pPr>
              <a:t>5</a:t>
            </a:fld>
            <a:endParaRPr lang="sv-SE" altLang="en-US" smtClean="0"/>
          </a:p>
        </p:txBody>
      </p:sp>
    </p:spTree>
    <p:extLst>
      <p:ext uri="{BB962C8B-B14F-4D97-AF65-F5344CB8AC3E}">
        <p14:creationId xmlns:p14="http://schemas.microsoft.com/office/powerpoint/2010/main" val="809638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9689B2-ECE4-4152-8E9E-0A4C61845DB2}" type="datetime1">
              <a:rPr lang="sv-SE" smtClean="0"/>
              <a:t>2015-06-10</a:t>
            </a:fld>
            <a:endParaRPr lang="sv-SE" alt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90473D-6138-40A8-92CF-E7C46A6AB5F8}" type="slidenum">
              <a:rPr lang="sv-SE" altLang="en-US" smtClean="0"/>
              <a:pPr>
                <a:defRPr/>
              </a:pPr>
              <a:t>6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44234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3940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05078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C9BA2-290F-4621-9373-ED15FBEA8244}" type="datetime1">
              <a:rPr lang="sv-SE" sz="1200" smtClean="0">
                <a:latin typeface="Times" pitchFamily="18" charset="0"/>
              </a:rPr>
              <a:t>2015-06-10</a:t>
            </a:fld>
            <a:endParaRPr lang="sv-SE" altLang="en-US" sz="1200" smtClean="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17</a:t>
            </a:fld>
            <a:endParaRPr lang="sv-SE" altLang="en-US" sz="120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ead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ORD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74"/>
            <a:ext cx="9143391" cy="6857543"/>
          </a:xfrm>
          <a:prstGeom prst="rect">
            <a:avLst/>
          </a:prstGeom>
        </p:spPr>
      </p:pic>
      <p:pic>
        <p:nvPicPr>
          <p:cNvPr id="9" name="Bildobjekt 8" descr="BORD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74"/>
            <a:ext cx="9143391" cy="685754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 anchor="ctr">
            <a:noAutofit/>
          </a:bodyPr>
          <a:lstStyle>
            <a:lvl1pPr>
              <a:defRPr lang="sv-SE" sz="4400" baseline="0" dirty="0"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HEADLINE GOES HERE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30465" y="4305290"/>
            <a:ext cx="7141935" cy="40011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sv-SE" sz="20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A brilliant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headline</a:t>
            </a:r>
            <a:r>
              <a:rPr lang="sv-SE" dirty="0" smtClean="0"/>
              <a:t> goes </a:t>
            </a:r>
            <a:r>
              <a:rPr lang="sv-SE" dirty="0" err="1" smtClean="0"/>
              <a:t>here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9F0-208F-4C95-84DD-C6BAA7B7B0B7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2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42800" y="15660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0" y="15660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5700-6DE8-42FC-83AB-53D24F950F20}" type="datetime1">
              <a:rPr lang="sv-SE" smtClean="0"/>
              <a:t>2015-06-10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1" y="1119600"/>
            <a:ext cx="8161648" cy="43204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 brilliant sub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88842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5C80-418C-4C55-89E4-5ECADAA92DB4}" type="datetime1">
              <a:rPr lang="sv-SE" smtClean="0"/>
              <a:t>2015-06-10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4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348E-2B27-44FD-A180-88F32591ECD6}" type="datetime1">
              <a:rPr lang="sv-SE" smtClean="0"/>
              <a:t>2015-06-10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3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Uta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5102-5F25-4FE8-B194-5D38CB8E825B}" type="datetime1">
              <a:rPr lang="sv-SE" smtClean="0"/>
              <a:t>2015-06-10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82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divide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spAutoFit/>
          </a:bodyPr>
          <a:lstStyle>
            <a:lvl1pPr>
              <a:defRPr lang="sv-SE" sz="4400" baseline="0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BE554726-2076-412E-ABD7-9AF15DA24540}" type="datetime1">
              <a:rPr lang="sv-SE" smtClean="0"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0" name="Bildobjekt 9" descr="BALK5_NEW_L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divider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spAutoFit/>
          </a:bodyPr>
          <a:lstStyle>
            <a:lvl1pPr>
              <a:defRPr lang="sv-SE" sz="4400" baseline="0" dirty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7842E7C-2917-4FC4-AD66-188962CBEC44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85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spAutoFit/>
          </a:bodyPr>
          <a:lstStyle>
            <a:lvl1pPr>
              <a:defRPr lang="sv-SE" sz="4400" baseline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10787D6A-B811-4DC3-9470-DE4AF6A20C0A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spAutoFit/>
          </a:bodyPr>
          <a:lstStyle>
            <a:lvl1pPr>
              <a:defRPr lang="sv-SE" sz="4400" baseline="0" dirty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A2804C3-2658-4432-B8F8-846A4FA71DEB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2C61-529A-4D06-B388-A0E59394E12F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88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42800" y="1566000"/>
            <a:ext cx="8161648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CCE3-B529-434D-B139-8CD67664B712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1" y="1119600"/>
            <a:ext cx="8161648" cy="43204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 brilliant sub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67679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eadlin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BORD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74"/>
            <a:ext cx="9143391" cy="6857543"/>
          </a:xfrm>
          <a:prstGeom prst="rect">
            <a:avLst/>
          </a:prstGeom>
        </p:spPr>
      </p:pic>
      <p:pic>
        <p:nvPicPr>
          <p:cNvPr id="10" name="Bildobjekt 9" descr="BORD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74"/>
            <a:ext cx="9143391" cy="685754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 anchor="ctr">
            <a:noAutofit/>
          </a:bodyPr>
          <a:lstStyle>
            <a:lvl1pPr>
              <a:defRPr lang="sv-SE" sz="4400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HEADLINE GOES HERE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30465" y="4305290"/>
            <a:ext cx="7141935" cy="40011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sv-SE" sz="2000" b="1" baseline="0">
                <a:solidFill>
                  <a:schemeClr val="accent4">
                    <a:lumMod val="90000"/>
                  </a:schemeClr>
                </a:solidFill>
                <a:latin typeface="Arial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A brilliant </a:t>
            </a:r>
            <a:r>
              <a:rPr lang="sv-SE" dirty="0" err="1" smtClean="0"/>
              <a:t>sub</a:t>
            </a:r>
            <a:r>
              <a:rPr lang="sv-SE" dirty="0" smtClean="0"/>
              <a:t> </a:t>
            </a:r>
            <a:r>
              <a:rPr lang="sv-SE" dirty="0" err="1" smtClean="0"/>
              <a:t>headline</a:t>
            </a:r>
            <a:r>
              <a:rPr lang="sv-SE" dirty="0" smtClean="0"/>
              <a:t> goes </a:t>
            </a:r>
            <a:r>
              <a:rPr lang="sv-SE" dirty="0" err="1" smtClean="0"/>
              <a:t>here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4DE2-C016-4B91-9C7B-37AA651412BA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9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42800" y="15660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0" y="15660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C4AF-DEC6-416A-A98D-B0A71E9007AA}" type="datetime1">
              <a:rPr lang="sv-SE" smtClean="0"/>
              <a:t>2015-06-10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1" y="1119600"/>
            <a:ext cx="8161648" cy="43204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 brilliant sub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88842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noAutofit/>
          </a:bodyPr>
          <a:lstStyle>
            <a:lvl1pPr>
              <a:defRPr lang="sv-SE" sz="3600" baseline="0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F76CB23-E041-42C7-B781-0D19E383E4E4}" type="datetime1">
              <a:rPr lang="sv-SE" smtClean="0"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0" name="Bildobjekt 9" descr="BALK5_NEW_L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1" name="Bildobjekt 10" descr="BALK5_NEW_L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noAutofit/>
          </a:bodyPr>
          <a:lstStyle>
            <a:lvl1pPr>
              <a:defRPr lang="sv-SE" sz="4400" baseline="0" dirty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1D3FF068-FF62-41E0-A4AF-015F2F7DAF30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85"/>
            <a:ext cx="9143391" cy="34744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1" name="Bildobjekt 10" descr="BALK5_NEW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85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noAutofit/>
          </a:bodyPr>
          <a:lstStyle>
            <a:lvl1pPr>
              <a:defRPr lang="sv-SE" sz="4400" baseline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18FEEF3-1886-4B9E-85E8-9DE7D5F96443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1" name="Bildobjekt 10" descr="BALK5_NEW_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noAutofit/>
          </a:bodyPr>
          <a:lstStyle>
            <a:lvl1pPr>
              <a:defRPr lang="sv-SE" sz="4400" baseline="0" dirty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 smtClean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11764F04-EAD1-45AA-9B74-2AB0FAAC1FD4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1" name="Bildobjekt 10" descr="BALK5_NE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C3E7-D62A-471A-AE6F-4F50BF9D33D9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884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42800" y="1566000"/>
            <a:ext cx="8161648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9B5F-BE4F-4471-9F84-E51D2BC2163F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1" y="1119600"/>
            <a:ext cx="8161648" cy="43204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 brilliant sub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67679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42800" y="14328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0" y="14328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B5A1-ECF8-4506-819C-D02C34FA5B6D}" type="datetime1">
              <a:rPr lang="sv-SE" smtClean="0"/>
              <a:t>2015-06-10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09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BALK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6510551"/>
            <a:ext cx="9143391" cy="34744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42800" y="260648"/>
            <a:ext cx="8172000" cy="52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 smtClean="0"/>
              <a:t>A BRILLIANT HEADLINE GOES HERE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42800" y="1069862"/>
            <a:ext cx="8161648" cy="4888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Text</a:t>
            </a:r>
          </a:p>
          <a:p>
            <a:pPr lvl="1"/>
            <a:r>
              <a:rPr lang="sv-SE" dirty="0" smtClean="0"/>
              <a:t>Text</a:t>
            </a:r>
          </a:p>
          <a:p>
            <a:pPr lvl="2"/>
            <a:r>
              <a:rPr lang="sv-SE" dirty="0" smtClean="0"/>
              <a:t>Text</a:t>
            </a:r>
          </a:p>
          <a:p>
            <a:pPr lvl="3"/>
            <a:r>
              <a:rPr lang="sv-SE" dirty="0" smtClean="0"/>
              <a:t>Text</a:t>
            </a:r>
          </a:p>
          <a:p>
            <a:pPr lvl="4"/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62800" y="6580800"/>
            <a:ext cx="564784" cy="302825"/>
          </a:xfrm>
          <a:prstGeom prst="rect">
            <a:avLst/>
          </a:prstGeom>
        </p:spPr>
        <p:txBody>
          <a:bodyPr lIns="0" rIns="0"/>
          <a:lstStyle>
            <a:lvl1pPr>
              <a:defRPr lang="sv-SE" sz="700" b="1" smtClean="0">
                <a:solidFill>
                  <a:srgbClr val="074D18"/>
                </a:solidFill>
                <a:latin typeface="Arial"/>
                <a:cs typeface="Arial"/>
              </a:defRPr>
            </a:lvl1pPr>
          </a:lstStyle>
          <a:p>
            <a:pPr defTabSz="457200"/>
            <a:fld id="{B489FF3A-09C5-4754-9687-38AFB907262E}" type="datetime1">
              <a:rPr lang="sv-SE" smtClean="0"/>
              <a:t>2015-06-10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74800" y="6580800"/>
            <a:ext cx="2016074" cy="302825"/>
          </a:xfrm>
          <a:prstGeom prst="rect">
            <a:avLst/>
          </a:prstGeom>
        </p:spPr>
        <p:txBody>
          <a:bodyPr lIns="0" rIns="0"/>
          <a:lstStyle>
            <a:lvl1pPr>
              <a:defRPr lang="sv-SE" sz="700" b="1" cap="all" baseline="0" dirty="0">
                <a:solidFill>
                  <a:srgbClr val="074D18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sv-SE" smtClean="0"/>
              <a:t>© Bisnode 2015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1200" y="6580800"/>
            <a:ext cx="157336" cy="302825"/>
          </a:xfrm>
          <a:prstGeom prst="rect">
            <a:avLst/>
          </a:prstGeom>
        </p:spPr>
        <p:txBody>
          <a:bodyPr lIns="0" rIns="0"/>
          <a:lstStyle>
            <a:lvl1pPr>
              <a:defRPr lang="sv-SE" sz="700" b="1" smtClean="0">
                <a:solidFill>
                  <a:srgbClr val="074D18"/>
                </a:solidFill>
                <a:latin typeface="Arial"/>
                <a:cs typeface="Arial"/>
              </a:defRPr>
            </a:lvl1pPr>
          </a:lstStyle>
          <a:p>
            <a:pPr defTabSz="457200"/>
            <a:fld id="{C0F29B44-D908-40B3-987F-69607D963765}" type="slidenum">
              <a:rPr lang="sv-SE" smtClean="0"/>
              <a:pPr defTabSz="45720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6510551"/>
            <a:ext cx="9143391" cy="347449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57" r:id="rId14"/>
    <p:sldLayoutId id="2147483658" r:id="rId15"/>
    <p:sldLayoutId id="2147483659" r:id="rId16"/>
    <p:sldLayoutId id="2147483660" r:id="rId17"/>
    <p:sldLayoutId id="2147483650" r:id="rId18"/>
    <p:sldLayoutId id="2147483661" r:id="rId19"/>
    <p:sldLayoutId id="2147483662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1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1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1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1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200" dirty="0" smtClean="0"/>
              <a:t>Huddinge kommun</a:t>
            </a:r>
            <a:r>
              <a:rPr lang="sv-SE" sz="3200" dirty="0"/>
              <a:t/>
            </a:r>
            <a:br>
              <a:rPr lang="sv-SE" sz="3200" dirty="0"/>
            </a:br>
            <a:r>
              <a:rPr lang="sv-SE" sz="3200" dirty="0"/>
              <a:t/>
            </a:r>
            <a:br>
              <a:rPr lang="sv-SE" sz="3200" dirty="0"/>
            </a:br>
            <a:r>
              <a:rPr lang="sv-SE" sz="3200" dirty="0"/>
              <a:t>Näringslivsanalys</a:t>
            </a:r>
            <a:r>
              <a:rPr lang="sv-SE" sz="3200" b="0" dirty="0"/>
              <a:t/>
            </a:r>
            <a:br>
              <a:rPr lang="sv-SE" sz="3200" b="0" dirty="0"/>
            </a:br>
            <a:r>
              <a:rPr lang="sv-SE" sz="2800" b="0" dirty="0" smtClean="0"/>
              <a:t>2008-2013</a:t>
            </a:r>
            <a:endParaRPr lang="sv-SE" sz="3200" dirty="0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630465" y="5909210"/>
            <a:ext cx="7141935" cy="400110"/>
          </a:xfrm>
        </p:spPr>
        <p:txBody>
          <a:bodyPr/>
          <a:lstStyle/>
          <a:p>
            <a:r>
              <a:rPr lang="sv-SE" dirty="0" smtClean="0"/>
              <a:t>Anna Löfmarck Håkan Wolgast  Juni 2015	</a:t>
            </a:r>
            <a:endParaRPr lang="sv-S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00" y="-959"/>
            <a:ext cx="2554212" cy="23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9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storleksklasser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AFBC-B71C-4C54-BD0D-C55A97835E12}" type="datetime1">
              <a:rPr lang="sv-SE" smtClean="0"/>
              <a:t>2015-06-10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6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6" y="122735"/>
            <a:ext cx="8958149" cy="5833077"/>
          </a:xfrm>
          <a:prstGeom prst="rect">
            <a:avLst/>
          </a:prstGeom>
        </p:spPr>
      </p:pic>
      <p:sp>
        <p:nvSpPr>
          <p:cNvPr id="10" name="Platshållare för innehåll 5"/>
          <p:cNvSpPr>
            <a:spLocks noGrp="1"/>
          </p:cNvSpPr>
          <p:nvPr>
            <p:ph idx="1"/>
          </p:nvPr>
        </p:nvSpPr>
        <p:spPr>
          <a:xfrm>
            <a:off x="5436096" y="1052736"/>
            <a:ext cx="3312368" cy="936104"/>
          </a:xfr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r>
              <a:rPr lang="sv-SE" sz="1600" dirty="0" smtClean="0">
                <a:solidFill>
                  <a:schemeClr val="tx1"/>
                </a:solidFill>
              </a:rPr>
              <a:t>Jämfört med ett medelsvenskt län arbetar </a:t>
            </a:r>
            <a:r>
              <a:rPr lang="sv-SE" sz="1600" dirty="0" smtClean="0"/>
              <a:t>väsentligt</a:t>
            </a:r>
            <a:r>
              <a:rPr lang="sv-SE" sz="1600" dirty="0" smtClean="0">
                <a:solidFill>
                  <a:schemeClr val="tx1"/>
                </a:solidFill>
              </a:rPr>
              <a:t> fler i de  mindre storleksklassen.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B422B-DA1A-408F-92A1-36AA26BC3BDD}" type="datetime1">
              <a:rPr lang="sv-SE" altLang="en-US" smtClean="0"/>
              <a:t>2015-06-10</a:t>
            </a:fld>
            <a:endParaRPr lang="sv-SE" alt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11</a:t>
            </a:fld>
            <a:endParaRPr lang="sv-SE" alt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9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8" y="124870"/>
            <a:ext cx="8846904" cy="5760640"/>
          </a:xfrm>
          <a:prstGeom prst="rect">
            <a:avLst/>
          </a:prstGeom>
        </p:spPr>
      </p:pic>
      <p:sp>
        <p:nvSpPr>
          <p:cNvPr id="6" name="Platshållare för innehåll 5"/>
          <p:cNvSpPr txBox="1">
            <a:spLocks/>
          </p:cNvSpPr>
          <p:nvPr/>
        </p:nvSpPr>
        <p:spPr>
          <a:xfrm>
            <a:off x="4997835" y="4293096"/>
            <a:ext cx="3995936" cy="1224136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Starkast tillväxt i anställda för de minsta företagen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Mellanstora företag växer också bra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101-500 anställda tappar anställda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72095-5656-4740-8B3E-28FB1E50E946}" type="datetime1">
              <a:rPr lang="sv-SE" altLang="en-US" smtClean="0"/>
              <a:t>2015-06-10</a:t>
            </a:fld>
            <a:endParaRPr lang="sv-SE" alt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12</a:t>
            </a:fld>
            <a:endParaRPr lang="sv-SE" alt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9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Företagsålder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222D-36C8-4287-A975-89A16741464C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13</a:t>
            </a:fld>
            <a:endParaRPr lang="sv-SE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3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26" y="121570"/>
            <a:ext cx="6364776" cy="6072142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DFF3F-90B3-4D84-A564-5382A9821F60}" type="datetime1">
              <a:rPr lang="sv-SE" altLang="en-US" smtClean="0"/>
              <a:t>2015-06-10</a:t>
            </a:fld>
            <a:endParaRPr lang="sv-SE" alt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221A3-C4F8-4E2D-B8A1-1A564763791B}" type="slidenum">
              <a:rPr lang="sv-SE" altLang="en-US" smtClean="0"/>
              <a:pPr>
                <a:defRPr/>
              </a:pPr>
              <a:t>14</a:t>
            </a:fld>
            <a:endParaRPr lang="sv-SE" altLang="en-US"/>
          </a:p>
        </p:txBody>
      </p:sp>
      <p:sp>
        <p:nvSpPr>
          <p:cNvPr id="9" name="Platshållare för innehåll 5"/>
          <p:cNvSpPr txBox="1">
            <a:spLocks/>
          </p:cNvSpPr>
          <p:nvPr/>
        </p:nvSpPr>
        <p:spPr>
          <a:xfrm>
            <a:off x="6516216" y="260648"/>
            <a:ext cx="2412054" cy="3240360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Nya företag har bäst  konkurrenskraft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Övriga ålderskategorier går också bra.  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De äldre företagen genererar visserligen mer värde och sysselsättning än yngre företag, men de yngre bidrar ovanligt mycket i Huddinge.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endParaRPr lang="sv-SE" sz="1600" kern="0" dirty="0" smtClean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869160"/>
            <a:ext cx="6156470" cy="889000"/>
          </a:xfrm>
          <a:prstGeom prst="rect">
            <a:avLst/>
          </a:prstGeom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7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" y="108788"/>
            <a:ext cx="7765584" cy="6023575"/>
          </a:xfrm>
          <a:prstGeom prst="rect">
            <a:avLst/>
          </a:prstGeom>
        </p:spPr>
      </p:pic>
      <p:sp>
        <p:nvSpPr>
          <p:cNvPr id="6" name="Platshållare för innehåll 5"/>
          <p:cNvSpPr txBox="1">
            <a:spLocks/>
          </p:cNvSpPr>
          <p:nvPr/>
        </p:nvSpPr>
        <p:spPr>
          <a:xfrm>
            <a:off x="3768758" y="1339573"/>
            <a:ext cx="2520280" cy="2449467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Största branscherna bland nystartare är Företagstjänster, Bygg, Hälso- och sjukvård och Detaljhandel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God konkurrenskraft hos nystartade företag inom de flesta nystartsbranscherna.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279079" y="392422"/>
            <a:ext cx="5222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Nystartade företag 0-3 år gamla per bransch</a:t>
            </a:r>
            <a:endParaRPr lang="sv-SE" sz="2000" dirty="0"/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5A573-28AE-4A36-9DC0-89CD0841A203}" type="datetime1">
              <a:rPr lang="sv-SE" altLang="en-US" smtClean="0"/>
              <a:t>2015-06-10</a:t>
            </a:fld>
            <a:endParaRPr lang="sv-SE" altLang="en-US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221A3-C4F8-4E2D-B8A1-1A564763791B}" type="slidenum">
              <a:rPr lang="sv-SE" altLang="en-US" smtClean="0"/>
              <a:pPr>
                <a:defRPr/>
              </a:pPr>
              <a:t>15</a:t>
            </a:fld>
            <a:endParaRPr lang="sv-SE" altLang="en-US"/>
          </a:p>
        </p:txBody>
      </p:sp>
      <p:sp>
        <p:nvSpPr>
          <p:cNvPr id="21" name="textruta 20"/>
          <p:cNvSpPr txBox="1"/>
          <p:nvPr/>
        </p:nvSpPr>
        <p:spPr>
          <a:xfrm>
            <a:off x="1278700" y="1057232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Detaljhandel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1454501" y="166501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Hälso- och sjukvård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1093470" y="2317313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Bygg</a:t>
            </a:r>
            <a:endParaRPr lang="sv-SE" dirty="0"/>
          </a:p>
        </p:txBody>
      </p:sp>
      <p:sp>
        <p:nvSpPr>
          <p:cNvPr id="23" name="textruta 22"/>
          <p:cNvSpPr txBox="1"/>
          <p:nvPr/>
        </p:nvSpPr>
        <p:spPr>
          <a:xfrm>
            <a:off x="1538485" y="4077821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Företagstjänster</a:t>
            </a:r>
            <a:endParaRPr lang="sv-SE" dirty="0"/>
          </a:p>
        </p:txBody>
      </p:sp>
      <p:cxnSp>
        <p:nvCxnSpPr>
          <p:cNvPr id="4" name="Rak pil 3"/>
          <p:cNvCxnSpPr/>
          <p:nvPr/>
        </p:nvCxnSpPr>
        <p:spPr>
          <a:xfrm flipH="1">
            <a:off x="1025526" y="1908623"/>
            <a:ext cx="507106" cy="55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6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branscher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922F-E4BB-4E5E-AA1A-79AACA48402D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16</a:t>
            </a:fld>
            <a:endParaRPr lang="sv-SE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0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116632"/>
            <a:ext cx="8907028" cy="6066046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67684-A6D9-4E24-B7BF-6A943CFC11E0}" type="datetime1">
              <a:rPr lang="sv-SE" altLang="en-US" smtClean="0"/>
              <a:t>2015-06-10</a:t>
            </a:fld>
            <a:endParaRPr lang="sv-SE" alt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17</a:t>
            </a:fld>
            <a:endParaRPr lang="sv-SE" altLang="en-US"/>
          </a:p>
        </p:txBody>
      </p:sp>
      <p:sp>
        <p:nvSpPr>
          <p:cNvPr id="7" name="Platshållare för innehåll 5"/>
          <p:cNvSpPr txBox="1">
            <a:spLocks/>
          </p:cNvSpPr>
          <p:nvPr/>
        </p:nvSpPr>
        <p:spPr>
          <a:xfrm>
            <a:off x="5076056" y="3861048"/>
            <a:ext cx="3816424" cy="1170455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Flest anställda arbetar inom Detaljhandel och Bygg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b="0" kern="0" dirty="0" smtClean="0"/>
              <a:t>Företagstjänster och Bygg har flest företag.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6358679" cy="6066046"/>
          </a:xfrm>
          <a:prstGeom prst="rect">
            <a:avLst/>
          </a:prstGeom>
        </p:spPr>
      </p:pic>
      <p:sp>
        <p:nvSpPr>
          <p:cNvPr id="4" name="Platshållare för innehåll 5"/>
          <p:cNvSpPr>
            <a:spLocks noGrp="1"/>
          </p:cNvSpPr>
          <p:nvPr>
            <p:ph idx="1"/>
          </p:nvPr>
        </p:nvSpPr>
        <p:spPr>
          <a:xfrm>
            <a:off x="5364088" y="980728"/>
            <a:ext cx="3456384" cy="1152128"/>
          </a:xfr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r>
              <a:rPr lang="sv-SE" sz="1600" dirty="0" smtClean="0">
                <a:solidFill>
                  <a:schemeClr val="tx1"/>
                </a:solidFill>
              </a:rPr>
              <a:t>God konkurrenskraft hos flertalet branscher, något svagare för bland annat Livsmedelsindustri och Life Science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4EA176-8F54-47B8-B024-08F800BE7896}" type="datetime1">
              <a:rPr lang="sv-SE" altLang="en-US" smtClean="0"/>
              <a:t>2015-06-10</a:t>
            </a:fld>
            <a:endParaRPr lang="sv-SE" alt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18</a:t>
            </a:fld>
            <a:endParaRPr lang="sv-SE" altLang="en-US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0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116632"/>
            <a:ext cx="8907028" cy="6066046"/>
          </a:xfrm>
          <a:prstGeom prst="rect">
            <a:avLst/>
          </a:prstGeom>
        </p:spPr>
      </p:pic>
      <p:sp>
        <p:nvSpPr>
          <p:cNvPr id="7" name="Platshållare för innehåll 5"/>
          <p:cNvSpPr txBox="1">
            <a:spLocks/>
          </p:cNvSpPr>
          <p:nvPr/>
        </p:nvSpPr>
        <p:spPr>
          <a:xfrm>
            <a:off x="4589819" y="3933056"/>
            <a:ext cx="3446172" cy="1800200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Flest nya jobb skapas inom Detaljhandeln Hälso- och sjukvård (delvis privatisering) och Byggnadsindustri.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Flest nya företag startas inom Företagstjänster och Bygg.</a:t>
            </a:r>
            <a:endParaRPr lang="sv-SE" sz="1600" b="0" kern="0" dirty="0" smtClean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83DAE-40EB-4532-9E30-D97711B4887A}" type="datetime1">
              <a:rPr lang="sv-SE" altLang="en-US" smtClean="0"/>
              <a:t>2015-06-10</a:t>
            </a:fld>
            <a:endParaRPr lang="sv-SE" alt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19</a:t>
            </a:fld>
            <a:endParaRPr lang="sv-SE" alt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2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Ambition med näringslivsanalysen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b="1" dirty="0"/>
              <a:t>Dokumentera utvecklingen </a:t>
            </a:r>
            <a:r>
              <a:rPr lang="sv-SE" sz="2000" dirty="0"/>
              <a:t>det gäller tillväxt, konkurrenskraft, sysselsättning och antal företag i olika branscher, storleksklasser och ålderskategorier. Vilka är styrkorna och svagheterna i kommunens näringsliv? </a:t>
            </a:r>
          </a:p>
          <a:p>
            <a:r>
              <a:rPr lang="sv-SE" sz="2000" dirty="0" smtClean="0"/>
              <a:t>Ge </a:t>
            </a:r>
            <a:r>
              <a:rPr lang="sv-SE" sz="2000" dirty="0"/>
              <a:t>en </a:t>
            </a:r>
            <a:r>
              <a:rPr lang="sv-SE" sz="2000" b="1" dirty="0"/>
              <a:t>gemensam syn och bra faktaunderlag </a:t>
            </a:r>
            <a:r>
              <a:rPr lang="sv-SE" sz="2000" dirty="0"/>
              <a:t>till politiker, samverkansgrupper och andra beslutsfattare</a:t>
            </a:r>
          </a:p>
          <a:p>
            <a:r>
              <a:rPr lang="sv-SE" sz="2000" dirty="0" smtClean="0"/>
              <a:t>Ge </a:t>
            </a:r>
            <a:r>
              <a:rPr lang="sv-SE" sz="2000" b="1" dirty="0"/>
              <a:t>möjlighet till beslut och prioriteringar </a:t>
            </a:r>
            <a:r>
              <a:rPr lang="sv-SE" sz="2000" dirty="0"/>
              <a:t>för att stödja näringslivets </a:t>
            </a:r>
            <a:r>
              <a:rPr lang="sv-SE" sz="2000" dirty="0" smtClean="0"/>
              <a:t>utveckling</a:t>
            </a:r>
            <a:endParaRPr lang="sv-SE" sz="2000" dirty="0"/>
          </a:p>
          <a:p>
            <a:r>
              <a:rPr lang="sv-SE" sz="2000" dirty="0" smtClean="0"/>
              <a:t>Kunna </a:t>
            </a:r>
            <a:r>
              <a:rPr lang="sv-SE" sz="2000" dirty="0"/>
              <a:t>följa upp det operativa arbetet – har vi nått resultat ute hos företagen</a:t>
            </a:r>
            <a:r>
              <a:rPr lang="sv-SE" sz="2000" dirty="0" smtClean="0"/>
              <a:t>?</a:t>
            </a:r>
          </a:p>
          <a:p>
            <a:r>
              <a:rPr lang="sv-SE" sz="2000" dirty="0" smtClean="0"/>
              <a:t>Underlag till en aktiv </a:t>
            </a:r>
            <a:r>
              <a:rPr lang="sv-SE" sz="2000" b="1" dirty="0" smtClean="0"/>
              <a:t>handlingsplan</a:t>
            </a:r>
            <a:r>
              <a:rPr lang="sv-SE" sz="2000" dirty="0" smtClean="0"/>
              <a:t> som stödjer </a:t>
            </a:r>
            <a:r>
              <a:rPr lang="sv-SE" sz="2000" dirty="0"/>
              <a:t>o</a:t>
            </a:r>
            <a:r>
              <a:rPr lang="sv-SE" sz="2000" dirty="0" smtClean="0"/>
              <a:t>ch utvecklar näringslivet</a:t>
            </a:r>
            <a:endParaRPr lang="sv-SE" sz="2000" dirty="0"/>
          </a:p>
          <a:p>
            <a:pPr marL="457200" indent="-457200">
              <a:buFont typeface="Wingdings" pitchFamily="2" charset="2"/>
              <a:buNone/>
              <a:defRPr/>
            </a:pPr>
            <a:endParaRPr lang="sv-SE" sz="2000" dirty="0">
              <a:solidFill>
                <a:srgbClr val="996633"/>
              </a:solidFill>
            </a:endParaRPr>
          </a:p>
          <a:p>
            <a:pPr marL="457200" indent="-457200">
              <a:buFont typeface="Wingdings" pitchFamily="2" charset="2"/>
              <a:buNone/>
              <a:defRPr/>
            </a:pPr>
            <a:endParaRPr lang="sv-SE" sz="1400" dirty="0">
              <a:solidFill>
                <a:srgbClr val="996633"/>
              </a:solidFill>
            </a:endParaRPr>
          </a:p>
        </p:txBody>
      </p:sp>
      <p:sp>
        <p:nvSpPr>
          <p:cNvPr id="20483" name="Platshållare fö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11C0EBB-B463-4BD0-82F1-3FD8146F7C84}" type="datetime1">
              <a:rPr lang="sv-SE" altLang="en-US" smtClean="0"/>
              <a:t>2015-06-10</a:t>
            </a:fld>
            <a:endParaRPr lang="sv-SE" altLang="en-US" dirty="0" smtClean="0"/>
          </a:p>
        </p:txBody>
      </p:sp>
      <p:sp>
        <p:nvSpPr>
          <p:cNvPr id="20485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516B-6CCD-4DD3-9AFC-FD1878C02B17}" type="slidenum">
              <a:rPr lang="sv-SE" altLang="en-US" smtClean="0"/>
              <a:pPr/>
              <a:t>2</a:t>
            </a:fld>
            <a:endParaRPr lang="sv-SE" altLang="en-US" dirty="0" smtClean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0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99258"/>
            <a:ext cx="8907028" cy="6066046"/>
          </a:xfrm>
          <a:prstGeom prst="rect">
            <a:avLst/>
          </a:prstGeom>
        </p:spPr>
      </p:pic>
      <p:sp>
        <p:nvSpPr>
          <p:cNvPr id="8" name="Platshållare för innehåll 5"/>
          <p:cNvSpPr txBox="1">
            <a:spLocks/>
          </p:cNvSpPr>
          <p:nvPr/>
        </p:nvSpPr>
        <p:spPr>
          <a:xfrm>
            <a:off x="135064" y="404664"/>
            <a:ext cx="2334327" cy="2664296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b="0" kern="0" dirty="0" smtClean="0"/>
              <a:t>Starkast </a:t>
            </a:r>
            <a:r>
              <a:rPr lang="sv-SE" sz="1600" kern="0" dirty="0" smtClean="0"/>
              <a:t>relativ</a:t>
            </a:r>
            <a:r>
              <a:rPr lang="sv-SE" sz="1600" b="0" kern="0" dirty="0" smtClean="0"/>
              <a:t> tillväxt för </a:t>
            </a:r>
            <a:r>
              <a:rPr lang="sv-SE" sz="1600" b="0" kern="0" dirty="0" err="1" smtClean="0"/>
              <a:t>Hälso</a:t>
            </a:r>
            <a:r>
              <a:rPr lang="sv-SE" sz="1600" b="0" kern="0" dirty="0" smtClean="0"/>
              <a:t> &amp; Sjukvård (delvis privatisering), Media samt IT &amp; Telekom. </a:t>
            </a:r>
            <a:endParaRPr lang="sv-SE" sz="1600" kern="0" dirty="0" smtClean="0"/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Partihandel, Metallvaruindustri, Livsmedelsindustri och Life Science minskar. </a:t>
            </a:r>
            <a:endParaRPr lang="sv-SE" sz="1600" b="0" kern="0" dirty="0" smtClean="0"/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endParaRPr lang="sv-SE" sz="1600" b="0" kern="0" dirty="0" smtClean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8E9CA-6071-4B37-814C-D9C06EBAA857}" type="datetime1">
              <a:rPr lang="sv-SE" altLang="en-US" smtClean="0"/>
              <a:t>2015-06-10</a:t>
            </a:fld>
            <a:endParaRPr lang="sv-SE" alt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20</a:t>
            </a:fld>
            <a:endParaRPr lang="sv-SE" altLang="en-US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2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99258"/>
            <a:ext cx="8907028" cy="6066046"/>
          </a:xfrm>
          <a:prstGeom prst="rect">
            <a:avLst/>
          </a:prstGeom>
        </p:spPr>
      </p:pic>
      <p:sp>
        <p:nvSpPr>
          <p:cNvPr id="8" name="Platshållare för innehåll 5"/>
          <p:cNvSpPr txBox="1">
            <a:spLocks/>
          </p:cNvSpPr>
          <p:nvPr/>
        </p:nvSpPr>
        <p:spPr>
          <a:xfrm>
            <a:off x="3059832" y="5085184"/>
            <a:ext cx="5616624" cy="955930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b="0" kern="0" dirty="0" smtClean="0"/>
              <a:t>Snabb företagstillväxt </a:t>
            </a:r>
            <a:r>
              <a:rPr lang="sv-SE" sz="1600" kern="0" dirty="0" smtClean="0"/>
              <a:t>inom Hälso- sjukvård, </a:t>
            </a:r>
            <a:r>
              <a:rPr lang="sv-SE" sz="1600" kern="0" dirty="0" err="1" smtClean="0"/>
              <a:t>IT&amp;Telekom</a:t>
            </a:r>
            <a:r>
              <a:rPr lang="sv-SE" sz="1600" kern="0" dirty="0" smtClean="0"/>
              <a:t>, Media och Företagstjänster. </a:t>
            </a:r>
            <a:endParaRPr lang="sv-SE" sz="1600" b="1" kern="0" dirty="0" smtClean="0"/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b="0" kern="0" dirty="0" smtClean="0"/>
              <a:t>Snabb företagstillväxt även inom Bygg och Detaljhandel.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9ECDD-3EA7-4419-B354-8E0AC69E020A}" type="datetime1">
              <a:rPr lang="sv-SE" altLang="en-US" smtClean="0"/>
              <a:t>2015-06-10</a:t>
            </a:fld>
            <a:endParaRPr lang="sv-SE" alt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21</a:t>
            </a:fld>
            <a:endParaRPr lang="sv-SE" altLang="en-US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5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48072"/>
            <a:ext cx="32289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Branschbalans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46E2D2-1AF0-4B56-AC4E-CAC96D0B41C6}" type="datetime1">
              <a:rPr lang="sv-SE" altLang="en-US" smtClean="0">
                <a:solidFill>
                  <a:srgbClr val="000000"/>
                </a:solidFill>
              </a:rPr>
              <a:t>2015-06-10</a:t>
            </a:fld>
            <a:endParaRPr lang="sv-SE" altLang="en-US" dirty="0">
              <a:solidFill>
                <a:srgbClr val="000000"/>
              </a:solidFill>
            </a:endParaRPr>
          </a:p>
        </p:txBody>
      </p:sp>
      <p:sp>
        <p:nvSpPr>
          <p:cNvPr id="7" name="Höger klammerparentes 6"/>
          <p:cNvSpPr/>
          <p:nvPr/>
        </p:nvSpPr>
        <p:spPr bwMode="auto">
          <a:xfrm>
            <a:off x="3634912" y="4095812"/>
            <a:ext cx="288032" cy="1754826"/>
          </a:xfrm>
          <a:prstGeom prst="rightBrac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193171" y="4705980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Branscher som mest är beroende på hur </a:t>
            </a:r>
          </a:p>
          <a:p>
            <a:pPr eaLnBrk="1" hangingPunct="1"/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många som bor i kommunen </a:t>
            </a:r>
            <a:endParaRPr lang="sv-S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193171" y="1844824"/>
            <a:ext cx="3347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Branscher som är basen för näringslivet</a:t>
            </a:r>
            <a:endParaRPr lang="sv-S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Höger klammerparentes 10"/>
          <p:cNvSpPr/>
          <p:nvPr/>
        </p:nvSpPr>
        <p:spPr bwMode="auto">
          <a:xfrm>
            <a:off x="3634912" y="2970318"/>
            <a:ext cx="288032" cy="1115632"/>
          </a:xfrm>
          <a:prstGeom prst="rightBrac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193171" y="3373743"/>
            <a:ext cx="396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sv-S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Branscher som stödjer den tillverkande sektorn</a:t>
            </a:r>
            <a:endParaRPr lang="sv-S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1B9AC-E215-46F3-9488-492F437913A4}" type="slidenum">
              <a:rPr lang="sv-SE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17" name="Höger klammerparentes 16"/>
          <p:cNvSpPr/>
          <p:nvPr/>
        </p:nvSpPr>
        <p:spPr bwMode="auto">
          <a:xfrm>
            <a:off x="3634912" y="1017224"/>
            <a:ext cx="288032" cy="1944216"/>
          </a:xfrm>
          <a:prstGeom prst="rightBrac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7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980728"/>
            <a:ext cx="3853006" cy="231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404067"/>
            <a:ext cx="8077200" cy="504056"/>
          </a:xfrm>
        </p:spPr>
        <p:txBody>
          <a:bodyPr/>
          <a:lstStyle/>
          <a:p>
            <a:r>
              <a:rPr lang="sv-SE" dirty="0" smtClean="0"/>
              <a:t>Olika branschbalans, fördelning av Sysselsättning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24B3B-90B2-417F-B639-97EA4D6EA742}" type="datetime1">
              <a:rPr lang="sv-SE" altLang="en-US" smtClean="0">
                <a:solidFill>
                  <a:srgbClr val="000000"/>
                </a:solidFill>
              </a:rPr>
              <a:t>2015-06-10</a:t>
            </a:fld>
            <a:endParaRPr lang="sv-SE" alt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13" y="980728"/>
            <a:ext cx="3865563" cy="232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09020"/>
            <a:ext cx="3865563" cy="23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1B9AC-E215-46F3-9488-492F437913A4}" type="slidenum">
              <a:rPr lang="sv-SE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7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980728"/>
            <a:ext cx="3853006" cy="231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404067"/>
            <a:ext cx="8077200" cy="504056"/>
          </a:xfrm>
        </p:spPr>
        <p:txBody>
          <a:bodyPr/>
          <a:lstStyle/>
          <a:p>
            <a:r>
              <a:rPr lang="sv-SE" dirty="0" smtClean="0"/>
              <a:t>Olika branschbalans, fördelning av Sysselsättning </a:t>
            </a:r>
            <a:r>
              <a:rPr lang="sv-SE" sz="2000" b="0" dirty="0" smtClean="0"/>
              <a:t>(IKEA i tillverkande sektor)</a:t>
            </a:r>
            <a:endParaRPr lang="sv-SE" sz="2000" b="0" dirty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E1778-AEBD-4408-8B40-B11336C78FE3}" type="datetime1">
              <a:rPr lang="sv-SE" altLang="en-US" smtClean="0">
                <a:solidFill>
                  <a:srgbClr val="000000"/>
                </a:solidFill>
              </a:rPr>
              <a:t>2015-06-10</a:t>
            </a:fld>
            <a:endParaRPr lang="sv-SE" alt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13" y="980728"/>
            <a:ext cx="3865563" cy="232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09020"/>
            <a:ext cx="3865563" cy="23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1B9AC-E215-46F3-9488-492F437913A4}" type="slidenum">
              <a:rPr lang="sv-SE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altLang="en-US">
              <a:solidFill>
                <a:srgbClr val="00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645335"/>
            <a:ext cx="3962743" cy="228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5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630000" y="3028310"/>
            <a:ext cx="7772400" cy="646331"/>
          </a:xfrm>
        </p:spPr>
        <p:txBody>
          <a:bodyPr/>
          <a:lstStyle/>
          <a:p>
            <a:r>
              <a:rPr lang="sv-SE" sz="3600" dirty="0" smtClean="0"/>
              <a:t>arbetsmarknadsdata</a:t>
            </a:r>
            <a:endParaRPr lang="sv-SE" sz="36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AF0B-FF98-4ABA-9F51-8B91414FBCB9}" type="datetime1">
              <a:rPr lang="sv-SE" smtClean="0"/>
              <a:t>2015-06-10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25</a:t>
            </a:fld>
            <a:endParaRPr lang="sv-SE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4BE0-2B13-48BC-82F7-B309AF07689F}" type="datetime1">
              <a:rPr lang="sv-SE" smtClean="0"/>
              <a:t>2015-06-10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26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6707678" cy="5616624"/>
          </a:xfrm>
          <a:prstGeom prst="rect">
            <a:avLst/>
          </a:prstGeom>
        </p:spPr>
      </p:pic>
      <p:sp>
        <p:nvSpPr>
          <p:cNvPr id="6" name="Frihandsfigur 5"/>
          <p:cNvSpPr/>
          <p:nvPr/>
        </p:nvSpPr>
        <p:spPr>
          <a:xfrm>
            <a:off x="3110935" y="1881554"/>
            <a:ext cx="2296334" cy="2409092"/>
          </a:xfrm>
          <a:custGeom>
            <a:avLst/>
            <a:gdLst>
              <a:gd name="connsiteX0" fmla="*/ 1118165 w 2296334"/>
              <a:gd name="connsiteY0" fmla="*/ 2409092 h 2409092"/>
              <a:gd name="connsiteX1" fmla="*/ 1074203 w 2296334"/>
              <a:gd name="connsiteY1" fmla="*/ 2373923 h 2409092"/>
              <a:gd name="connsiteX2" fmla="*/ 986280 w 2296334"/>
              <a:gd name="connsiteY2" fmla="*/ 2321169 h 2409092"/>
              <a:gd name="connsiteX3" fmla="*/ 959903 w 2296334"/>
              <a:gd name="connsiteY3" fmla="*/ 2312377 h 2409092"/>
              <a:gd name="connsiteX4" fmla="*/ 907150 w 2296334"/>
              <a:gd name="connsiteY4" fmla="*/ 2286000 h 2409092"/>
              <a:gd name="connsiteX5" fmla="*/ 880773 w 2296334"/>
              <a:gd name="connsiteY5" fmla="*/ 2268415 h 2409092"/>
              <a:gd name="connsiteX6" fmla="*/ 828019 w 2296334"/>
              <a:gd name="connsiteY6" fmla="*/ 2250831 h 2409092"/>
              <a:gd name="connsiteX7" fmla="*/ 810434 w 2296334"/>
              <a:gd name="connsiteY7" fmla="*/ 2189284 h 2409092"/>
              <a:gd name="connsiteX8" fmla="*/ 819227 w 2296334"/>
              <a:gd name="connsiteY8" fmla="*/ 2136531 h 2409092"/>
              <a:gd name="connsiteX9" fmla="*/ 828019 w 2296334"/>
              <a:gd name="connsiteY9" fmla="*/ 2110154 h 2409092"/>
              <a:gd name="connsiteX10" fmla="*/ 854396 w 2296334"/>
              <a:gd name="connsiteY10" fmla="*/ 2101361 h 2409092"/>
              <a:gd name="connsiteX11" fmla="*/ 871980 w 2296334"/>
              <a:gd name="connsiteY11" fmla="*/ 2074984 h 2409092"/>
              <a:gd name="connsiteX12" fmla="*/ 871980 w 2296334"/>
              <a:gd name="connsiteY12" fmla="*/ 1978269 h 2409092"/>
              <a:gd name="connsiteX13" fmla="*/ 854396 w 2296334"/>
              <a:gd name="connsiteY13" fmla="*/ 1951892 h 2409092"/>
              <a:gd name="connsiteX14" fmla="*/ 801642 w 2296334"/>
              <a:gd name="connsiteY14" fmla="*/ 1916723 h 2409092"/>
              <a:gd name="connsiteX15" fmla="*/ 775265 w 2296334"/>
              <a:gd name="connsiteY15" fmla="*/ 1899138 h 2409092"/>
              <a:gd name="connsiteX16" fmla="*/ 748888 w 2296334"/>
              <a:gd name="connsiteY16" fmla="*/ 1881554 h 2409092"/>
              <a:gd name="connsiteX17" fmla="*/ 722511 w 2296334"/>
              <a:gd name="connsiteY17" fmla="*/ 1863969 h 2409092"/>
              <a:gd name="connsiteX18" fmla="*/ 696134 w 2296334"/>
              <a:gd name="connsiteY18" fmla="*/ 1811215 h 2409092"/>
              <a:gd name="connsiteX19" fmla="*/ 669757 w 2296334"/>
              <a:gd name="connsiteY19" fmla="*/ 1802423 h 2409092"/>
              <a:gd name="connsiteX20" fmla="*/ 625796 w 2296334"/>
              <a:gd name="connsiteY20" fmla="*/ 1872761 h 2409092"/>
              <a:gd name="connsiteX21" fmla="*/ 617003 w 2296334"/>
              <a:gd name="connsiteY21" fmla="*/ 1899138 h 2409092"/>
              <a:gd name="connsiteX22" fmla="*/ 608211 w 2296334"/>
              <a:gd name="connsiteY22" fmla="*/ 1987061 h 2409092"/>
              <a:gd name="connsiteX23" fmla="*/ 573042 w 2296334"/>
              <a:gd name="connsiteY23" fmla="*/ 1995854 h 2409092"/>
              <a:gd name="connsiteX24" fmla="*/ 546665 w 2296334"/>
              <a:gd name="connsiteY24" fmla="*/ 2004646 h 2409092"/>
              <a:gd name="connsiteX25" fmla="*/ 414780 w 2296334"/>
              <a:gd name="connsiteY25" fmla="*/ 2013438 h 2409092"/>
              <a:gd name="connsiteX26" fmla="*/ 256519 w 2296334"/>
              <a:gd name="connsiteY26" fmla="*/ 2013438 h 2409092"/>
              <a:gd name="connsiteX27" fmla="*/ 247727 w 2296334"/>
              <a:gd name="connsiteY27" fmla="*/ 1978269 h 2409092"/>
              <a:gd name="connsiteX28" fmla="*/ 238934 w 2296334"/>
              <a:gd name="connsiteY28" fmla="*/ 1934308 h 2409092"/>
              <a:gd name="connsiteX29" fmla="*/ 203765 w 2296334"/>
              <a:gd name="connsiteY29" fmla="*/ 1925515 h 2409092"/>
              <a:gd name="connsiteX30" fmla="*/ 168596 w 2296334"/>
              <a:gd name="connsiteY30" fmla="*/ 1934308 h 2409092"/>
              <a:gd name="connsiteX31" fmla="*/ 151011 w 2296334"/>
              <a:gd name="connsiteY31" fmla="*/ 1987061 h 2409092"/>
              <a:gd name="connsiteX32" fmla="*/ 142219 w 2296334"/>
              <a:gd name="connsiteY32" fmla="*/ 2154115 h 2409092"/>
              <a:gd name="connsiteX33" fmla="*/ 107050 w 2296334"/>
              <a:gd name="connsiteY33" fmla="*/ 2162908 h 2409092"/>
              <a:gd name="connsiteX34" fmla="*/ 54296 w 2296334"/>
              <a:gd name="connsiteY34" fmla="*/ 2180492 h 2409092"/>
              <a:gd name="connsiteX35" fmla="*/ 10334 w 2296334"/>
              <a:gd name="connsiteY35" fmla="*/ 2171700 h 2409092"/>
              <a:gd name="connsiteX36" fmla="*/ 27919 w 2296334"/>
              <a:gd name="connsiteY36" fmla="*/ 1943100 h 2409092"/>
              <a:gd name="connsiteX37" fmla="*/ 19127 w 2296334"/>
              <a:gd name="connsiteY37" fmla="*/ 1837592 h 2409092"/>
              <a:gd name="connsiteX38" fmla="*/ 1542 w 2296334"/>
              <a:gd name="connsiteY38" fmla="*/ 1784838 h 2409092"/>
              <a:gd name="connsiteX39" fmla="*/ 10334 w 2296334"/>
              <a:gd name="connsiteY39" fmla="*/ 1749669 h 2409092"/>
              <a:gd name="connsiteX40" fmla="*/ 63088 w 2296334"/>
              <a:gd name="connsiteY40" fmla="*/ 1714500 h 2409092"/>
              <a:gd name="connsiteX41" fmla="*/ 107050 w 2296334"/>
              <a:gd name="connsiteY41" fmla="*/ 1661746 h 2409092"/>
              <a:gd name="connsiteX42" fmla="*/ 186180 w 2296334"/>
              <a:gd name="connsiteY42" fmla="*/ 1547446 h 2409092"/>
              <a:gd name="connsiteX43" fmla="*/ 212557 w 2296334"/>
              <a:gd name="connsiteY43" fmla="*/ 1538654 h 2409092"/>
              <a:gd name="connsiteX44" fmla="*/ 238934 w 2296334"/>
              <a:gd name="connsiteY44" fmla="*/ 1521069 h 2409092"/>
              <a:gd name="connsiteX45" fmla="*/ 265311 w 2296334"/>
              <a:gd name="connsiteY45" fmla="*/ 1468315 h 2409092"/>
              <a:gd name="connsiteX46" fmla="*/ 238934 w 2296334"/>
              <a:gd name="connsiteY46" fmla="*/ 1389184 h 2409092"/>
              <a:gd name="connsiteX47" fmla="*/ 212557 w 2296334"/>
              <a:gd name="connsiteY47" fmla="*/ 1371600 h 2409092"/>
              <a:gd name="connsiteX48" fmla="*/ 203765 w 2296334"/>
              <a:gd name="connsiteY48" fmla="*/ 1178169 h 2409092"/>
              <a:gd name="connsiteX49" fmla="*/ 168596 w 2296334"/>
              <a:gd name="connsiteY49" fmla="*/ 1125415 h 2409092"/>
              <a:gd name="connsiteX50" fmla="*/ 151011 w 2296334"/>
              <a:gd name="connsiteY50" fmla="*/ 1099038 h 2409092"/>
              <a:gd name="connsiteX51" fmla="*/ 159803 w 2296334"/>
              <a:gd name="connsiteY51" fmla="*/ 1072661 h 2409092"/>
              <a:gd name="connsiteX52" fmla="*/ 186180 w 2296334"/>
              <a:gd name="connsiteY52" fmla="*/ 1063869 h 2409092"/>
              <a:gd name="connsiteX53" fmla="*/ 300480 w 2296334"/>
              <a:gd name="connsiteY53" fmla="*/ 1055077 h 2409092"/>
              <a:gd name="connsiteX54" fmla="*/ 326857 w 2296334"/>
              <a:gd name="connsiteY54" fmla="*/ 1037492 h 2409092"/>
              <a:gd name="connsiteX55" fmla="*/ 414780 w 2296334"/>
              <a:gd name="connsiteY55" fmla="*/ 1055077 h 2409092"/>
              <a:gd name="connsiteX56" fmla="*/ 467534 w 2296334"/>
              <a:gd name="connsiteY56" fmla="*/ 1107831 h 2409092"/>
              <a:gd name="connsiteX57" fmla="*/ 485119 w 2296334"/>
              <a:gd name="connsiteY57" fmla="*/ 1134208 h 2409092"/>
              <a:gd name="connsiteX58" fmla="*/ 537873 w 2296334"/>
              <a:gd name="connsiteY58" fmla="*/ 1178169 h 2409092"/>
              <a:gd name="connsiteX59" fmla="*/ 555457 w 2296334"/>
              <a:gd name="connsiteY59" fmla="*/ 1151792 h 2409092"/>
              <a:gd name="connsiteX60" fmla="*/ 555457 w 2296334"/>
              <a:gd name="connsiteY60" fmla="*/ 1011115 h 2409092"/>
              <a:gd name="connsiteX61" fmla="*/ 546665 w 2296334"/>
              <a:gd name="connsiteY61" fmla="*/ 984738 h 2409092"/>
              <a:gd name="connsiteX62" fmla="*/ 529080 w 2296334"/>
              <a:gd name="connsiteY62" fmla="*/ 958361 h 2409092"/>
              <a:gd name="connsiteX63" fmla="*/ 537873 w 2296334"/>
              <a:gd name="connsiteY63" fmla="*/ 879231 h 2409092"/>
              <a:gd name="connsiteX64" fmla="*/ 590627 w 2296334"/>
              <a:gd name="connsiteY64" fmla="*/ 861646 h 2409092"/>
              <a:gd name="connsiteX65" fmla="*/ 696134 w 2296334"/>
              <a:gd name="connsiteY65" fmla="*/ 826477 h 2409092"/>
              <a:gd name="connsiteX66" fmla="*/ 775265 w 2296334"/>
              <a:gd name="connsiteY66" fmla="*/ 800100 h 2409092"/>
              <a:gd name="connsiteX67" fmla="*/ 801642 w 2296334"/>
              <a:gd name="connsiteY67" fmla="*/ 791308 h 2409092"/>
              <a:gd name="connsiteX68" fmla="*/ 828019 w 2296334"/>
              <a:gd name="connsiteY68" fmla="*/ 773723 h 2409092"/>
              <a:gd name="connsiteX69" fmla="*/ 871980 w 2296334"/>
              <a:gd name="connsiteY69" fmla="*/ 729761 h 2409092"/>
              <a:gd name="connsiteX70" fmla="*/ 933527 w 2296334"/>
              <a:gd name="connsiteY70" fmla="*/ 712177 h 2409092"/>
              <a:gd name="connsiteX71" fmla="*/ 1021450 w 2296334"/>
              <a:gd name="connsiteY71" fmla="*/ 685800 h 2409092"/>
              <a:gd name="connsiteX72" fmla="*/ 1047827 w 2296334"/>
              <a:gd name="connsiteY72" fmla="*/ 668215 h 2409092"/>
              <a:gd name="connsiteX73" fmla="*/ 1039034 w 2296334"/>
              <a:gd name="connsiteY73" fmla="*/ 633046 h 2409092"/>
              <a:gd name="connsiteX74" fmla="*/ 986280 w 2296334"/>
              <a:gd name="connsiteY74" fmla="*/ 597877 h 2409092"/>
              <a:gd name="connsiteX75" fmla="*/ 933527 w 2296334"/>
              <a:gd name="connsiteY75" fmla="*/ 562708 h 2409092"/>
              <a:gd name="connsiteX76" fmla="*/ 907150 w 2296334"/>
              <a:gd name="connsiteY76" fmla="*/ 553915 h 2409092"/>
              <a:gd name="connsiteX77" fmla="*/ 845603 w 2296334"/>
              <a:gd name="connsiteY77" fmla="*/ 562708 h 2409092"/>
              <a:gd name="connsiteX78" fmla="*/ 836811 w 2296334"/>
              <a:gd name="connsiteY78" fmla="*/ 615461 h 2409092"/>
              <a:gd name="connsiteX79" fmla="*/ 810434 w 2296334"/>
              <a:gd name="connsiteY79" fmla="*/ 641838 h 2409092"/>
              <a:gd name="connsiteX80" fmla="*/ 643380 w 2296334"/>
              <a:gd name="connsiteY80" fmla="*/ 597877 h 2409092"/>
              <a:gd name="connsiteX81" fmla="*/ 617003 w 2296334"/>
              <a:gd name="connsiteY81" fmla="*/ 580292 h 2409092"/>
              <a:gd name="connsiteX82" fmla="*/ 590627 w 2296334"/>
              <a:gd name="connsiteY82" fmla="*/ 562708 h 2409092"/>
              <a:gd name="connsiteX83" fmla="*/ 520288 w 2296334"/>
              <a:gd name="connsiteY83" fmla="*/ 483577 h 2409092"/>
              <a:gd name="connsiteX84" fmla="*/ 493911 w 2296334"/>
              <a:gd name="connsiteY84" fmla="*/ 465992 h 2409092"/>
              <a:gd name="connsiteX85" fmla="*/ 467534 w 2296334"/>
              <a:gd name="connsiteY85" fmla="*/ 457200 h 2409092"/>
              <a:gd name="connsiteX86" fmla="*/ 441157 w 2296334"/>
              <a:gd name="connsiteY86" fmla="*/ 430823 h 2409092"/>
              <a:gd name="connsiteX87" fmla="*/ 414780 w 2296334"/>
              <a:gd name="connsiteY87" fmla="*/ 422031 h 2409092"/>
              <a:gd name="connsiteX88" fmla="*/ 362027 w 2296334"/>
              <a:gd name="connsiteY88" fmla="*/ 369277 h 2409092"/>
              <a:gd name="connsiteX89" fmla="*/ 318065 w 2296334"/>
              <a:gd name="connsiteY89" fmla="*/ 316523 h 2409092"/>
              <a:gd name="connsiteX90" fmla="*/ 318065 w 2296334"/>
              <a:gd name="connsiteY90" fmla="*/ 237392 h 2409092"/>
              <a:gd name="connsiteX91" fmla="*/ 353234 w 2296334"/>
              <a:gd name="connsiteY91" fmla="*/ 246184 h 2409092"/>
              <a:gd name="connsiteX92" fmla="*/ 405988 w 2296334"/>
              <a:gd name="connsiteY92" fmla="*/ 281354 h 2409092"/>
              <a:gd name="connsiteX93" fmla="*/ 467534 w 2296334"/>
              <a:gd name="connsiteY93" fmla="*/ 272561 h 2409092"/>
              <a:gd name="connsiteX94" fmla="*/ 502703 w 2296334"/>
              <a:gd name="connsiteY94" fmla="*/ 193431 h 2409092"/>
              <a:gd name="connsiteX95" fmla="*/ 529080 w 2296334"/>
              <a:gd name="connsiteY95" fmla="*/ 79131 h 2409092"/>
              <a:gd name="connsiteX96" fmla="*/ 537873 w 2296334"/>
              <a:gd name="connsiteY96" fmla="*/ 43961 h 2409092"/>
              <a:gd name="connsiteX97" fmla="*/ 590627 w 2296334"/>
              <a:gd name="connsiteY97" fmla="*/ 0 h 2409092"/>
              <a:gd name="connsiteX98" fmla="*/ 643380 w 2296334"/>
              <a:gd name="connsiteY98" fmla="*/ 26377 h 2409092"/>
              <a:gd name="connsiteX99" fmla="*/ 669757 w 2296334"/>
              <a:gd name="connsiteY99" fmla="*/ 52754 h 2409092"/>
              <a:gd name="connsiteX100" fmla="*/ 722511 w 2296334"/>
              <a:gd name="connsiteY100" fmla="*/ 87923 h 2409092"/>
              <a:gd name="connsiteX101" fmla="*/ 740096 w 2296334"/>
              <a:gd name="connsiteY101" fmla="*/ 114300 h 2409092"/>
              <a:gd name="connsiteX102" fmla="*/ 766473 w 2296334"/>
              <a:gd name="connsiteY102" fmla="*/ 131884 h 2409092"/>
              <a:gd name="connsiteX103" fmla="*/ 775265 w 2296334"/>
              <a:gd name="connsiteY103" fmla="*/ 158261 h 2409092"/>
              <a:gd name="connsiteX104" fmla="*/ 792850 w 2296334"/>
              <a:gd name="connsiteY104" fmla="*/ 184638 h 2409092"/>
              <a:gd name="connsiteX105" fmla="*/ 784057 w 2296334"/>
              <a:gd name="connsiteY105" fmla="*/ 219808 h 2409092"/>
              <a:gd name="connsiteX106" fmla="*/ 731303 w 2296334"/>
              <a:gd name="connsiteY106" fmla="*/ 246184 h 2409092"/>
              <a:gd name="connsiteX107" fmla="*/ 704927 w 2296334"/>
              <a:gd name="connsiteY107" fmla="*/ 263769 h 2409092"/>
              <a:gd name="connsiteX108" fmla="*/ 704927 w 2296334"/>
              <a:gd name="connsiteY108" fmla="*/ 342900 h 2409092"/>
              <a:gd name="connsiteX109" fmla="*/ 731303 w 2296334"/>
              <a:gd name="connsiteY109" fmla="*/ 360484 h 2409092"/>
              <a:gd name="connsiteX110" fmla="*/ 784057 w 2296334"/>
              <a:gd name="connsiteY110" fmla="*/ 378069 h 2409092"/>
              <a:gd name="connsiteX111" fmla="*/ 810434 w 2296334"/>
              <a:gd name="connsiteY111" fmla="*/ 404446 h 2409092"/>
              <a:gd name="connsiteX112" fmla="*/ 863188 w 2296334"/>
              <a:gd name="connsiteY112" fmla="*/ 439615 h 2409092"/>
              <a:gd name="connsiteX113" fmla="*/ 915942 w 2296334"/>
              <a:gd name="connsiteY113" fmla="*/ 483577 h 2409092"/>
              <a:gd name="connsiteX114" fmla="*/ 951111 w 2296334"/>
              <a:gd name="connsiteY114" fmla="*/ 474784 h 2409092"/>
              <a:gd name="connsiteX115" fmla="*/ 968696 w 2296334"/>
              <a:gd name="connsiteY115" fmla="*/ 448408 h 2409092"/>
              <a:gd name="connsiteX116" fmla="*/ 1012657 w 2296334"/>
              <a:gd name="connsiteY116" fmla="*/ 439615 h 2409092"/>
              <a:gd name="connsiteX117" fmla="*/ 1039034 w 2296334"/>
              <a:gd name="connsiteY117" fmla="*/ 430823 h 2409092"/>
              <a:gd name="connsiteX118" fmla="*/ 1030242 w 2296334"/>
              <a:gd name="connsiteY118" fmla="*/ 378069 h 2409092"/>
              <a:gd name="connsiteX119" fmla="*/ 1021450 w 2296334"/>
              <a:gd name="connsiteY119" fmla="*/ 351692 h 2409092"/>
              <a:gd name="connsiteX120" fmla="*/ 1039034 w 2296334"/>
              <a:gd name="connsiteY120" fmla="*/ 325315 h 2409092"/>
              <a:gd name="connsiteX121" fmla="*/ 1100580 w 2296334"/>
              <a:gd name="connsiteY121" fmla="*/ 342900 h 2409092"/>
              <a:gd name="connsiteX122" fmla="*/ 1153334 w 2296334"/>
              <a:gd name="connsiteY122" fmla="*/ 395654 h 2409092"/>
              <a:gd name="connsiteX123" fmla="*/ 1179711 w 2296334"/>
              <a:gd name="connsiteY123" fmla="*/ 422031 h 2409092"/>
              <a:gd name="connsiteX124" fmla="*/ 1197296 w 2296334"/>
              <a:gd name="connsiteY124" fmla="*/ 448408 h 2409092"/>
              <a:gd name="connsiteX125" fmla="*/ 1250050 w 2296334"/>
              <a:gd name="connsiteY125" fmla="*/ 483577 h 2409092"/>
              <a:gd name="connsiteX126" fmla="*/ 1276427 w 2296334"/>
              <a:gd name="connsiteY126" fmla="*/ 501161 h 2409092"/>
              <a:gd name="connsiteX127" fmla="*/ 1285219 w 2296334"/>
              <a:gd name="connsiteY127" fmla="*/ 527538 h 2409092"/>
              <a:gd name="connsiteX128" fmla="*/ 1302803 w 2296334"/>
              <a:gd name="connsiteY128" fmla="*/ 606669 h 2409092"/>
              <a:gd name="connsiteX129" fmla="*/ 1276427 w 2296334"/>
              <a:gd name="connsiteY129" fmla="*/ 615461 h 2409092"/>
              <a:gd name="connsiteX130" fmla="*/ 1241257 w 2296334"/>
              <a:gd name="connsiteY130" fmla="*/ 624254 h 2409092"/>
              <a:gd name="connsiteX131" fmla="*/ 1214880 w 2296334"/>
              <a:gd name="connsiteY131" fmla="*/ 650631 h 2409092"/>
              <a:gd name="connsiteX132" fmla="*/ 1223673 w 2296334"/>
              <a:gd name="connsiteY132" fmla="*/ 738554 h 2409092"/>
              <a:gd name="connsiteX133" fmla="*/ 1241257 w 2296334"/>
              <a:gd name="connsiteY133" fmla="*/ 764931 h 2409092"/>
              <a:gd name="connsiteX134" fmla="*/ 1250050 w 2296334"/>
              <a:gd name="connsiteY134" fmla="*/ 826477 h 2409092"/>
              <a:gd name="connsiteX135" fmla="*/ 1276427 w 2296334"/>
              <a:gd name="connsiteY135" fmla="*/ 852854 h 2409092"/>
              <a:gd name="connsiteX136" fmla="*/ 1320388 w 2296334"/>
              <a:gd name="connsiteY136" fmla="*/ 888023 h 2409092"/>
              <a:gd name="connsiteX137" fmla="*/ 1373142 w 2296334"/>
              <a:gd name="connsiteY137" fmla="*/ 931984 h 2409092"/>
              <a:gd name="connsiteX138" fmla="*/ 1434688 w 2296334"/>
              <a:gd name="connsiteY138" fmla="*/ 1019908 h 2409092"/>
              <a:gd name="connsiteX139" fmla="*/ 1487442 w 2296334"/>
              <a:gd name="connsiteY139" fmla="*/ 1063869 h 2409092"/>
              <a:gd name="connsiteX140" fmla="*/ 1487442 w 2296334"/>
              <a:gd name="connsiteY140" fmla="*/ 1134208 h 2409092"/>
              <a:gd name="connsiteX141" fmla="*/ 1461065 w 2296334"/>
              <a:gd name="connsiteY141" fmla="*/ 1143000 h 2409092"/>
              <a:gd name="connsiteX142" fmla="*/ 1461065 w 2296334"/>
              <a:gd name="connsiteY142" fmla="*/ 1204546 h 2409092"/>
              <a:gd name="connsiteX143" fmla="*/ 1469857 w 2296334"/>
              <a:gd name="connsiteY143" fmla="*/ 1230923 h 2409092"/>
              <a:gd name="connsiteX144" fmla="*/ 1522611 w 2296334"/>
              <a:gd name="connsiteY144" fmla="*/ 1248508 h 2409092"/>
              <a:gd name="connsiteX145" fmla="*/ 1654496 w 2296334"/>
              <a:gd name="connsiteY145" fmla="*/ 1248508 h 2409092"/>
              <a:gd name="connsiteX146" fmla="*/ 1707250 w 2296334"/>
              <a:gd name="connsiteY146" fmla="*/ 1283677 h 2409092"/>
              <a:gd name="connsiteX147" fmla="*/ 1760003 w 2296334"/>
              <a:gd name="connsiteY147" fmla="*/ 1310054 h 2409092"/>
              <a:gd name="connsiteX148" fmla="*/ 1839134 w 2296334"/>
              <a:gd name="connsiteY148" fmla="*/ 1354015 h 2409092"/>
              <a:gd name="connsiteX149" fmla="*/ 1865511 w 2296334"/>
              <a:gd name="connsiteY149" fmla="*/ 1371600 h 2409092"/>
              <a:gd name="connsiteX150" fmla="*/ 1900680 w 2296334"/>
              <a:gd name="connsiteY150" fmla="*/ 1450731 h 2409092"/>
              <a:gd name="connsiteX151" fmla="*/ 1953434 w 2296334"/>
              <a:gd name="connsiteY151" fmla="*/ 1503484 h 2409092"/>
              <a:gd name="connsiteX152" fmla="*/ 1962227 w 2296334"/>
              <a:gd name="connsiteY152" fmla="*/ 1529861 h 2409092"/>
              <a:gd name="connsiteX153" fmla="*/ 2014980 w 2296334"/>
              <a:gd name="connsiteY153" fmla="*/ 1556238 h 2409092"/>
              <a:gd name="connsiteX154" fmla="*/ 2111696 w 2296334"/>
              <a:gd name="connsiteY154" fmla="*/ 1547446 h 2409092"/>
              <a:gd name="connsiteX155" fmla="*/ 2138073 w 2296334"/>
              <a:gd name="connsiteY155" fmla="*/ 1529861 h 2409092"/>
              <a:gd name="connsiteX156" fmla="*/ 2225996 w 2296334"/>
              <a:gd name="connsiteY156" fmla="*/ 1538654 h 2409092"/>
              <a:gd name="connsiteX157" fmla="*/ 2252373 w 2296334"/>
              <a:gd name="connsiteY157" fmla="*/ 1547446 h 2409092"/>
              <a:gd name="connsiteX158" fmla="*/ 2287542 w 2296334"/>
              <a:gd name="connsiteY158" fmla="*/ 1556238 h 2409092"/>
              <a:gd name="connsiteX159" fmla="*/ 2296334 w 2296334"/>
              <a:gd name="connsiteY159" fmla="*/ 1582615 h 2409092"/>
              <a:gd name="connsiteX160" fmla="*/ 2261165 w 2296334"/>
              <a:gd name="connsiteY160" fmla="*/ 1635369 h 2409092"/>
              <a:gd name="connsiteX161" fmla="*/ 2252373 w 2296334"/>
              <a:gd name="connsiteY161" fmla="*/ 1670538 h 2409092"/>
              <a:gd name="connsiteX162" fmla="*/ 2234788 w 2296334"/>
              <a:gd name="connsiteY162" fmla="*/ 1696915 h 2409092"/>
              <a:gd name="connsiteX163" fmla="*/ 2208411 w 2296334"/>
              <a:gd name="connsiteY163" fmla="*/ 1705708 h 2409092"/>
              <a:gd name="connsiteX164" fmla="*/ 2094111 w 2296334"/>
              <a:gd name="connsiteY164" fmla="*/ 1714500 h 2409092"/>
              <a:gd name="connsiteX165" fmla="*/ 2067734 w 2296334"/>
              <a:gd name="connsiteY165" fmla="*/ 1749669 h 2409092"/>
              <a:gd name="connsiteX166" fmla="*/ 1962227 w 2296334"/>
              <a:gd name="connsiteY166" fmla="*/ 1758461 h 2409092"/>
              <a:gd name="connsiteX167" fmla="*/ 1918265 w 2296334"/>
              <a:gd name="connsiteY167" fmla="*/ 1767254 h 2409092"/>
              <a:gd name="connsiteX168" fmla="*/ 1891888 w 2296334"/>
              <a:gd name="connsiteY168" fmla="*/ 1784838 h 2409092"/>
              <a:gd name="connsiteX169" fmla="*/ 1865511 w 2296334"/>
              <a:gd name="connsiteY169" fmla="*/ 1793631 h 2409092"/>
              <a:gd name="connsiteX170" fmla="*/ 1839134 w 2296334"/>
              <a:gd name="connsiteY170" fmla="*/ 1820008 h 2409092"/>
              <a:gd name="connsiteX171" fmla="*/ 1803965 w 2296334"/>
              <a:gd name="connsiteY171" fmla="*/ 1899138 h 2409092"/>
              <a:gd name="connsiteX172" fmla="*/ 1874303 w 2296334"/>
              <a:gd name="connsiteY172" fmla="*/ 1916723 h 2409092"/>
              <a:gd name="connsiteX173" fmla="*/ 1900680 w 2296334"/>
              <a:gd name="connsiteY173" fmla="*/ 1934308 h 2409092"/>
              <a:gd name="connsiteX174" fmla="*/ 1891888 w 2296334"/>
              <a:gd name="connsiteY174" fmla="*/ 1978269 h 2409092"/>
              <a:gd name="connsiteX175" fmla="*/ 1865511 w 2296334"/>
              <a:gd name="connsiteY175" fmla="*/ 1987061 h 2409092"/>
              <a:gd name="connsiteX176" fmla="*/ 1786380 w 2296334"/>
              <a:gd name="connsiteY176" fmla="*/ 2004646 h 2409092"/>
              <a:gd name="connsiteX177" fmla="*/ 1733627 w 2296334"/>
              <a:gd name="connsiteY177" fmla="*/ 2039815 h 2409092"/>
              <a:gd name="connsiteX178" fmla="*/ 1680873 w 2296334"/>
              <a:gd name="connsiteY178" fmla="*/ 2066192 h 2409092"/>
              <a:gd name="connsiteX179" fmla="*/ 1672080 w 2296334"/>
              <a:gd name="connsiteY179" fmla="*/ 2092569 h 2409092"/>
              <a:gd name="connsiteX180" fmla="*/ 1645703 w 2296334"/>
              <a:gd name="connsiteY180" fmla="*/ 2101361 h 2409092"/>
              <a:gd name="connsiteX181" fmla="*/ 1592950 w 2296334"/>
              <a:gd name="connsiteY181" fmla="*/ 2127738 h 2409092"/>
              <a:gd name="connsiteX182" fmla="*/ 1557780 w 2296334"/>
              <a:gd name="connsiteY182" fmla="*/ 2118946 h 2409092"/>
              <a:gd name="connsiteX183" fmla="*/ 1610534 w 2296334"/>
              <a:gd name="connsiteY183" fmla="*/ 2083777 h 2409092"/>
              <a:gd name="connsiteX184" fmla="*/ 1654496 w 2296334"/>
              <a:gd name="connsiteY184" fmla="*/ 2039815 h 2409092"/>
              <a:gd name="connsiteX185" fmla="*/ 1645703 w 2296334"/>
              <a:gd name="connsiteY185" fmla="*/ 2013438 h 2409092"/>
              <a:gd name="connsiteX186" fmla="*/ 1619327 w 2296334"/>
              <a:gd name="connsiteY186" fmla="*/ 1995854 h 2409092"/>
              <a:gd name="connsiteX187" fmla="*/ 1636911 w 2296334"/>
              <a:gd name="connsiteY187" fmla="*/ 1934308 h 2409092"/>
              <a:gd name="connsiteX188" fmla="*/ 1689665 w 2296334"/>
              <a:gd name="connsiteY188" fmla="*/ 1916723 h 2409092"/>
              <a:gd name="connsiteX189" fmla="*/ 1716042 w 2296334"/>
              <a:gd name="connsiteY189" fmla="*/ 1907931 h 2409092"/>
              <a:gd name="connsiteX190" fmla="*/ 1733627 w 2296334"/>
              <a:gd name="connsiteY190" fmla="*/ 1881554 h 2409092"/>
              <a:gd name="connsiteX191" fmla="*/ 1698457 w 2296334"/>
              <a:gd name="connsiteY191" fmla="*/ 1828800 h 2409092"/>
              <a:gd name="connsiteX192" fmla="*/ 1672080 w 2296334"/>
              <a:gd name="connsiteY192" fmla="*/ 1820008 h 2409092"/>
              <a:gd name="connsiteX193" fmla="*/ 1636911 w 2296334"/>
              <a:gd name="connsiteY193" fmla="*/ 1828800 h 2409092"/>
              <a:gd name="connsiteX194" fmla="*/ 1610534 w 2296334"/>
              <a:gd name="connsiteY194" fmla="*/ 1881554 h 2409092"/>
              <a:gd name="connsiteX195" fmla="*/ 1601742 w 2296334"/>
              <a:gd name="connsiteY195" fmla="*/ 1951892 h 2409092"/>
              <a:gd name="connsiteX196" fmla="*/ 1496234 w 2296334"/>
              <a:gd name="connsiteY196" fmla="*/ 1978269 h 2409092"/>
              <a:gd name="connsiteX197" fmla="*/ 1443480 w 2296334"/>
              <a:gd name="connsiteY197" fmla="*/ 2004646 h 2409092"/>
              <a:gd name="connsiteX198" fmla="*/ 1417103 w 2296334"/>
              <a:gd name="connsiteY198" fmla="*/ 2022231 h 2409092"/>
              <a:gd name="connsiteX199" fmla="*/ 1399519 w 2296334"/>
              <a:gd name="connsiteY199" fmla="*/ 2048608 h 2409092"/>
              <a:gd name="connsiteX200" fmla="*/ 1373142 w 2296334"/>
              <a:gd name="connsiteY200" fmla="*/ 2074984 h 2409092"/>
              <a:gd name="connsiteX201" fmla="*/ 1364350 w 2296334"/>
              <a:gd name="connsiteY201" fmla="*/ 2101361 h 2409092"/>
              <a:gd name="connsiteX202" fmla="*/ 1294011 w 2296334"/>
              <a:gd name="connsiteY202" fmla="*/ 2118946 h 2409092"/>
              <a:gd name="connsiteX203" fmla="*/ 1258842 w 2296334"/>
              <a:gd name="connsiteY203" fmla="*/ 2198077 h 2409092"/>
              <a:gd name="connsiteX204" fmla="*/ 1223673 w 2296334"/>
              <a:gd name="connsiteY204" fmla="*/ 2206869 h 2409092"/>
              <a:gd name="connsiteX205" fmla="*/ 1197296 w 2296334"/>
              <a:gd name="connsiteY205" fmla="*/ 2215661 h 2409092"/>
              <a:gd name="connsiteX206" fmla="*/ 1162127 w 2296334"/>
              <a:gd name="connsiteY206" fmla="*/ 2224454 h 2409092"/>
              <a:gd name="connsiteX207" fmla="*/ 1109373 w 2296334"/>
              <a:gd name="connsiteY207" fmla="*/ 2242038 h 2409092"/>
              <a:gd name="connsiteX208" fmla="*/ 1065411 w 2296334"/>
              <a:gd name="connsiteY208" fmla="*/ 2382715 h 2409092"/>
              <a:gd name="connsiteX209" fmla="*/ 1039034 w 2296334"/>
              <a:gd name="connsiteY209" fmla="*/ 2391508 h 2409092"/>
              <a:gd name="connsiteX210" fmla="*/ 977488 w 2296334"/>
              <a:gd name="connsiteY210" fmla="*/ 2356338 h 2409092"/>
              <a:gd name="connsiteX211" fmla="*/ 959903 w 2296334"/>
              <a:gd name="connsiteY211" fmla="*/ 2321169 h 240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2296334" h="2409092">
                <a:moveTo>
                  <a:pt x="1118165" y="2409092"/>
                </a:moveTo>
                <a:cubicBezTo>
                  <a:pt x="1103511" y="2397369"/>
                  <a:pt x="1089380" y="2384961"/>
                  <a:pt x="1074203" y="2373923"/>
                </a:cubicBezTo>
                <a:cubicBezTo>
                  <a:pt x="1044309" y="2352182"/>
                  <a:pt x="1019412" y="2335368"/>
                  <a:pt x="986280" y="2321169"/>
                </a:cubicBezTo>
                <a:cubicBezTo>
                  <a:pt x="977761" y="2317518"/>
                  <a:pt x="968695" y="2315308"/>
                  <a:pt x="959903" y="2312377"/>
                </a:cubicBezTo>
                <a:cubicBezTo>
                  <a:pt x="884319" y="2261984"/>
                  <a:pt x="979948" y="2322399"/>
                  <a:pt x="907150" y="2286000"/>
                </a:cubicBezTo>
                <a:cubicBezTo>
                  <a:pt x="897698" y="2281274"/>
                  <a:pt x="890429" y="2272707"/>
                  <a:pt x="880773" y="2268415"/>
                </a:cubicBezTo>
                <a:cubicBezTo>
                  <a:pt x="863835" y="2260887"/>
                  <a:pt x="828019" y="2250831"/>
                  <a:pt x="828019" y="2250831"/>
                </a:cubicBezTo>
                <a:cubicBezTo>
                  <a:pt x="823874" y="2238394"/>
                  <a:pt x="810434" y="2200321"/>
                  <a:pt x="810434" y="2189284"/>
                </a:cubicBezTo>
                <a:cubicBezTo>
                  <a:pt x="810434" y="2171457"/>
                  <a:pt x="815360" y="2153933"/>
                  <a:pt x="819227" y="2136531"/>
                </a:cubicBezTo>
                <a:cubicBezTo>
                  <a:pt x="821238" y="2127484"/>
                  <a:pt x="821466" y="2116707"/>
                  <a:pt x="828019" y="2110154"/>
                </a:cubicBezTo>
                <a:cubicBezTo>
                  <a:pt x="834572" y="2103600"/>
                  <a:pt x="845604" y="2104292"/>
                  <a:pt x="854396" y="2101361"/>
                </a:cubicBezTo>
                <a:cubicBezTo>
                  <a:pt x="860257" y="2092569"/>
                  <a:pt x="867254" y="2084435"/>
                  <a:pt x="871980" y="2074984"/>
                </a:cubicBezTo>
                <a:cubicBezTo>
                  <a:pt x="888134" y="2042677"/>
                  <a:pt x="882208" y="2015774"/>
                  <a:pt x="871980" y="1978269"/>
                </a:cubicBezTo>
                <a:cubicBezTo>
                  <a:pt x="869200" y="1968074"/>
                  <a:pt x="862348" y="1958850"/>
                  <a:pt x="854396" y="1951892"/>
                </a:cubicBezTo>
                <a:cubicBezTo>
                  <a:pt x="838491" y="1937975"/>
                  <a:pt x="819227" y="1928446"/>
                  <a:pt x="801642" y="1916723"/>
                </a:cubicBezTo>
                <a:lnTo>
                  <a:pt x="775265" y="1899138"/>
                </a:lnTo>
                <a:lnTo>
                  <a:pt x="748888" y="1881554"/>
                </a:lnTo>
                <a:lnTo>
                  <a:pt x="722511" y="1863969"/>
                </a:lnTo>
                <a:cubicBezTo>
                  <a:pt x="716719" y="1846592"/>
                  <a:pt x="711630" y="1823611"/>
                  <a:pt x="696134" y="1811215"/>
                </a:cubicBezTo>
                <a:cubicBezTo>
                  <a:pt x="688897" y="1805425"/>
                  <a:pt x="678549" y="1805354"/>
                  <a:pt x="669757" y="1802423"/>
                </a:cubicBezTo>
                <a:cubicBezTo>
                  <a:pt x="648832" y="1865202"/>
                  <a:pt x="667596" y="1844895"/>
                  <a:pt x="625796" y="1872761"/>
                </a:cubicBezTo>
                <a:cubicBezTo>
                  <a:pt x="622865" y="1881553"/>
                  <a:pt x="618412" y="1889978"/>
                  <a:pt x="617003" y="1899138"/>
                </a:cubicBezTo>
                <a:cubicBezTo>
                  <a:pt x="612524" y="1928249"/>
                  <a:pt x="620399" y="1960247"/>
                  <a:pt x="608211" y="1987061"/>
                </a:cubicBezTo>
                <a:cubicBezTo>
                  <a:pt x="603211" y="1998062"/>
                  <a:pt x="584661" y="1992534"/>
                  <a:pt x="573042" y="1995854"/>
                </a:cubicBezTo>
                <a:cubicBezTo>
                  <a:pt x="564131" y="1998400"/>
                  <a:pt x="555876" y="2003623"/>
                  <a:pt x="546665" y="2004646"/>
                </a:cubicBezTo>
                <a:cubicBezTo>
                  <a:pt x="502875" y="2009511"/>
                  <a:pt x="458742" y="2010507"/>
                  <a:pt x="414780" y="2013438"/>
                </a:cubicBezTo>
                <a:cubicBezTo>
                  <a:pt x="361246" y="2022361"/>
                  <a:pt x="312425" y="2034941"/>
                  <a:pt x="256519" y="2013438"/>
                </a:cubicBezTo>
                <a:cubicBezTo>
                  <a:pt x="245241" y="2009100"/>
                  <a:pt x="250348" y="1990065"/>
                  <a:pt x="247727" y="1978269"/>
                </a:cubicBezTo>
                <a:cubicBezTo>
                  <a:pt x="244485" y="1963681"/>
                  <a:pt x="248501" y="1945788"/>
                  <a:pt x="238934" y="1934308"/>
                </a:cubicBezTo>
                <a:cubicBezTo>
                  <a:pt x="231198" y="1925025"/>
                  <a:pt x="215488" y="1928446"/>
                  <a:pt x="203765" y="1925515"/>
                </a:cubicBezTo>
                <a:cubicBezTo>
                  <a:pt x="192042" y="1928446"/>
                  <a:pt x="176460" y="1925133"/>
                  <a:pt x="168596" y="1934308"/>
                </a:cubicBezTo>
                <a:cubicBezTo>
                  <a:pt x="156533" y="1948381"/>
                  <a:pt x="151011" y="1987061"/>
                  <a:pt x="151011" y="1987061"/>
                </a:cubicBezTo>
                <a:cubicBezTo>
                  <a:pt x="148080" y="2042746"/>
                  <a:pt x="155743" y="2100018"/>
                  <a:pt x="142219" y="2154115"/>
                </a:cubicBezTo>
                <a:cubicBezTo>
                  <a:pt x="139288" y="2165838"/>
                  <a:pt x="118624" y="2159436"/>
                  <a:pt x="107050" y="2162908"/>
                </a:cubicBezTo>
                <a:cubicBezTo>
                  <a:pt x="89296" y="2168234"/>
                  <a:pt x="54296" y="2180492"/>
                  <a:pt x="54296" y="2180492"/>
                </a:cubicBezTo>
                <a:cubicBezTo>
                  <a:pt x="39642" y="2177561"/>
                  <a:pt x="12791" y="2186441"/>
                  <a:pt x="10334" y="2171700"/>
                </a:cubicBezTo>
                <a:cubicBezTo>
                  <a:pt x="-10098" y="2049105"/>
                  <a:pt x="1861" y="2021277"/>
                  <a:pt x="27919" y="1943100"/>
                </a:cubicBezTo>
                <a:cubicBezTo>
                  <a:pt x="24988" y="1907931"/>
                  <a:pt x="24929" y="1872403"/>
                  <a:pt x="19127" y="1837592"/>
                </a:cubicBezTo>
                <a:cubicBezTo>
                  <a:pt x="16080" y="1819308"/>
                  <a:pt x="1542" y="1784838"/>
                  <a:pt x="1542" y="1784838"/>
                </a:cubicBezTo>
                <a:cubicBezTo>
                  <a:pt x="4473" y="1773115"/>
                  <a:pt x="2377" y="1758763"/>
                  <a:pt x="10334" y="1749669"/>
                </a:cubicBezTo>
                <a:cubicBezTo>
                  <a:pt x="24251" y="1733764"/>
                  <a:pt x="48144" y="1729444"/>
                  <a:pt x="63088" y="1714500"/>
                </a:cubicBezTo>
                <a:cubicBezTo>
                  <a:pt x="96937" y="1680651"/>
                  <a:pt x="82568" y="1698469"/>
                  <a:pt x="107050" y="1661746"/>
                </a:cubicBezTo>
                <a:cubicBezTo>
                  <a:pt x="118561" y="1523613"/>
                  <a:pt x="80317" y="1566693"/>
                  <a:pt x="186180" y="1547446"/>
                </a:cubicBezTo>
                <a:cubicBezTo>
                  <a:pt x="195298" y="1545788"/>
                  <a:pt x="203765" y="1541585"/>
                  <a:pt x="212557" y="1538654"/>
                </a:cubicBezTo>
                <a:cubicBezTo>
                  <a:pt x="221349" y="1532792"/>
                  <a:pt x="231462" y="1528541"/>
                  <a:pt x="238934" y="1521069"/>
                </a:cubicBezTo>
                <a:cubicBezTo>
                  <a:pt x="255979" y="1504024"/>
                  <a:pt x="258160" y="1489769"/>
                  <a:pt x="265311" y="1468315"/>
                </a:cubicBezTo>
                <a:cubicBezTo>
                  <a:pt x="259417" y="1432947"/>
                  <a:pt x="263661" y="1413910"/>
                  <a:pt x="238934" y="1389184"/>
                </a:cubicBezTo>
                <a:cubicBezTo>
                  <a:pt x="231462" y="1381712"/>
                  <a:pt x="221349" y="1377461"/>
                  <a:pt x="212557" y="1371600"/>
                </a:cubicBezTo>
                <a:cubicBezTo>
                  <a:pt x="209626" y="1307123"/>
                  <a:pt x="215111" y="1241707"/>
                  <a:pt x="203765" y="1178169"/>
                </a:cubicBezTo>
                <a:cubicBezTo>
                  <a:pt x="200050" y="1157364"/>
                  <a:pt x="180319" y="1143000"/>
                  <a:pt x="168596" y="1125415"/>
                </a:cubicBezTo>
                <a:lnTo>
                  <a:pt x="151011" y="1099038"/>
                </a:lnTo>
                <a:cubicBezTo>
                  <a:pt x="153942" y="1090246"/>
                  <a:pt x="153250" y="1079214"/>
                  <a:pt x="159803" y="1072661"/>
                </a:cubicBezTo>
                <a:cubicBezTo>
                  <a:pt x="166356" y="1066108"/>
                  <a:pt x="176984" y="1065019"/>
                  <a:pt x="186180" y="1063869"/>
                </a:cubicBezTo>
                <a:cubicBezTo>
                  <a:pt x="224097" y="1059129"/>
                  <a:pt x="262380" y="1058008"/>
                  <a:pt x="300480" y="1055077"/>
                </a:cubicBezTo>
                <a:cubicBezTo>
                  <a:pt x="309272" y="1049215"/>
                  <a:pt x="316342" y="1038544"/>
                  <a:pt x="326857" y="1037492"/>
                </a:cubicBezTo>
                <a:cubicBezTo>
                  <a:pt x="357946" y="1034383"/>
                  <a:pt x="386467" y="1045639"/>
                  <a:pt x="414780" y="1055077"/>
                </a:cubicBezTo>
                <a:cubicBezTo>
                  <a:pt x="432365" y="1072662"/>
                  <a:pt x="453739" y="1087139"/>
                  <a:pt x="467534" y="1107831"/>
                </a:cubicBezTo>
                <a:cubicBezTo>
                  <a:pt x="473396" y="1116623"/>
                  <a:pt x="478354" y="1126090"/>
                  <a:pt x="485119" y="1134208"/>
                </a:cubicBezTo>
                <a:cubicBezTo>
                  <a:pt x="506273" y="1159593"/>
                  <a:pt x="511939" y="1160879"/>
                  <a:pt x="537873" y="1178169"/>
                </a:cubicBezTo>
                <a:cubicBezTo>
                  <a:pt x="543734" y="1169377"/>
                  <a:pt x="551294" y="1161505"/>
                  <a:pt x="555457" y="1151792"/>
                </a:cubicBezTo>
                <a:cubicBezTo>
                  <a:pt x="574216" y="1108021"/>
                  <a:pt x="561148" y="1053795"/>
                  <a:pt x="555457" y="1011115"/>
                </a:cubicBezTo>
                <a:cubicBezTo>
                  <a:pt x="554232" y="1001928"/>
                  <a:pt x="550810" y="993027"/>
                  <a:pt x="546665" y="984738"/>
                </a:cubicBezTo>
                <a:cubicBezTo>
                  <a:pt x="541939" y="975286"/>
                  <a:pt x="534942" y="967153"/>
                  <a:pt x="529080" y="958361"/>
                </a:cubicBezTo>
                <a:cubicBezTo>
                  <a:pt x="532011" y="931984"/>
                  <a:pt x="523625" y="901621"/>
                  <a:pt x="537873" y="879231"/>
                </a:cubicBezTo>
                <a:cubicBezTo>
                  <a:pt x="547825" y="863593"/>
                  <a:pt x="573042" y="867508"/>
                  <a:pt x="590627" y="861646"/>
                </a:cubicBezTo>
                <a:lnTo>
                  <a:pt x="696134" y="826477"/>
                </a:lnTo>
                <a:lnTo>
                  <a:pt x="775265" y="800100"/>
                </a:lnTo>
                <a:lnTo>
                  <a:pt x="801642" y="791308"/>
                </a:lnTo>
                <a:cubicBezTo>
                  <a:pt x="810434" y="785446"/>
                  <a:pt x="820547" y="781195"/>
                  <a:pt x="828019" y="773723"/>
                </a:cubicBezTo>
                <a:cubicBezTo>
                  <a:pt x="863187" y="738554"/>
                  <a:pt x="825088" y="753207"/>
                  <a:pt x="871980" y="729761"/>
                </a:cubicBezTo>
                <a:cubicBezTo>
                  <a:pt x="886754" y="722374"/>
                  <a:pt x="919442" y="716403"/>
                  <a:pt x="933527" y="712177"/>
                </a:cubicBezTo>
                <a:cubicBezTo>
                  <a:pt x="1040557" y="680068"/>
                  <a:pt x="940386" y="706065"/>
                  <a:pt x="1021450" y="685800"/>
                </a:cubicBezTo>
                <a:cubicBezTo>
                  <a:pt x="1030242" y="679938"/>
                  <a:pt x="1044485" y="678240"/>
                  <a:pt x="1047827" y="668215"/>
                </a:cubicBezTo>
                <a:cubicBezTo>
                  <a:pt x="1051648" y="656751"/>
                  <a:pt x="1046991" y="642140"/>
                  <a:pt x="1039034" y="633046"/>
                </a:cubicBezTo>
                <a:cubicBezTo>
                  <a:pt x="1025117" y="617141"/>
                  <a:pt x="1003865" y="609600"/>
                  <a:pt x="986280" y="597877"/>
                </a:cubicBezTo>
                <a:lnTo>
                  <a:pt x="933527" y="562708"/>
                </a:lnTo>
                <a:lnTo>
                  <a:pt x="907150" y="553915"/>
                </a:lnTo>
                <a:cubicBezTo>
                  <a:pt x="886634" y="556846"/>
                  <a:pt x="861199" y="549061"/>
                  <a:pt x="845603" y="562708"/>
                </a:cubicBezTo>
                <a:cubicBezTo>
                  <a:pt x="832187" y="574447"/>
                  <a:pt x="844051" y="599171"/>
                  <a:pt x="836811" y="615461"/>
                </a:cubicBezTo>
                <a:cubicBezTo>
                  <a:pt x="831761" y="626824"/>
                  <a:pt x="819226" y="633046"/>
                  <a:pt x="810434" y="641838"/>
                </a:cubicBezTo>
                <a:cubicBezTo>
                  <a:pt x="675064" y="631425"/>
                  <a:pt x="727928" y="654242"/>
                  <a:pt x="643380" y="597877"/>
                </a:cubicBezTo>
                <a:lnTo>
                  <a:pt x="617003" y="580292"/>
                </a:lnTo>
                <a:lnTo>
                  <a:pt x="590627" y="562708"/>
                </a:lnTo>
                <a:cubicBezTo>
                  <a:pt x="569484" y="530994"/>
                  <a:pt x="556423" y="507668"/>
                  <a:pt x="520288" y="483577"/>
                </a:cubicBezTo>
                <a:cubicBezTo>
                  <a:pt x="511496" y="477715"/>
                  <a:pt x="503363" y="470718"/>
                  <a:pt x="493911" y="465992"/>
                </a:cubicBezTo>
                <a:cubicBezTo>
                  <a:pt x="485622" y="461847"/>
                  <a:pt x="476326" y="460131"/>
                  <a:pt x="467534" y="457200"/>
                </a:cubicBezTo>
                <a:cubicBezTo>
                  <a:pt x="458742" y="448408"/>
                  <a:pt x="451503" y="437720"/>
                  <a:pt x="441157" y="430823"/>
                </a:cubicBezTo>
                <a:cubicBezTo>
                  <a:pt x="433446" y="425682"/>
                  <a:pt x="422096" y="427721"/>
                  <a:pt x="414780" y="422031"/>
                </a:cubicBezTo>
                <a:cubicBezTo>
                  <a:pt x="395150" y="406763"/>
                  <a:pt x="379611" y="386862"/>
                  <a:pt x="362027" y="369277"/>
                </a:cubicBezTo>
                <a:cubicBezTo>
                  <a:pt x="328177" y="335427"/>
                  <a:pt x="342548" y="353247"/>
                  <a:pt x="318065" y="316523"/>
                </a:cubicBezTo>
                <a:cubicBezTo>
                  <a:pt x="297138" y="253744"/>
                  <a:pt x="290198" y="279192"/>
                  <a:pt x="318065" y="237392"/>
                </a:cubicBezTo>
                <a:cubicBezTo>
                  <a:pt x="329788" y="240323"/>
                  <a:pt x="342426" y="240780"/>
                  <a:pt x="353234" y="246184"/>
                </a:cubicBezTo>
                <a:cubicBezTo>
                  <a:pt x="372137" y="255636"/>
                  <a:pt x="405988" y="281354"/>
                  <a:pt x="405988" y="281354"/>
                </a:cubicBezTo>
                <a:cubicBezTo>
                  <a:pt x="426503" y="278423"/>
                  <a:pt x="448597" y="280978"/>
                  <a:pt x="467534" y="272561"/>
                </a:cubicBezTo>
                <a:cubicBezTo>
                  <a:pt x="483707" y="265373"/>
                  <a:pt x="502290" y="195498"/>
                  <a:pt x="502703" y="193431"/>
                </a:cubicBezTo>
                <a:cubicBezTo>
                  <a:pt x="516234" y="125778"/>
                  <a:pt x="507874" y="163955"/>
                  <a:pt x="529080" y="79131"/>
                </a:cubicBezTo>
                <a:cubicBezTo>
                  <a:pt x="532011" y="67408"/>
                  <a:pt x="529328" y="52506"/>
                  <a:pt x="537873" y="43961"/>
                </a:cubicBezTo>
                <a:cubicBezTo>
                  <a:pt x="571722" y="10112"/>
                  <a:pt x="553904" y="24481"/>
                  <a:pt x="590627" y="0"/>
                </a:cubicBezTo>
                <a:cubicBezTo>
                  <a:pt x="617063" y="8812"/>
                  <a:pt x="620654" y="7439"/>
                  <a:pt x="643380" y="26377"/>
                </a:cubicBezTo>
                <a:cubicBezTo>
                  <a:pt x="652932" y="34337"/>
                  <a:pt x="659942" y="45120"/>
                  <a:pt x="669757" y="52754"/>
                </a:cubicBezTo>
                <a:cubicBezTo>
                  <a:pt x="686439" y="65729"/>
                  <a:pt x="722511" y="87923"/>
                  <a:pt x="722511" y="87923"/>
                </a:cubicBezTo>
                <a:cubicBezTo>
                  <a:pt x="728373" y="96715"/>
                  <a:pt x="732624" y="106828"/>
                  <a:pt x="740096" y="114300"/>
                </a:cubicBezTo>
                <a:cubicBezTo>
                  <a:pt x="747568" y="121772"/>
                  <a:pt x="759872" y="123633"/>
                  <a:pt x="766473" y="131884"/>
                </a:cubicBezTo>
                <a:cubicBezTo>
                  <a:pt x="772263" y="139121"/>
                  <a:pt x="771120" y="149972"/>
                  <a:pt x="775265" y="158261"/>
                </a:cubicBezTo>
                <a:cubicBezTo>
                  <a:pt x="779991" y="167713"/>
                  <a:pt x="786988" y="175846"/>
                  <a:pt x="792850" y="184638"/>
                </a:cubicBezTo>
                <a:cubicBezTo>
                  <a:pt x="789919" y="196361"/>
                  <a:pt x="790760" y="209753"/>
                  <a:pt x="784057" y="219808"/>
                </a:cubicBezTo>
                <a:cubicBezTo>
                  <a:pt x="774318" y="234417"/>
                  <a:pt x="746349" y="241169"/>
                  <a:pt x="731303" y="246184"/>
                </a:cubicBezTo>
                <a:cubicBezTo>
                  <a:pt x="722511" y="252046"/>
                  <a:pt x="711528" y="255518"/>
                  <a:pt x="704927" y="263769"/>
                </a:cubicBezTo>
                <a:cubicBezTo>
                  <a:pt x="689327" y="283269"/>
                  <a:pt x="696859" y="326763"/>
                  <a:pt x="704927" y="342900"/>
                </a:cubicBezTo>
                <a:cubicBezTo>
                  <a:pt x="709653" y="352351"/>
                  <a:pt x="721647" y="356192"/>
                  <a:pt x="731303" y="360484"/>
                </a:cubicBezTo>
                <a:cubicBezTo>
                  <a:pt x="748241" y="368012"/>
                  <a:pt x="784057" y="378069"/>
                  <a:pt x="784057" y="378069"/>
                </a:cubicBezTo>
                <a:cubicBezTo>
                  <a:pt x="792849" y="386861"/>
                  <a:pt x="800619" y="396812"/>
                  <a:pt x="810434" y="404446"/>
                </a:cubicBezTo>
                <a:cubicBezTo>
                  <a:pt x="827116" y="417421"/>
                  <a:pt x="848244" y="424671"/>
                  <a:pt x="863188" y="439615"/>
                </a:cubicBezTo>
                <a:cubicBezTo>
                  <a:pt x="897037" y="473464"/>
                  <a:pt x="879219" y="459095"/>
                  <a:pt x="915942" y="483577"/>
                </a:cubicBezTo>
                <a:cubicBezTo>
                  <a:pt x="927665" y="480646"/>
                  <a:pt x="941057" y="481487"/>
                  <a:pt x="951111" y="474784"/>
                </a:cubicBezTo>
                <a:cubicBezTo>
                  <a:pt x="959903" y="468923"/>
                  <a:pt x="959521" y="453651"/>
                  <a:pt x="968696" y="448408"/>
                </a:cubicBezTo>
                <a:cubicBezTo>
                  <a:pt x="981671" y="440994"/>
                  <a:pt x="998159" y="443240"/>
                  <a:pt x="1012657" y="439615"/>
                </a:cubicBezTo>
                <a:cubicBezTo>
                  <a:pt x="1021648" y="437367"/>
                  <a:pt x="1030242" y="433754"/>
                  <a:pt x="1039034" y="430823"/>
                </a:cubicBezTo>
                <a:cubicBezTo>
                  <a:pt x="1036103" y="413238"/>
                  <a:pt x="1034109" y="395472"/>
                  <a:pt x="1030242" y="378069"/>
                </a:cubicBezTo>
                <a:cubicBezTo>
                  <a:pt x="1028232" y="369022"/>
                  <a:pt x="1019926" y="360834"/>
                  <a:pt x="1021450" y="351692"/>
                </a:cubicBezTo>
                <a:cubicBezTo>
                  <a:pt x="1023187" y="341269"/>
                  <a:pt x="1033173" y="334107"/>
                  <a:pt x="1039034" y="325315"/>
                </a:cubicBezTo>
                <a:cubicBezTo>
                  <a:pt x="1041643" y="325967"/>
                  <a:pt x="1094607" y="338255"/>
                  <a:pt x="1100580" y="342900"/>
                </a:cubicBezTo>
                <a:cubicBezTo>
                  <a:pt x="1120210" y="358168"/>
                  <a:pt x="1135749" y="378069"/>
                  <a:pt x="1153334" y="395654"/>
                </a:cubicBezTo>
                <a:cubicBezTo>
                  <a:pt x="1162126" y="404446"/>
                  <a:pt x="1172814" y="411685"/>
                  <a:pt x="1179711" y="422031"/>
                </a:cubicBezTo>
                <a:cubicBezTo>
                  <a:pt x="1185573" y="430823"/>
                  <a:pt x="1189343" y="441450"/>
                  <a:pt x="1197296" y="448408"/>
                </a:cubicBezTo>
                <a:cubicBezTo>
                  <a:pt x="1213201" y="462325"/>
                  <a:pt x="1232465" y="471854"/>
                  <a:pt x="1250050" y="483577"/>
                </a:cubicBezTo>
                <a:lnTo>
                  <a:pt x="1276427" y="501161"/>
                </a:lnTo>
                <a:cubicBezTo>
                  <a:pt x="1279358" y="509953"/>
                  <a:pt x="1283209" y="518491"/>
                  <a:pt x="1285219" y="527538"/>
                </a:cubicBezTo>
                <a:cubicBezTo>
                  <a:pt x="1305850" y="620382"/>
                  <a:pt x="1283011" y="547291"/>
                  <a:pt x="1302803" y="606669"/>
                </a:cubicBezTo>
                <a:cubicBezTo>
                  <a:pt x="1294011" y="609600"/>
                  <a:pt x="1285338" y="612915"/>
                  <a:pt x="1276427" y="615461"/>
                </a:cubicBezTo>
                <a:cubicBezTo>
                  <a:pt x="1264808" y="618781"/>
                  <a:pt x="1251749" y="618259"/>
                  <a:pt x="1241257" y="624254"/>
                </a:cubicBezTo>
                <a:cubicBezTo>
                  <a:pt x="1230461" y="630423"/>
                  <a:pt x="1223672" y="641839"/>
                  <a:pt x="1214880" y="650631"/>
                </a:cubicBezTo>
                <a:cubicBezTo>
                  <a:pt x="1217811" y="679939"/>
                  <a:pt x="1217050" y="709854"/>
                  <a:pt x="1223673" y="738554"/>
                </a:cubicBezTo>
                <a:cubicBezTo>
                  <a:pt x="1226049" y="748850"/>
                  <a:pt x="1238221" y="754810"/>
                  <a:pt x="1241257" y="764931"/>
                </a:cubicBezTo>
                <a:cubicBezTo>
                  <a:pt x="1247212" y="784781"/>
                  <a:pt x="1242353" y="807236"/>
                  <a:pt x="1250050" y="826477"/>
                </a:cubicBezTo>
                <a:cubicBezTo>
                  <a:pt x="1254668" y="838022"/>
                  <a:pt x="1268467" y="843302"/>
                  <a:pt x="1276427" y="852854"/>
                </a:cubicBezTo>
                <a:cubicBezTo>
                  <a:pt x="1307019" y="889565"/>
                  <a:pt x="1277086" y="873590"/>
                  <a:pt x="1320388" y="888023"/>
                </a:cubicBezTo>
                <a:cubicBezTo>
                  <a:pt x="1343832" y="903652"/>
                  <a:pt x="1354918" y="908553"/>
                  <a:pt x="1373142" y="931984"/>
                </a:cubicBezTo>
                <a:cubicBezTo>
                  <a:pt x="1415509" y="986455"/>
                  <a:pt x="1396276" y="975094"/>
                  <a:pt x="1434688" y="1019908"/>
                </a:cubicBezTo>
                <a:cubicBezTo>
                  <a:pt x="1457252" y="1046232"/>
                  <a:pt x="1460311" y="1045781"/>
                  <a:pt x="1487442" y="1063869"/>
                </a:cubicBezTo>
                <a:cubicBezTo>
                  <a:pt x="1495842" y="1089070"/>
                  <a:pt x="1506304" y="1105915"/>
                  <a:pt x="1487442" y="1134208"/>
                </a:cubicBezTo>
                <a:cubicBezTo>
                  <a:pt x="1482301" y="1141919"/>
                  <a:pt x="1469857" y="1140069"/>
                  <a:pt x="1461065" y="1143000"/>
                </a:cubicBezTo>
                <a:cubicBezTo>
                  <a:pt x="1449103" y="1178887"/>
                  <a:pt x="1449176" y="1162933"/>
                  <a:pt x="1461065" y="1204546"/>
                </a:cubicBezTo>
                <a:cubicBezTo>
                  <a:pt x="1463611" y="1213457"/>
                  <a:pt x="1462315" y="1225536"/>
                  <a:pt x="1469857" y="1230923"/>
                </a:cubicBezTo>
                <a:cubicBezTo>
                  <a:pt x="1484940" y="1241697"/>
                  <a:pt x="1522611" y="1248508"/>
                  <a:pt x="1522611" y="1248508"/>
                </a:cubicBezTo>
                <a:cubicBezTo>
                  <a:pt x="1572881" y="1231750"/>
                  <a:pt x="1576259" y="1226775"/>
                  <a:pt x="1654496" y="1248508"/>
                </a:cubicBezTo>
                <a:cubicBezTo>
                  <a:pt x="1674859" y="1254164"/>
                  <a:pt x="1689665" y="1271954"/>
                  <a:pt x="1707250" y="1283677"/>
                </a:cubicBezTo>
                <a:cubicBezTo>
                  <a:pt x="1824350" y="1361742"/>
                  <a:pt x="1650798" y="1249383"/>
                  <a:pt x="1760003" y="1310054"/>
                </a:cubicBezTo>
                <a:cubicBezTo>
                  <a:pt x="1850693" y="1360438"/>
                  <a:pt x="1779453" y="1334122"/>
                  <a:pt x="1839134" y="1354015"/>
                </a:cubicBezTo>
                <a:cubicBezTo>
                  <a:pt x="1847926" y="1359877"/>
                  <a:pt x="1859910" y="1362639"/>
                  <a:pt x="1865511" y="1371600"/>
                </a:cubicBezTo>
                <a:cubicBezTo>
                  <a:pt x="1909518" y="1442011"/>
                  <a:pt x="1859657" y="1404580"/>
                  <a:pt x="1900680" y="1450731"/>
                </a:cubicBezTo>
                <a:cubicBezTo>
                  <a:pt x="1917202" y="1469318"/>
                  <a:pt x="1953434" y="1503484"/>
                  <a:pt x="1953434" y="1503484"/>
                </a:cubicBezTo>
                <a:cubicBezTo>
                  <a:pt x="1956365" y="1512276"/>
                  <a:pt x="1956437" y="1522624"/>
                  <a:pt x="1962227" y="1529861"/>
                </a:cubicBezTo>
                <a:cubicBezTo>
                  <a:pt x="1974624" y="1545357"/>
                  <a:pt x="1997602" y="1550446"/>
                  <a:pt x="2014980" y="1556238"/>
                </a:cubicBezTo>
                <a:cubicBezTo>
                  <a:pt x="2047219" y="1553307"/>
                  <a:pt x="2080043" y="1554229"/>
                  <a:pt x="2111696" y="1547446"/>
                </a:cubicBezTo>
                <a:cubicBezTo>
                  <a:pt x="2122029" y="1545232"/>
                  <a:pt x="2127537" y="1530671"/>
                  <a:pt x="2138073" y="1529861"/>
                </a:cubicBezTo>
                <a:cubicBezTo>
                  <a:pt x="2167440" y="1527602"/>
                  <a:pt x="2196688" y="1535723"/>
                  <a:pt x="2225996" y="1538654"/>
                </a:cubicBezTo>
                <a:cubicBezTo>
                  <a:pt x="2234788" y="1541585"/>
                  <a:pt x="2243462" y="1544900"/>
                  <a:pt x="2252373" y="1547446"/>
                </a:cubicBezTo>
                <a:cubicBezTo>
                  <a:pt x="2263992" y="1550766"/>
                  <a:pt x="2278106" y="1548689"/>
                  <a:pt x="2287542" y="1556238"/>
                </a:cubicBezTo>
                <a:cubicBezTo>
                  <a:pt x="2294779" y="1562028"/>
                  <a:pt x="2293403" y="1573823"/>
                  <a:pt x="2296334" y="1582615"/>
                </a:cubicBezTo>
                <a:cubicBezTo>
                  <a:pt x="2268884" y="1664967"/>
                  <a:pt x="2313852" y="1543166"/>
                  <a:pt x="2261165" y="1635369"/>
                </a:cubicBezTo>
                <a:cubicBezTo>
                  <a:pt x="2255170" y="1645861"/>
                  <a:pt x="2257133" y="1659431"/>
                  <a:pt x="2252373" y="1670538"/>
                </a:cubicBezTo>
                <a:cubicBezTo>
                  <a:pt x="2248210" y="1680251"/>
                  <a:pt x="2243040" y="1690314"/>
                  <a:pt x="2234788" y="1696915"/>
                </a:cubicBezTo>
                <a:cubicBezTo>
                  <a:pt x="2227551" y="1702705"/>
                  <a:pt x="2217607" y="1704558"/>
                  <a:pt x="2208411" y="1705708"/>
                </a:cubicBezTo>
                <a:cubicBezTo>
                  <a:pt x="2170494" y="1710448"/>
                  <a:pt x="2132211" y="1711569"/>
                  <a:pt x="2094111" y="1714500"/>
                </a:cubicBezTo>
                <a:cubicBezTo>
                  <a:pt x="2085319" y="1726223"/>
                  <a:pt x="2081636" y="1745035"/>
                  <a:pt x="2067734" y="1749669"/>
                </a:cubicBezTo>
                <a:cubicBezTo>
                  <a:pt x="2034254" y="1760829"/>
                  <a:pt x="1997276" y="1754337"/>
                  <a:pt x="1962227" y="1758461"/>
                </a:cubicBezTo>
                <a:cubicBezTo>
                  <a:pt x="1947385" y="1760207"/>
                  <a:pt x="1932919" y="1764323"/>
                  <a:pt x="1918265" y="1767254"/>
                </a:cubicBezTo>
                <a:cubicBezTo>
                  <a:pt x="1909473" y="1773115"/>
                  <a:pt x="1901339" y="1780112"/>
                  <a:pt x="1891888" y="1784838"/>
                </a:cubicBezTo>
                <a:cubicBezTo>
                  <a:pt x="1883598" y="1788983"/>
                  <a:pt x="1873222" y="1788490"/>
                  <a:pt x="1865511" y="1793631"/>
                </a:cubicBezTo>
                <a:cubicBezTo>
                  <a:pt x="1855165" y="1800528"/>
                  <a:pt x="1847926" y="1811216"/>
                  <a:pt x="1839134" y="1820008"/>
                </a:cubicBezTo>
                <a:cubicBezTo>
                  <a:pt x="1818208" y="1882786"/>
                  <a:pt x="1831832" y="1857339"/>
                  <a:pt x="1803965" y="1899138"/>
                </a:cubicBezTo>
                <a:cubicBezTo>
                  <a:pt x="1820682" y="1902482"/>
                  <a:pt x="1856281" y="1907712"/>
                  <a:pt x="1874303" y="1916723"/>
                </a:cubicBezTo>
                <a:cubicBezTo>
                  <a:pt x="1883754" y="1921449"/>
                  <a:pt x="1891888" y="1928446"/>
                  <a:pt x="1900680" y="1934308"/>
                </a:cubicBezTo>
                <a:cubicBezTo>
                  <a:pt x="1897749" y="1948962"/>
                  <a:pt x="1900177" y="1965835"/>
                  <a:pt x="1891888" y="1978269"/>
                </a:cubicBezTo>
                <a:cubicBezTo>
                  <a:pt x="1886747" y="1985980"/>
                  <a:pt x="1874558" y="1985050"/>
                  <a:pt x="1865511" y="1987061"/>
                </a:cubicBezTo>
                <a:cubicBezTo>
                  <a:pt x="1772667" y="2007693"/>
                  <a:pt x="1845758" y="1984854"/>
                  <a:pt x="1786380" y="2004646"/>
                </a:cubicBezTo>
                <a:cubicBezTo>
                  <a:pt x="1768796" y="2016369"/>
                  <a:pt x="1753676" y="2033131"/>
                  <a:pt x="1733627" y="2039815"/>
                </a:cubicBezTo>
                <a:cubicBezTo>
                  <a:pt x="1697225" y="2051950"/>
                  <a:pt x="1714962" y="2043467"/>
                  <a:pt x="1680873" y="2066192"/>
                </a:cubicBezTo>
                <a:cubicBezTo>
                  <a:pt x="1677942" y="2074984"/>
                  <a:pt x="1678634" y="2086016"/>
                  <a:pt x="1672080" y="2092569"/>
                </a:cubicBezTo>
                <a:cubicBezTo>
                  <a:pt x="1665527" y="2099122"/>
                  <a:pt x="1653992" y="2097216"/>
                  <a:pt x="1645703" y="2101361"/>
                </a:cubicBezTo>
                <a:cubicBezTo>
                  <a:pt x="1577527" y="2135450"/>
                  <a:pt x="1659250" y="2105639"/>
                  <a:pt x="1592950" y="2127738"/>
                </a:cubicBezTo>
                <a:cubicBezTo>
                  <a:pt x="1581227" y="2124807"/>
                  <a:pt x="1560711" y="2130669"/>
                  <a:pt x="1557780" y="2118946"/>
                </a:cubicBezTo>
                <a:cubicBezTo>
                  <a:pt x="1552713" y="2098681"/>
                  <a:pt x="1600682" y="2087061"/>
                  <a:pt x="1610534" y="2083777"/>
                </a:cubicBezTo>
                <a:cubicBezTo>
                  <a:pt x="1625920" y="2073520"/>
                  <a:pt x="1650833" y="2061795"/>
                  <a:pt x="1654496" y="2039815"/>
                </a:cubicBezTo>
                <a:cubicBezTo>
                  <a:pt x="1656020" y="2030673"/>
                  <a:pt x="1651493" y="2020675"/>
                  <a:pt x="1645703" y="2013438"/>
                </a:cubicBezTo>
                <a:cubicBezTo>
                  <a:pt x="1639102" y="2005187"/>
                  <a:pt x="1628119" y="2001715"/>
                  <a:pt x="1619327" y="1995854"/>
                </a:cubicBezTo>
                <a:cubicBezTo>
                  <a:pt x="1625188" y="1975339"/>
                  <a:pt x="1622736" y="1950255"/>
                  <a:pt x="1636911" y="1934308"/>
                </a:cubicBezTo>
                <a:cubicBezTo>
                  <a:pt x="1649226" y="1920454"/>
                  <a:pt x="1672080" y="1922585"/>
                  <a:pt x="1689665" y="1916723"/>
                </a:cubicBezTo>
                <a:lnTo>
                  <a:pt x="1716042" y="1907931"/>
                </a:lnTo>
                <a:cubicBezTo>
                  <a:pt x="1721904" y="1899139"/>
                  <a:pt x="1732133" y="1892015"/>
                  <a:pt x="1733627" y="1881554"/>
                </a:cubicBezTo>
                <a:cubicBezTo>
                  <a:pt x="1738000" y="1850940"/>
                  <a:pt x="1721134" y="1840138"/>
                  <a:pt x="1698457" y="1828800"/>
                </a:cubicBezTo>
                <a:cubicBezTo>
                  <a:pt x="1690167" y="1824655"/>
                  <a:pt x="1680872" y="1822939"/>
                  <a:pt x="1672080" y="1820008"/>
                </a:cubicBezTo>
                <a:cubicBezTo>
                  <a:pt x="1660357" y="1822939"/>
                  <a:pt x="1646965" y="1822097"/>
                  <a:pt x="1636911" y="1828800"/>
                </a:cubicBezTo>
                <a:cubicBezTo>
                  <a:pt x="1622303" y="1838538"/>
                  <a:pt x="1615549" y="1866509"/>
                  <a:pt x="1610534" y="1881554"/>
                </a:cubicBezTo>
                <a:cubicBezTo>
                  <a:pt x="1607603" y="1905000"/>
                  <a:pt x="1615292" y="1932535"/>
                  <a:pt x="1601742" y="1951892"/>
                </a:cubicBezTo>
                <a:cubicBezTo>
                  <a:pt x="1592540" y="1965038"/>
                  <a:pt x="1509119" y="1976122"/>
                  <a:pt x="1496234" y="1978269"/>
                </a:cubicBezTo>
                <a:cubicBezTo>
                  <a:pt x="1420641" y="2028665"/>
                  <a:pt x="1516284" y="1968244"/>
                  <a:pt x="1443480" y="2004646"/>
                </a:cubicBezTo>
                <a:cubicBezTo>
                  <a:pt x="1434028" y="2009372"/>
                  <a:pt x="1425895" y="2016369"/>
                  <a:pt x="1417103" y="2022231"/>
                </a:cubicBezTo>
                <a:cubicBezTo>
                  <a:pt x="1411242" y="2031023"/>
                  <a:pt x="1406284" y="2040490"/>
                  <a:pt x="1399519" y="2048608"/>
                </a:cubicBezTo>
                <a:cubicBezTo>
                  <a:pt x="1391559" y="2058160"/>
                  <a:pt x="1380039" y="2064638"/>
                  <a:pt x="1373142" y="2074984"/>
                </a:cubicBezTo>
                <a:cubicBezTo>
                  <a:pt x="1368001" y="2082695"/>
                  <a:pt x="1372452" y="2096860"/>
                  <a:pt x="1364350" y="2101361"/>
                </a:cubicBezTo>
                <a:cubicBezTo>
                  <a:pt x="1343223" y="2113098"/>
                  <a:pt x="1294011" y="2118946"/>
                  <a:pt x="1294011" y="2118946"/>
                </a:cubicBezTo>
                <a:cubicBezTo>
                  <a:pt x="1290542" y="2129354"/>
                  <a:pt x="1276757" y="2186134"/>
                  <a:pt x="1258842" y="2198077"/>
                </a:cubicBezTo>
                <a:cubicBezTo>
                  <a:pt x="1248788" y="2204780"/>
                  <a:pt x="1235292" y="2203549"/>
                  <a:pt x="1223673" y="2206869"/>
                </a:cubicBezTo>
                <a:cubicBezTo>
                  <a:pt x="1214762" y="2209415"/>
                  <a:pt x="1206207" y="2213115"/>
                  <a:pt x="1197296" y="2215661"/>
                </a:cubicBezTo>
                <a:cubicBezTo>
                  <a:pt x="1185677" y="2218981"/>
                  <a:pt x="1173701" y="2220982"/>
                  <a:pt x="1162127" y="2224454"/>
                </a:cubicBezTo>
                <a:cubicBezTo>
                  <a:pt x="1144373" y="2229780"/>
                  <a:pt x="1109373" y="2242038"/>
                  <a:pt x="1109373" y="2242038"/>
                </a:cubicBezTo>
                <a:cubicBezTo>
                  <a:pt x="1012524" y="2387309"/>
                  <a:pt x="1139496" y="2178980"/>
                  <a:pt x="1065411" y="2382715"/>
                </a:cubicBezTo>
                <a:cubicBezTo>
                  <a:pt x="1062244" y="2391425"/>
                  <a:pt x="1047826" y="2388577"/>
                  <a:pt x="1039034" y="2391508"/>
                </a:cubicBezTo>
                <a:cubicBezTo>
                  <a:pt x="990613" y="2381823"/>
                  <a:pt x="999189" y="2394314"/>
                  <a:pt x="977488" y="2356338"/>
                </a:cubicBezTo>
                <a:cubicBezTo>
                  <a:pt x="970985" y="2344958"/>
                  <a:pt x="959903" y="2321169"/>
                  <a:pt x="959903" y="232116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6084168" y="3789040"/>
            <a:ext cx="26212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Vi försöker fånga </a:t>
            </a:r>
          </a:p>
          <a:p>
            <a:r>
              <a:rPr lang="sv-SE" dirty="0" smtClean="0"/>
              <a:t>arbetsmarknaderna i </a:t>
            </a:r>
          </a:p>
          <a:p>
            <a:r>
              <a:rPr lang="sv-SE" dirty="0" smtClean="0"/>
              <a:t>de kommuner som </a:t>
            </a:r>
          </a:p>
          <a:p>
            <a:r>
              <a:rPr lang="sv-SE" dirty="0" smtClean="0"/>
              <a:t>angränsar till Huddinge;</a:t>
            </a:r>
          </a:p>
          <a:p>
            <a:r>
              <a:rPr lang="sv-SE" dirty="0" smtClean="0"/>
              <a:t>- Stockholm</a:t>
            </a:r>
          </a:p>
          <a:p>
            <a:r>
              <a:rPr lang="sv-SE" dirty="0" smtClean="0"/>
              <a:t>- Botkyrka</a:t>
            </a:r>
          </a:p>
          <a:p>
            <a:r>
              <a:rPr lang="sv-SE" dirty="0" smtClean="0"/>
              <a:t>- Haninge</a:t>
            </a:r>
          </a:p>
          <a:p>
            <a:r>
              <a:rPr lang="sv-SE" dirty="0" smtClean="0"/>
              <a:t>- Tyresö</a:t>
            </a:r>
            <a:endParaRPr lang="sv-SE" dirty="0"/>
          </a:p>
        </p:txBody>
      </p:sp>
      <p:sp>
        <p:nvSpPr>
          <p:cNvPr id="9" name="Frihandsfigur 8"/>
          <p:cNvSpPr/>
          <p:nvPr/>
        </p:nvSpPr>
        <p:spPr>
          <a:xfrm>
            <a:off x="3087232" y="1946495"/>
            <a:ext cx="2335794" cy="2344848"/>
          </a:xfrm>
          <a:custGeom>
            <a:avLst/>
            <a:gdLst>
              <a:gd name="connsiteX0" fmla="*/ 2335794 w 2335794"/>
              <a:gd name="connsiteY0" fmla="*/ 1475715 h 2344848"/>
              <a:gd name="connsiteX1" fmla="*/ 2317687 w 2335794"/>
              <a:gd name="connsiteY1" fmla="*/ 1566250 h 2344848"/>
              <a:gd name="connsiteX2" fmla="*/ 2299580 w 2335794"/>
              <a:gd name="connsiteY2" fmla="*/ 1593410 h 2344848"/>
              <a:gd name="connsiteX3" fmla="*/ 2218099 w 2335794"/>
              <a:gd name="connsiteY3" fmla="*/ 1638677 h 2344848"/>
              <a:gd name="connsiteX4" fmla="*/ 2181885 w 2335794"/>
              <a:gd name="connsiteY4" fmla="*/ 1647731 h 2344848"/>
              <a:gd name="connsiteX5" fmla="*/ 2127564 w 2335794"/>
              <a:gd name="connsiteY5" fmla="*/ 1656784 h 2344848"/>
              <a:gd name="connsiteX6" fmla="*/ 2091350 w 2335794"/>
              <a:gd name="connsiteY6" fmla="*/ 1665838 h 2344848"/>
              <a:gd name="connsiteX7" fmla="*/ 2082297 w 2335794"/>
              <a:gd name="connsiteY7" fmla="*/ 1729212 h 2344848"/>
              <a:gd name="connsiteX8" fmla="*/ 2046083 w 2335794"/>
              <a:gd name="connsiteY8" fmla="*/ 1738265 h 2344848"/>
              <a:gd name="connsiteX9" fmla="*/ 1892174 w 2335794"/>
              <a:gd name="connsiteY9" fmla="*/ 1747319 h 2344848"/>
              <a:gd name="connsiteX10" fmla="*/ 1865014 w 2335794"/>
              <a:gd name="connsiteY10" fmla="*/ 1774479 h 2344848"/>
              <a:gd name="connsiteX11" fmla="*/ 1837853 w 2335794"/>
              <a:gd name="connsiteY11" fmla="*/ 1792586 h 2344848"/>
              <a:gd name="connsiteX12" fmla="*/ 1819746 w 2335794"/>
              <a:gd name="connsiteY12" fmla="*/ 1819747 h 2344848"/>
              <a:gd name="connsiteX13" fmla="*/ 1846907 w 2335794"/>
              <a:gd name="connsiteY13" fmla="*/ 1837854 h 2344848"/>
              <a:gd name="connsiteX14" fmla="*/ 1910281 w 2335794"/>
              <a:gd name="connsiteY14" fmla="*/ 1855960 h 2344848"/>
              <a:gd name="connsiteX15" fmla="*/ 1937441 w 2335794"/>
              <a:gd name="connsiteY15" fmla="*/ 1865014 h 2344848"/>
              <a:gd name="connsiteX16" fmla="*/ 1928388 w 2335794"/>
              <a:gd name="connsiteY16" fmla="*/ 1910281 h 2344848"/>
              <a:gd name="connsiteX17" fmla="*/ 1846907 w 2335794"/>
              <a:gd name="connsiteY17" fmla="*/ 1937442 h 2344848"/>
              <a:gd name="connsiteX18" fmla="*/ 1765425 w 2335794"/>
              <a:gd name="connsiteY18" fmla="*/ 1973655 h 2344848"/>
              <a:gd name="connsiteX19" fmla="*/ 1738265 w 2335794"/>
              <a:gd name="connsiteY19" fmla="*/ 1982709 h 2344848"/>
              <a:gd name="connsiteX20" fmla="*/ 1692998 w 2335794"/>
              <a:gd name="connsiteY20" fmla="*/ 2027976 h 2344848"/>
              <a:gd name="connsiteX21" fmla="*/ 1647730 w 2335794"/>
              <a:gd name="connsiteY21" fmla="*/ 2082297 h 2344848"/>
              <a:gd name="connsiteX22" fmla="*/ 1620570 w 2335794"/>
              <a:gd name="connsiteY22" fmla="*/ 2091351 h 2344848"/>
              <a:gd name="connsiteX23" fmla="*/ 1584356 w 2335794"/>
              <a:gd name="connsiteY23" fmla="*/ 2046083 h 2344848"/>
              <a:gd name="connsiteX24" fmla="*/ 1638677 w 2335794"/>
              <a:gd name="connsiteY24" fmla="*/ 2027976 h 2344848"/>
              <a:gd name="connsiteX25" fmla="*/ 1674891 w 2335794"/>
              <a:gd name="connsiteY25" fmla="*/ 1973655 h 2344848"/>
              <a:gd name="connsiteX26" fmla="*/ 1656784 w 2335794"/>
              <a:gd name="connsiteY26" fmla="*/ 1919335 h 2344848"/>
              <a:gd name="connsiteX27" fmla="*/ 1665837 w 2335794"/>
              <a:gd name="connsiteY27" fmla="*/ 1892174 h 2344848"/>
              <a:gd name="connsiteX28" fmla="*/ 1756372 w 2335794"/>
              <a:gd name="connsiteY28" fmla="*/ 1865014 h 2344848"/>
              <a:gd name="connsiteX29" fmla="*/ 1729212 w 2335794"/>
              <a:gd name="connsiteY29" fmla="*/ 1792586 h 2344848"/>
              <a:gd name="connsiteX30" fmla="*/ 1674891 w 2335794"/>
              <a:gd name="connsiteY30" fmla="*/ 1774479 h 2344848"/>
              <a:gd name="connsiteX31" fmla="*/ 1629623 w 2335794"/>
              <a:gd name="connsiteY31" fmla="*/ 1901228 h 2344848"/>
              <a:gd name="connsiteX32" fmla="*/ 1575303 w 2335794"/>
              <a:gd name="connsiteY32" fmla="*/ 1919335 h 2344848"/>
              <a:gd name="connsiteX33" fmla="*/ 1520982 w 2335794"/>
              <a:gd name="connsiteY33" fmla="*/ 1955549 h 2344848"/>
              <a:gd name="connsiteX34" fmla="*/ 1457608 w 2335794"/>
              <a:gd name="connsiteY34" fmla="*/ 1973655 h 2344848"/>
              <a:gd name="connsiteX35" fmla="*/ 1403287 w 2335794"/>
              <a:gd name="connsiteY35" fmla="*/ 2009869 h 2344848"/>
              <a:gd name="connsiteX36" fmla="*/ 1348966 w 2335794"/>
              <a:gd name="connsiteY36" fmla="*/ 2055137 h 2344848"/>
              <a:gd name="connsiteX37" fmla="*/ 1321806 w 2335794"/>
              <a:gd name="connsiteY37" fmla="*/ 2064190 h 2344848"/>
              <a:gd name="connsiteX38" fmla="*/ 1303699 w 2335794"/>
              <a:gd name="connsiteY38" fmla="*/ 2118511 h 2344848"/>
              <a:gd name="connsiteX39" fmla="*/ 1267485 w 2335794"/>
              <a:gd name="connsiteY39" fmla="*/ 2163778 h 2344848"/>
              <a:gd name="connsiteX40" fmla="*/ 1240324 w 2335794"/>
              <a:gd name="connsiteY40" fmla="*/ 2172832 h 2344848"/>
              <a:gd name="connsiteX41" fmla="*/ 1186004 w 2335794"/>
              <a:gd name="connsiteY41" fmla="*/ 2181885 h 2344848"/>
              <a:gd name="connsiteX42" fmla="*/ 1158843 w 2335794"/>
              <a:gd name="connsiteY42" fmla="*/ 2190939 h 2344848"/>
              <a:gd name="connsiteX43" fmla="*/ 1113576 w 2335794"/>
              <a:gd name="connsiteY43" fmla="*/ 2245259 h 2344848"/>
              <a:gd name="connsiteX44" fmla="*/ 1077362 w 2335794"/>
              <a:gd name="connsiteY44" fmla="*/ 2344848 h 2344848"/>
              <a:gd name="connsiteX45" fmla="*/ 1023041 w 2335794"/>
              <a:gd name="connsiteY45" fmla="*/ 2317687 h 2344848"/>
              <a:gd name="connsiteX46" fmla="*/ 995881 w 2335794"/>
              <a:gd name="connsiteY46" fmla="*/ 2308634 h 2344848"/>
              <a:gd name="connsiteX47" fmla="*/ 932507 w 2335794"/>
              <a:gd name="connsiteY47" fmla="*/ 2272420 h 2344848"/>
              <a:gd name="connsiteX48" fmla="*/ 878186 w 2335794"/>
              <a:gd name="connsiteY48" fmla="*/ 2254313 h 2344848"/>
              <a:gd name="connsiteX49" fmla="*/ 851025 w 2335794"/>
              <a:gd name="connsiteY49" fmla="*/ 2236206 h 2344848"/>
              <a:gd name="connsiteX50" fmla="*/ 841972 w 2335794"/>
              <a:gd name="connsiteY50" fmla="*/ 2209046 h 2344848"/>
              <a:gd name="connsiteX51" fmla="*/ 851025 w 2335794"/>
              <a:gd name="connsiteY51" fmla="*/ 2073244 h 2344848"/>
              <a:gd name="connsiteX52" fmla="*/ 869132 w 2335794"/>
              <a:gd name="connsiteY52" fmla="*/ 2046083 h 2344848"/>
              <a:gd name="connsiteX53" fmla="*/ 923453 w 2335794"/>
              <a:gd name="connsiteY53" fmla="*/ 2009869 h 2344848"/>
              <a:gd name="connsiteX54" fmla="*/ 932507 w 2335794"/>
              <a:gd name="connsiteY54" fmla="*/ 1982709 h 2344848"/>
              <a:gd name="connsiteX55" fmla="*/ 914400 w 2335794"/>
              <a:gd name="connsiteY55" fmla="*/ 1883121 h 2344848"/>
              <a:gd name="connsiteX56" fmla="*/ 896293 w 2335794"/>
              <a:gd name="connsiteY56" fmla="*/ 1855960 h 2344848"/>
              <a:gd name="connsiteX57" fmla="*/ 869132 w 2335794"/>
              <a:gd name="connsiteY57" fmla="*/ 1837854 h 2344848"/>
              <a:gd name="connsiteX58" fmla="*/ 778598 w 2335794"/>
              <a:gd name="connsiteY58" fmla="*/ 1828800 h 2344848"/>
              <a:gd name="connsiteX59" fmla="*/ 742384 w 2335794"/>
              <a:gd name="connsiteY59" fmla="*/ 1774479 h 2344848"/>
              <a:gd name="connsiteX60" fmla="*/ 733330 w 2335794"/>
              <a:gd name="connsiteY60" fmla="*/ 1747319 h 2344848"/>
              <a:gd name="connsiteX61" fmla="*/ 688063 w 2335794"/>
              <a:gd name="connsiteY61" fmla="*/ 1792586 h 2344848"/>
              <a:gd name="connsiteX62" fmla="*/ 679010 w 2335794"/>
              <a:gd name="connsiteY62" fmla="*/ 1819747 h 2344848"/>
              <a:gd name="connsiteX63" fmla="*/ 651849 w 2335794"/>
              <a:gd name="connsiteY63" fmla="*/ 1837854 h 2344848"/>
              <a:gd name="connsiteX64" fmla="*/ 615635 w 2335794"/>
              <a:gd name="connsiteY64" fmla="*/ 1946495 h 2344848"/>
              <a:gd name="connsiteX65" fmla="*/ 588475 w 2335794"/>
              <a:gd name="connsiteY65" fmla="*/ 1955549 h 2344848"/>
              <a:gd name="connsiteX66" fmla="*/ 362138 w 2335794"/>
              <a:gd name="connsiteY66" fmla="*/ 1973655 h 2344848"/>
              <a:gd name="connsiteX67" fmla="*/ 307818 w 2335794"/>
              <a:gd name="connsiteY67" fmla="*/ 1955549 h 2344848"/>
              <a:gd name="connsiteX68" fmla="*/ 289711 w 2335794"/>
              <a:gd name="connsiteY68" fmla="*/ 1928388 h 2344848"/>
              <a:gd name="connsiteX69" fmla="*/ 280657 w 2335794"/>
              <a:gd name="connsiteY69" fmla="*/ 1883121 h 2344848"/>
              <a:gd name="connsiteX70" fmla="*/ 253497 w 2335794"/>
              <a:gd name="connsiteY70" fmla="*/ 1865014 h 2344848"/>
              <a:gd name="connsiteX71" fmla="*/ 172016 w 2335794"/>
              <a:gd name="connsiteY71" fmla="*/ 1901228 h 2344848"/>
              <a:gd name="connsiteX72" fmla="*/ 162962 w 2335794"/>
              <a:gd name="connsiteY72" fmla="*/ 1928388 h 2344848"/>
              <a:gd name="connsiteX73" fmla="*/ 153909 w 2335794"/>
              <a:gd name="connsiteY73" fmla="*/ 2127564 h 2344848"/>
              <a:gd name="connsiteX74" fmla="*/ 99588 w 2335794"/>
              <a:gd name="connsiteY74" fmla="*/ 2163778 h 2344848"/>
              <a:gd name="connsiteX75" fmla="*/ 18107 w 2335794"/>
              <a:gd name="connsiteY75" fmla="*/ 2154725 h 2344848"/>
              <a:gd name="connsiteX76" fmla="*/ 0 w 2335794"/>
              <a:gd name="connsiteY76" fmla="*/ 2100404 h 2344848"/>
              <a:gd name="connsiteX77" fmla="*/ 18107 w 2335794"/>
              <a:gd name="connsiteY77" fmla="*/ 2000816 h 2344848"/>
              <a:gd name="connsiteX78" fmla="*/ 36214 w 2335794"/>
              <a:gd name="connsiteY78" fmla="*/ 1973655 h 2344848"/>
              <a:gd name="connsiteX79" fmla="*/ 54320 w 2335794"/>
              <a:gd name="connsiteY79" fmla="*/ 1919335 h 2344848"/>
              <a:gd name="connsiteX80" fmla="*/ 63374 w 2335794"/>
              <a:gd name="connsiteY80" fmla="*/ 1892174 h 2344848"/>
              <a:gd name="connsiteX81" fmla="*/ 54320 w 2335794"/>
              <a:gd name="connsiteY81" fmla="*/ 1711105 h 2344848"/>
              <a:gd name="connsiteX82" fmla="*/ 63374 w 2335794"/>
              <a:gd name="connsiteY82" fmla="*/ 1665838 h 2344848"/>
              <a:gd name="connsiteX83" fmla="*/ 117695 w 2335794"/>
              <a:gd name="connsiteY83" fmla="*/ 1629624 h 2344848"/>
              <a:gd name="connsiteX84" fmla="*/ 126748 w 2335794"/>
              <a:gd name="connsiteY84" fmla="*/ 1584356 h 2344848"/>
              <a:gd name="connsiteX85" fmla="*/ 135802 w 2335794"/>
              <a:gd name="connsiteY85" fmla="*/ 1530036 h 2344848"/>
              <a:gd name="connsiteX86" fmla="*/ 144855 w 2335794"/>
              <a:gd name="connsiteY86" fmla="*/ 1502875 h 2344848"/>
              <a:gd name="connsiteX87" fmla="*/ 172016 w 2335794"/>
              <a:gd name="connsiteY87" fmla="*/ 1475715 h 2344848"/>
              <a:gd name="connsiteX88" fmla="*/ 253497 w 2335794"/>
              <a:gd name="connsiteY88" fmla="*/ 1439501 h 2344848"/>
              <a:gd name="connsiteX89" fmla="*/ 280657 w 2335794"/>
              <a:gd name="connsiteY89" fmla="*/ 1430448 h 2344848"/>
              <a:gd name="connsiteX90" fmla="*/ 298764 w 2335794"/>
              <a:gd name="connsiteY90" fmla="*/ 1403287 h 2344848"/>
              <a:gd name="connsiteX91" fmla="*/ 253497 w 2335794"/>
              <a:gd name="connsiteY91" fmla="*/ 1367073 h 2344848"/>
              <a:gd name="connsiteX92" fmla="*/ 244443 w 2335794"/>
              <a:gd name="connsiteY92" fmla="*/ 1285592 h 2344848"/>
              <a:gd name="connsiteX93" fmla="*/ 235390 w 2335794"/>
              <a:gd name="connsiteY93" fmla="*/ 1258432 h 2344848"/>
              <a:gd name="connsiteX94" fmla="*/ 226336 w 2335794"/>
              <a:gd name="connsiteY94" fmla="*/ 1222218 h 2344848"/>
              <a:gd name="connsiteX95" fmla="*/ 217283 w 2335794"/>
              <a:gd name="connsiteY95" fmla="*/ 1131683 h 2344848"/>
              <a:gd name="connsiteX96" fmla="*/ 190122 w 2335794"/>
              <a:gd name="connsiteY96" fmla="*/ 1113576 h 2344848"/>
              <a:gd name="connsiteX97" fmla="*/ 172016 w 2335794"/>
              <a:gd name="connsiteY97" fmla="*/ 1086416 h 2344848"/>
              <a:gd name="connsiteX98" fmla="*/ 181069 w 2335794"/>
              <a:gd name="connsiteY98" fmla="*/ 1004935 h 2344848"/>
              <a:gd name="connsiteX99" fmla="*/ 208229 w 2335794"/>
              <a:gd name="connsiteY99" fmla="*/ 995881 h 2344848"/>
              <a:gd name="connsiteX100" fmla="*/ 262550 w 2335794"/>
              <a:gd name="connsiteY100" fmla="*/ 986828 h 2344848"/>
              <a:gd name="connsiteX101" fmla="*/ 371192 w 2335794"/>
              <a:gd name="connsiteY101" fmla="*/ 995881 h 2344848"/>
              <a:gd name="connsiteX102" fmla="*/ 425513 w 2335794"/>
              <a:gd name="connsiteY102" fmla="*/ 1013988 h 2344848"/>
              <a:gd name="connsiteX103" fmla="*/ 488887 w 2335794"/>
              <a:gd name="connsiteY103" fmla="*/ 1032095 h 2344848"/>
              <a:gd name="connsiteX104" fmla="*/ 570368 w 2335794"/>
              <a:gd name="connsiteY104" fmla="*/ 1095469 h 2344848"/>
              <a:gd name="connsiteX105" fmla="*/ 597528 w 2335794"/>
              <a:gd name="connsiteY105" fmla="*/ 1086416 h 2344848"/>
              <a:gd name="connsiteX106" fmla="*/ 606582 w 2335794"/>
              <a:gd name="connsiteY106" fmla="*/ 1059255 h 2344848"/>
              <a:gd name="connsiteX107" fmla="*/ 579421 w 2335794"/>
              <a:gd name="connsiteY107" fmla="*/ 896293 h 2344848"/>
              <a:gd name="connsiteX108" fmla="*/ 561315 w 2335794"/>
              <a:gd name="connsiteY108" fmla="*/ 869133 h 2344848"/>
              <a:gd name="connsiteX109" fmla="*/ 570368 w 2335794"/>
              <a:gd name="connsiteY109" fmla="*/ 814812 h 2344848"/>
              <a:gd name="connsiteX110" fmla="*/ 679010 w 2335794"/>
              <a:gd name="connsiteY110" fmla="*/ 796705 h 2344848"/>
              <a:gd name="connsiteX111" fmla="*/ 706170 w 2335794"/>
              <a:gd name="connsiteY111" fmla="*/ 787652 h 2344848"/>
              <a:gd name="connsiteX112" fmla="*/ 787651 w 2335794"/>
              <a:gd name="connsiteY112" fmla="*/ 724277 h 2344848"/>
              <a:gd name="connsiteX113" fmla="*/ 778598 w 2335794"/>
              <a:gd name="connsiteY113" fmla="*/ 642796 h 2344848"/>
              <a:gd name="connsiteX114" fmla="*/ 724277 w 2335794"/>
              <a:gd name="connsiteY114" fmla="*/ 606582 h 2344848"/>
              <a:gd name="connsiteX115" fmla="*/ 688063 w 2335794"/>
              <a:gd name="connsiteY115" fmla="*/ 588475 h 2344848"/>
              <a:gd name="connsiteX116" fmla="*/ 660903 w 2335794"/>
              <a:gd name="connsiteY116" fmla="*/ 570368 h 2344848"/>
              <a:gd name="connsiteX117" fmla="*/ 633742 w 2335794"/>
              <a:gd name="connsiteY117" fmla="*/ 561315 h 2344848"/>
              <a:gd name="connsiteX118" fmla="*/ 543208 w 2335794"/>
              <a:gd name="connsiteY118" fmla="*/ 479834 h 2344848"/>
              <a:gd name="connsiteX119" fmla="*/ 488887 w 2335794"/>
              <a:gd name="connsiteY119" fmla="*/ 443620 h 2344848"/>
              <a:gd name="connsiteX120" fmla="*/ 434566 w 2335794"/>
              <a:gd name="connsiteY120" fmla="*/ 416459 h 2344848"/>
              <a:gd name="connsiteX121" fmla="*/ 380245 w 2335794"/>
              <a:gd name="connsiteY121" fmla="*/ 362139 h 2344848"/>
              <a:gd name="connsiteX122" fmla="*/ 353085 w 2335794"/>
              <a:gd name="connsiteY122" fmla="*/ 334978 h 2344848"/>
              <a:gd name="connsiteX123" fmla="*/ 344031 w 2335794"/>
              <a:gd name="connsiteY123" fmla="*/ 307818 h 2344848"/>
              <a:gd name="connsiteX124" fmla="*/ 307818 w 2335794"/>
              <a:gd name="connsiteY124" fmla="*/ 253497 h 2344848"/>
              <a:gd name="connsiteX125" fmla="*/ 344031 w 2335794"/>
              <a:gd name="connsiteY125" fmla="*/ 172016 h 2344848"/>
              <a:gd name="connsiteX126" fmla="*/ 380245 w 2335794"/>
              <a:gd name="connsiteY126" fmla="*/ 181069 h 2344848"/>
              <a:gd name="connsiteX127" fmla="*/ 434566 w 2335794"/>
              <a:gd name="connsiteY127" fmla="*/ 226337 h 2344848"/>
              <a:gd name="connsiteX128" fmla="*/ 479833 w 2335794"/>
              <a:gd name="connsiteY128" fmla="*/ 217283 h 2344848"/>
              <a:gd name="connsiteX129" fmla="*/ 506994 w 2335794"/>
              <a:gd name="connsiteY129" fmla="*/ 199176 h 2344848"/>
              <a:gd name="connsiteX130" fmla="*/ 543208 w 2335794"/>
              <a:gd name="connsiteY130" fmla="*/ 117695 h 2344848"/>
              <a:gd name="connsiteX131" fmla="*/ 552261 w 2335794"/>
              <a:gd name="connsiteY131" fmla="*/ 90535 h 2344848"/>
              <a:gd name="connsiteX132" fmla="*/ 570368 w 2335794"/>
              <a:gd name="connsiteY132" fmla="*/ 63374 h 2344848"/>
              <a:gd name="connsiteX133" fmla="*/ 579421 w 2335794"/>
              <a:gd name="connsiteY133" fmla="*/ 9054 h 2344848"/>
              <a:gd name="connsiteX134" fmla="*/ 606582 w 2335794"/>
              <a:gd name="connsiteY134" fmla="*/ 0 h 2344848"/>
              <a:gd name="connsiteX135" fmla="*/ 679010 w 2335794"/>
              <a:gd name="connsiteY135" fmla="*/ 9054 h 2344848"/>
              <a:gd name="connsiteX136" fmla="*/ 706170 w 2335794"/>
              <a:gd name="connsiteY136" fmla="*/ 18107 h 2344848"/>
              <a:gd name="connsiteX137" fmla="*/ 724277 w 2335794"/>
              <a:gd name="connsiteY137" fmla="*/ 45267 h 2344848"/>
              <a:gd name="connsiteX138" fmla="*/ 751437 w 2335794"/>
              <a:gd name="connsiteY138" fmla="*/ 63374 h 2344848"/>
              <a:gd name="connsiteX139" fmla="*/ 769544 w 2335794"/>
              <a:gd name="connsiteY139" fmla="*/ 90535 h 2344848"/>
              <a:gd name="connsiteX140" fmla="*/ 796705 w 2335794"/>
              <a:gd name="connsiteY140" fmla="*/ 108642 h 2344848"/>
              <a:gd name="connsiteX141" fmla="*/ 805758 w 2335794"/>
              <a:gd name="connsiteY141" fmla="*/ 135802 h 2344848"/>
              <a:gd name="connsiteX142" fmla="*/ 796705 w 2335794"/>
              <a:gd name="connsiteY142" fmla="*/ 181069 h 2344848"/>
              <a:gd name="connsiteX143" fmla="*/ 742384 w 2335794"/>
              <a:gd name="connsiteY143" fmla="*/ 208230 h 2344848"/>
              <a:gd name="connsiteX144" fmla="*/ 733330 w 2335794"/>
              <a:gd name="connsiteY144" fmla="*/ 298764 h 2344848"/>
              <a:gd name="connsiteX145" fmla="*/ 787651 w 2335794"/>
              <a:gd name="connsiteY145" fmla="*/ 334978 h 2344848"/>
              <a:gd name="connsiteX146" fmla="*/ 814812 w 2335794"/>
              <a:gd name="connsiteY146" fmla="*/ 353085 h 2344848"/>
              <a:gd name="connsiteX147" fmla="*/ 823865 w 2335794"/>
              <a:gd name="connsiteY147" fmla="*/ 380246 h 2344848"/>
              <a:gd name="connsiteX148" fmla="*/ 878186 w 2335794"/>
              <a:gd name="connsiteY148" fmla="*/ 398353 h 2344848"/>
              <a:gd name="connsiteX149" fmla="*/ 941560 w 2335794"/>
              <a:gd name="connsiteY149" fmla="*/ 416459 h 2344848"/>
              <a:gd name="connsiteX150" fmla="*/ 1004934 w 2335794"/>
              <a:gd name="connsiteY150" fmla="*/ 434566 h 2344848"/>
              <a:gd name="connsiteX151" fmla="*/ 1041148 w 2335794"/>
              <a:gd name="connsiteY151" fmla="*/ 334978 h 2344848"/>
              <a:gd name="connsiteX152" fmla="*/ 1059255 w 2335794"/>
              <a:gd name="connsiteY152" fmla="*/ 307818 h 2344848"/>
              <a:gd name="connsiteX153" fmla="*/ 1140736 w 2335794"/>
              <a:gd name="connsiteY153" fmla="*/ 316871 h 2344848"/>
              <a:gd name="connsiteX154" fmla="*/ 1186004 w 2335794"/>
              <a:gd name="connsiteY154" fmla="*/ 362139 h 2344848"/>
              <a:gd name="connsiteX155" fmla="*/ 1213164 w 2335794"/>
              <a:gd name="connsiteY155" fmla="*/ 380246 h 2344848"/>
              <a:gd name="connsiteX156" fmla="*/ 1231271 w 2335794"/>
              <a:gd name="connsiteY156" fmla="*/ 407406 h 2344848"/>
              <a:gd name="connsiteX157" fmla="*/ 1285592 w 2335794"/>
              <a:gd name="connsiteY157" fmla="*/ 443620 h 2344848"/>
              <a:gd name="connsiteX158" fmla="*/ 1303699 w 2335794"/>
              <a:gd name="connsiteY158" fmla="*/ 470780 h 2344848"/>
              <a:gd name="connsiteX159" fmla="*/ 1330859 w 2335794"/>
              <a:gd name="connsiteY159" fmla="*/ 497941 h 2344848"/>
              <a:gd name="connsiteX160" fmla="*/ 1294645 w 2335794"/>
              <a:gd name="connsiteY160" fmla="*/ 588475 h 2344848"/>
              <a:gd name="connsiteX161" fmla="*/ 1276538 w 2335794"/>
              <a:gd name="connsiteY161" fmla="*/ 615636 h 2344848"/>
              <a:gd name="connsiteX162" fmla="*/ 1276538 w 2335794"/>
              <a:gd name="connsiteY162" fmla="*/ 733331 h 2344848"/>
              <a:gd name="connsiteX163" fmla="*/ 1294645 w 2335794"/>
              <a:gd name="connsiteY163" fmla="*/ 769545 h 2344848"/>
              <a:gd name="connsiteX164" fmla="*/ 1348966 w 2335794"/>
              <a:gd name="connsiteY164" fmla="*/ 805758 h 2344848"/>
              <a:gd name="connsiteX165" fmla="*/ 1376126 w 2335794"/>
              <a:gd name="connsiteY165" fmla="*/ 823865 h 2344848"/>
              <a:gd name="connsiteX166" fmla="*/ 1403287 w 2335794"/>
              <a:gd name="connsiteY166" fmla="*/ 841972 h 2344848"/>
              <a:gd name="connsiteX167" fmla="*/ 1430447 w 2335794"/>
              <a:gd name="connsiteY167" fmla="*/ 860079 h 2344848"/>
              <a:gd name="connsiteX168" fmla="*/ 1466661 w 2335794"/>
              <a:gd name="connsiteY168" fmla="*/ 914400 h 2344848"/>
              <a:gd name="connsiteX169" fmla="*/ 1484768 w 2335794"/>
              <a:gd name="connsiteY169" fmla="*/ 941560 h 2344848"/>
              <a:gd name="connsiteX170" fmla="*/ 1493821 w 2335794"/>
              <a:gd name="connsiteY170" fmla="*/ 968721 h 2344848"/>
              <a:gd name="connsiteX171" fmla="*/ 1548142 w 2335794"/>
              <a:gd name="connsiteY171" fmla="*/ 1013988 h 2344848"/>
              <a:gd name="connsiteX172" fmla="*/ 1692998 w 2335794"/>
              <a:gd name="connsiteY172" fmla="*/ 986828 h 2344848"/>
              <a:gd name="connsiteX173" fmla="*/ 1720158 w 2335794"/>
              <a:gd name="connsiteY173" fmla="*/ 977774 h 2344848"/>
              <a:gd name="connsiteX174" fmla="*/ 1865014 w 2335794"/>
              <a:gd name="connsiteY174" fmla="*/ 986828 h 2344848"/>
              <a:gd name="connsiteX175" fmla="*/ 1892174 w 2335794"/>
              <a:gd name="connsiteY175" fmla="*/ 1004935 h 2344848"/>
              <a:gd name="connsiteX176" fmla="*/ 1937441 w 2335794"/>
              <a:gd name="connsiteY176" fmla="*/ 1059255 h 2344848"/>
              <a:gd name="connsiteX177" fmla="*/ 1991762 w 2335794"/>
              <a:gd name="connsiteY177" fmla="*/ 1095469 h 2344848"/>
              <a:gd name="connsiteX178" fmla="*/ 2073243 w 2335794"/>
              <a:gd name="connsiteY178" fmla="*/ 1149790 h 2344848"/>
              <a:gd name="connsiteX179" fmla="*/ 2100404 w 2335794"/>
              <a:gd name="connsiteY179" fmla="*/ 1167897 h 2344848"/>
              <a:gd name="connsiteX180" fmla="*/ 2127564 w 2335794"/>
              <a:gd name="connsiteY180" fmla="*/ 1186004 h 2344848"/>
              <a:gd name="connsiteX181" fmla="*/ 2154724 w 2335794"/>
              <a:gd name="connsiteY181" fmla="*/ 1195057 h 2344848"/>
              <a:gd name="connsiteX182" fmla="*/ 2181885 w 2335794"/>
              <a:gd name="connsiteY182" fmla="*/ 1222218 h 2344848"/>
              <a:gd name="connsiteX183" fmla="*/ 2181885 w 2335794"/>
              <a:gd name="connsiteY183" fmla="*/ 1312753 h 2344848"/>
              <a:gd name="connsiteX184" fmla="*/ 2154724 w 2335794"/>
              <a:gd name="connsiteY184" fmla="*/ 1339913 h 2344848"/>
              <a:gd name="connsiteX185" fmla="*/ 2136618 w 2335794"/>
              <a:gd name="connsiteY185" fmla="*/ 1367073 h 2344848"/>
              <a:gd name="connsiteX186" fmla="*/ 2163778 w 2335794"/>
              <a:gd name="connsiteY186" fmla="*/ 1448555 h 2344848"/>
              <a:gd name="connsiteX187" fmla="*/ 2218099 w 2335794"/>
              <a:gd name="connsiteY187" fmla="*/ 1466661 h 2344848"/>
              <a:gd name="connsiteX188" fmla="*/ 2335794 w 2335794"/>
              <a:gd name="connsiteY188" fmla="*/ 1475715 h 234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2335794" h="2344848">
                <a:moveTo>
                  <a:pt x="2335794" y="1475715"/>
                </a:moveTo>
                <a:cubicBezTo>
                  <a:pt x="2332458" y="1499063"/>
                  <a:pt x="2330327" y="1540970"/>
                  <a:pt x="2317687" y="1566250"/>
                </a:cubicBezTo>
                <a:cubicBezTo>
                  <a:pt x="2312821" y="1575982"/>
                  <a:pt x="2307769" y="1586245"/>
                  <a:pt x="2299580" y="1593410"/>
                </a:cubicBezTo>
                <a:cubicBezTo>
                  <a:pt x="2268137" y="1620923"/>
                  <a:pt x="2252390" y="1628880"/>
                  <a:pt x="2218099" y="1638677"/>
                </a:cubicBezTo>
                <a:cubicBezTo>
                  <a:pt x="2206135" y="1642095"/>
                  <a:pt x="2194086" y="1645291"/>
                  <a:pt x="2181885" y="1647731"/>
                </a:cubicBezTo>
                <a:cubicBezTo>
                  <a:pt x="2163885" y="1651331"/>
                  <a:pt x="2145564" y="1653184"/>
                  <a:pt x="2127564" y="1656784"/>
                </a:cubicBezTo>
                <a:cubicBezTo>
                  <a:pt x="2115363" y="1659224"/>
                  <a:pt x="2103421" y="1662820"/>
                  <a:pt x="2091350" y="1665838"/>
                </a:cubicBezTo>
                <a:cubicBezTo>
                  <a:pt x="2088332" y="1686963"/>
                  <a:pt x="2093607" y="1711116"/>
                  <a:pt x="2082297" y="1729212"/>
                </a:cubicBezTo>
                <a:cubicBezTo>
                  <a:pt x="2075702" y="1739763"/>
                  <a:pt x="2058470" y="1737085"/>
                  <a:pt x="2046083" y="1738265"/>
                </a:cubicBezTo>
                <a:cubicBezTo>
                  <a:pt x="1994923" y="1743137"/>
                  <a:pt x="1943477" y="1744301"/>
                  <a:pt x="1892174" y="1747319"/>
                </a:cubicBezTo>
                <a:cubicBezTo>
                  <a:pt x="1883121" y="1756372"/>
                  <a:pt x="1874850" y="1766283"/>
                  <a:pt x="1865014" y="1774479"/>
                </a:cubicBezTo>
                <a:cubicBezTo>
                  <a:pt x="1856655" y="1781445"/>
                  <a:pt x="1845547" y="1784892"/>
                  <a:pt x="1837853" y="1792586"/>
                </a:cubicBezTo>
                <a:cubicBezTo>
                  <a:pt x="1830159" y="1800280"/>
                  <a:pt x="1825782" y="1810693"/>
                  <a:pt x="1819746" y="1819747"/>
                </a:cubicBezTo>
                <a:cubicBezTo>
                  <a:pt x="1828800" y="1825783"/>
                  <a:pt x="1837175" y="1832988"/>
                  <a:pt x="1846907" y="1837854"/>
                </a:cubicBezTo>
                <a:cubicBezTo>
                  <a:pt x="1861379" y="1845090"/>
                  <a:pt x="1896744" y="1852092"/>
                  <a:pt x="1910281" y="1855960"/>
                </a:cubicBezTo>
                <a:cubicBezTo>
                  <a:pt x="1919457" y="1858582"/>
                  <a:pt x="1928388" y="1861996"/>
                  <a:pt x="1937441" y="1865014"/>
                </a:cubicBezTo>
                <a:cubicBezTo>
                  <a:pt x="1934423" y="1880103"/>
                  <a:pt x="1936023" y="1896921"/>
                  <a:pt x="1928388" y="1910281"/>
                </a:cubicBezTo>
                <a:cubicBezTo>
                  <a:pt x="1914988" y="1933731"/>
                  <a:pt x="1862978" y="1934763"/>
                  <a:pt x="1846907" y="1937442"/>
                </a:cubicBezTo>
                <a:cubicBezTo>
                  <a:pt x="1803864" y="1966137"/>
                  <a:pt x="1830072" y="1952106"/>
                  <a:pt x="1765425" y="1973655"/>
                </a:cubicBezTo>
                <a:lnTo>
                  <a:pt x="1738265" y="1982709"/>
                </a:lnTo>
                <a:cubicBezTo>
                  <a:pt x="1689977" y="2055140"/>
                  <a:pt x="1753357" y="1967616"/>
                  <a:pt x="1692998" y="2027976"/>
                </a:cubicBezTo>
                <a:cubicBezTo>
                  <a:pt x="1659594" y="2061381"/>
                  <a:pt x="1692228" y="2052631"/>
                  <a:pt x="1647730" y="2082297"/>
                </a:cubicBezTo>
                <a:cubicBezTo>
                  <a:pt x="1639790" y="2087591"/>
                  <a:pt x="1629623" y="2088333"/>
                  <a:pt x="1620570" y="2091351"/>
                </a:cubicBezTo>
                <a:cubicBezTo>
                  <a:pt x="1619658" y="2090743"/>
                  <a:pt x="1566864" y="2063575"/>
                  <a:pt x="1584356" y="2046083"/>
                </a:cubicBezTo>
                <a:cubicBezTo>
                  <a:pt x="1597852" y="2032587"/>
                  <a:pt x="1638677" y="2027976"/>
                  <a:pt x="1638677" y="2027976"/>
                </a:cubicBezTo>
                <a:cubicBezTo>
                  <a:pt x="1651491" y="2015162"/>
                  <a:pt x="1677511" y="1997239"/>
                  <a:pt x="1674891" y="1973655"/>
                </a:cubicBezTo>
                <a:cubicBezTo>
                  <a:pt x="1672783" y="1954686"/>
                  <a:pt x="1656784" y="1919335"/>
                  <a:pt x="1656784" y="1919335"/>
                </a:cubicBezTo>
                <a:cubicBezTo>
                  <a:pt x="1659802" y="1910281"/>
                  <a:pt x="1658071" y="1897721"/>
                  <a:pt x="1665837" y="1892174"/>
                </a:cubicBezTo>
                <a:cubicBezTo>
                  <a:pt x="1677707" y="1883695"/>
                  <a:pt x="1737011" y="1869854"/>
                  <a:pt x="1756372" y="1865014"/>
                </a:cubicBezTo>
                <a:cubicBezTo>
                  <a:pt x="1752721" y="1846758"/>
                  <a:pt x="1750524" y="1805906"/>
                  <a:pt x="1729212" y="1792586"/>
                </a:cubicBezTo>
                <a:cubicBezTo>
                  <a:pt x="1713027" y="1782470"/>
                  <a:pt x="1674891" y="1774479"/>
                  <a:pt x="1674891" y="1774479"/>
                </a:cubicBezTo>
                <a:cubicBezTo>
                  <a:pt x="1582352" y="1797615"/>
                  <a:pt x="1697034" y="1756775"/>
                  <a:pt x="1629623" y="1901228"/>
                </a:cubicBezTo>
                <a:cubicBezTo>
                  <a:pt x="1621552" y="1918524"/>
                  <a:pt x="1591184" y="1908748"/>
                  <a:pt x="1575303" y="1919335"/>
                </a:cubicBezTo>
                <a:cubicBezTo>
                  <a:pt x="1557196" y="1931406"/>
                  <a:pt x="1542094" y="1950271"/>
                  <a:pt x="1520982" y="1955549"/>
                </a:cubicBezTo>
                <a:cubicBezTo>
                  <a:pt x="1475510" y="1966916"/>
                  <a:pt x="1496572" y="1960667"/>
                  <a:pt x="1457608" y="1973655"/>
                </a:cubicBezTo>
                <a:cubicBezTo>
                  <a:pt x="1439501" y="1985726"/>
                  <a:pt x="1418675" y="1994481"/>
                  <a:pt x="1403287" y="2009869"/>
                </a:cubicBezTo>
                <a:cubicBezTo>
                  <a:pt x="1383265" y="2029891"/>
                  <a:pt x="1374174" y="2042533"/>
                  <a:pt x="1348966" y="2055137"/>
                </a:cubicBezTo>
                <a:cubicBezTo>
                  <a:pt x="1340430" y="2059405"/>
                  <a:pt x="1330859" y="2061172"/>
                  <a:pt x="1321806" y="2064190"/>
                </a:cubicBezTo>
                <a:lnTo>
                  <a:pt x="1303699" y="2118511"/>
                </a:lnTo>
                <a:cubicBezTo>
                  <a:pt x="1293257" y="2149836"/>
                  <a:pt x="1300244" y="2147398"/>
                  <a:pt x="1267485" y="2163778"/>
                </a:cubicBezTo>
                <a:cubicBezTo>
                  <a:pt x="1258949" y="2168046"/>
                  <a:pt x="1249640" y="2170762"/>
                  <a:pt x="1240324" y="2172832"/>
                </a:cubicBezTo>
                <a:cubicBezTo>
                  <a:pt x="1222405" y="2176814"/>
                  <a:pt x="1204111" y="2178867"/>
                  <a:pt x="1186004" y="2181885"/>
                </a:cubicBezTo>
                <a:cubicBezTo>
                  <a:pt x="1176950" y="2184903"/>
                  <a:pt x="1166784" y="2185645"/>
                  <a:pt x="1158843" y="2190939"/>
                </a:cubicBezTo>
                <a:cubicBezTo>
                  <a:pt x="1137931" y="2204880"/>
                  <a:pt x="1126937" y="2225218"/>
                  <a:pt x="1113576" y="2245259"/>
                </a:cubicBezTo>
                <a:cubicBezTo>
                  <a:pt x="1092830" y="2328243"/>
                  <a:pt x="1109273" y="2296981"/>
                  <a:pt x="1077362" y="2344848"/>
                </a:cubicBezTo>
                <a:cubicBezTo>
                  <a:pt x="1009088" y="2322088"/>
                  <a:pt x="1093250" y="2352791"/>
                  <a:pt x="1023041" y="2317687"/>
                </a:cubicBezTo>
                <a:cubicBezTo>
                  <a:pt x="1014505" y="2313419"/>
                  <a:pt x="1004934" y="2311652"/>
                  <a:pt x="995881" y="2308634"/>
                </a:cubicBezTo>
                <a:cubicBezTo>
                  <a:pt x="971384" y="2292303"/>
                  <a:pt x="961220" y="2283905"/>
                  <a:pt x="932507" y="2272420"/>
                </a:cubicBezTo>
                <a:cubicBezTo>
                  <a:pt x="914786" y="2265331"/>
                  <a:pt x="878186" y="2254313"/>
                  <a:pt x="878186" y="2254313"/>
                </a:cubicBezTo>
                <a:cubicBezTo>
                  <a:pt x="869132" y="2248277"/>
                  <a:pt x="857822" y="2244703"/>
                  <a:pt x="851025" y="2236206"/>
                </a:cubicBezTo>
                <a:cubicBezTo>
                  <a:pt x="845063" y="2228754"/>
                  <a:pt x="841972" y="2218589"/>
                  <a:pt x="841972" y="2209046"/>
                </a:cubicBezTo>
                <a:cubicBezTo>
                  <a:pt x="841972" y="2163678"/>
                  <a:pt x="843567" y="2117995"/>
                  <a:pt x="851025" y="2073244"/>
                </a:cubicBezTo>
                <a:cubicBezTo>
                  <a:pt x="852814" y="2062511"/>
                  <a:pt x="860943" y="2053248"/>
                  <a:pt x="869132" y="2046083"/>
                </a:cubicBezTo>
                <a:cubicBezTo>
                  <a:pt x="885509" y="2031753"/>
                  <a:pt x="923453" y="2009869"/>
                  <a:pt x="923453" y="2009869"/>
                </a:cubicBezTo>
                <a:cubicBezTo>
                  <a:pt x="926471" y="2000816"/>
                  <a:pt x="932507" y="1992252"/>
                  <a:pt x="932507" y="1982709"/>
                </a:cubicBezTo>
                <a:cubicBezTo>
                  <a:pt x="932507" y="1963988"/>
                  <a:pt x="927131" y="1908584"/>
                  <a:pt x="914400" y="1883121"/>
                </a:cubicBezTo>
                <a:cubicBezTo>
                  <a:pt x="909534" y="1873389"/>
                  <a:pt x="903987" y="1863654"/>
                  <a:pt x="896293" y="1855960"/>
                </a:cubicBezTo>
                <a:cubicBezTo>
                  <a:pt x="888599" y="1848266"/>
                  <a:pt x="879734" y="1840301"/>
                  <a:pt x="869132" y="1837854"/>
                </a:cubicBezTo>
                <a:cubicBezTo>
                  <a:pt x="839580" y="1831034"/>
                  <a:pt x="808776" y="1831818"/>
                  <a:pt x="778598" y="1828800"/>
                </a:cubicBezTo>
                <a:cubicBezTo>
                  <a:pt x="757070" y="1764220"/>
                  <a:pt x="787595" y="1842296"/>
                  <a:pt x="742384" y="1774479"/>
                </a:cubicBezTo>
                <a:cubicBezTo>
                  <a:pt x="737090" y="1766539"/>
                  <a:pt x="736348" y="1756372"/>
                  <a:pt x="733330" y="1747319"/>
                </a:cubicBezTo>
                <a:cubicBezTo>
                  <a:pt x="706171" y="1765425"/>
                  <a:pt x="703151" y="1762409"/>
                  <a:pt x="688063" y="1792586"/>
                </a:cubicBezTo>
                <a:cubicBezTo>
                  <a:pt x="683795" y="1801122"/>
                  <a:pt x="684972" y="1812295"/>
                  <a:pt x="679010" y="1819747"/>
                </a:cubicBezTo>
                <a:cubicBezTo>
                  <a:pt x="672213" y="1828244"/>
                  <a:pt x="660903" y="1831818"/>
                  <a:pt x="651849" y="1837854"/>
                </a:cubicBezTo>
                <a:cubicBezTo>
                  <a:pt x="645350" y="1896347"/>
                  <a:pt x="660261" y="1916745"/>
                  <a:pt x="615635" y="1946495"/>
                </a:cubicBezTo>
                <a:cubicBezTo>
                  <a:pt x="607695" y="1951789"/>
                  <a:pt x="597528" y="1952531"/>
                  <a:pt x="588475" y="1955549"/>
                </a:cubicBezTo>
                <a:cubicBezTo>
                  <a:pt x="533113" y="2038591"/>
                  <a:pt x="573044" y="1995473"/>
                  <a:pt x="362138" y="1973655"/>
                </a:cubicBezTo>
                <a:cubicBezTo>
                  <a:pt x="343153" y="1971691"/>
                  <a:pt x="307818" y="1955549"/>
                  <a:pt x="307818" y="1955549"/>
                </a:cubicBezTo>
                <a:cubicBezTo>
                  <a:pt x="301782" y="1946495"/>
                  <a:pt x="293532" y="1938576"/>
                  <a:pt x="289711" y="1928388"/>
                </a:cubicBezTo>
                <a:cubicBezTo>
                  <a:pt x="284308" y="1913980"/>
                  <a:pt x="288292" y="1896481"/>
                  <a:pt x="280657" y="1883121"/>
                </a:cubicBezTo>
                <a:cubicBezTo>
                  <a:pt x="275259" y="1873674"/>
                  <a:pt x="262550" y="1871050"/>
                  <a:pt x="253497" y="1865014"/>
                </a:cubicBezTo>
                <a:cubicBezTo>
                  <a:pt x="208126" y="1872575"/>
                  <a:pt x="197105" y="1863595"/>
                  <a:pt x="172016" y="1901228"/>
                </a:cubicBezTo>
                <a:cubicBezTo>
                  <a:pt x="166722" y="1909168"/>
                  <a:pt x="165980" y="1919335"/>
                  <a:pt x="162962" y="1928388"/>
                </a:cubicBezTo>
                <a:cubicBezTo>
                  <a:pt x="159944" y="1994780"/>
                  <a:pt x="171187" y="2063389"/>
                  <a:pt x="153909" y="2127564"/>
                </a:cubicBezTo>
                <a:cubicBezTo>
                  <a:pt x="148252" y="2148578"/>
                  <a:pt x="99588" y="2163778"/>
                  <a:pt x="99588" y="2163778"/>
                </a:cubicBezTo>
                <a:cubicBezTo>
                  <a:pt x="72428" y="2160760"/>
                  <a:pt x="41162" y="2169396"/>
                  <a:pt x="18107" y="2154725"/>
                </a:cubicBezTo>
                <a:cubicBezTo>
                  <a:pt x="2004" y="2144478"/>
                  <a:pt x="0" y="2100404"/>
                  <a:pt x="0" y="2100404"/>
                </a:cubicBezTo>
                <a:cubicBezTo>
                  <a:pt x="1018" y="2094295"/>
                  <a:pt x="14309" y="2010945"/>
                  <a:pt x="18107" y="2000816"/>
                </a:cubicBezTo>
                <a:cubicBezTo>
                  <a:pt x="21928" y="1990628"/>
                  <a:pt x="30178" y="1982709"/>
                  <a:pt x="36214" y="1973655"/>
                </a:cubicBezTo>
                <a:lnTo>
                  <a:pt x="54320" y="1919335"/>
                </a:lnTo>
                <a:lnTo>
                  <a:pt x="63374" y="1892174"/>
                </a:lnTo>
                <a:cubicBezTo>
                  <a:pt x="60356" y="1831818"/>
                  <a:pt x="54320" y="1771537"/>
                  <a:pt x="54320" y="1711105"/>
                </a:cubicBezTo>
                <a:cubicBezTo>
                  <a:pt x="54320" y="1695717"/>
                  <a:pt x="53927" y="1677984"/>
                  <a:pt x="63374" y="1665838"/>
                </a:cubicBezTo>
                <a:cubicBezTo>
                  <a:pt x="76735" y="1648660"/>
                  <a:pt x="117695" y="1629624"/>
                  <a:pt x="117695" y="1629624"/>
                </a:cubicBezTo>
                <a:cubicBezTo>
                  <a:pt x="120713" y="1614535"/>
                  <a:pt x="123995" y="1599496"/>
                  <a:pt x="126748" y="1584356"/>
                </a:cubicBezTo>
                <a:cubicBezTo>
                  <a:pt x="130032" y="1566296"/>
                  <a:pt x="131820" y="1547955"/>
                  <a:pt x="135802" y="1530036"/>
                </a:cubicBezTo>
                <a:cubicBezTo>
                  <a:pt x="137872" y="1520720"/>
                  <a:pt x="139561" y="1510816"/>
                  <a:pt x="144855" y="1502875"/>
                </a:cubicBezTo>
                <a:cubicBezTo>
                  <a:pt x="151957" y="1492222"/>
                  <a:pt x="162180" y="1483912"/>
                  <a:pt x="172016" y="1475715"/>
                </a:cubicBezTo>
                <a:cubicBezTo>
                  <a:pt x="200711" y="1451803"/>
                  <a:pt x="214018" y="1452661"/>
                  <a:pt x="253497" y="1439501"/>
                </a:cubicBezTo>
                <a:lnTo>
                  <a:pt x="280657" y="1430448"/>
                </a:lnTo>
                <a:cubicBezTo>
                  <a:pt x="286693" y="1421394"/>
                  <a:pt x="298764" y="1414168"/>
                  <a:pt x="298764" y="1403287"/>
                </a:cubicBezTo>
                <a:cubicBezTo>
                  <a:pt x="298764" y="1375987"/>
                  <a:pt x="270456" y="1372726"/>
                  <a:pt x="253497" y="1367073"/>
                </a:cubicBezTo>
                <a:cubicBezTo>
                  <a:pt x="250479" y="1339913"/>
                  <a:pt x="248936" y="1312548"/>
                  <a:pt x="244443" y="1285592"/>
                </a:cubicBezTo>
                <a:cubicBezTo>
                  <a:pt x="242874" y="1276179"/>
                  <a:pt x="238012" y="1267608"/>
                  <a:pt x="235390" y="1258432"/>
                </a:cubicBezTo>
                <a:cubicBezTo>
                  <a:pt x="231972" y="1246468"/>
                  <a:pt x="229354" y="1234289"/>
                  <a:pt x="226336" y="1222218"/>
                </a:cubicBezTo>
                <a:cubicBezTo>
                  <a:pt x="223318" y="1192040"/>
                  <a:pt x="226874" y="1160455"/>
                  <a:pt x="217283" y="1131683"/>
                </a:cubicBezTo>
                <a:cubicBezTo>
                  <a:pt x="213842" y="1121360"/>
                  <a:pt x="197816" y="1121270"/>
                  <a:pt x="190122" y="1113576"/>
                </a:cubicBezTo>
                <a:cubicBezTo>
                  <a:pt x="182428" y="1105882"/>
                  <a:pt x="178051" y="1095469"/>
                  <a:pt x="172016" y="1086416"/>
                </a:cubicBezTo>
                <a:cubicBezTo>
                  <a:pt x="175034" y="1059256"/>
                  <a:pt x="170920" y="1030308"/>
                  <a:pt x="181069" y="1004935"/>
                </a:cubicBezTo>
                <a:cubicBezTo>
                  <a:pt x="184613" y="996074"/>
                  <a:pt x="198913" y="997951"/>
                  <a:pt x="208229" y="995881"/>
                </a:cubicBezTo>
                <a:cubicBezTo>
                  <a:pt x="226149" y="991899"/>
                  <a:pt x="244443" y="989846"/>
                  <a:pt x="262550" y="986828"/>
                </a:cubicBezTo>
                <a:cubicBezTo>
                  <a:pt x="298764" y="989846"/>
                  <a:pt x="335347" y="989907"/>
                  <a:pt x="371192" y="995881"/>
                </a:cubicBezTo>
                <a:cubicBezTo>
                  <a:pt x="390019" y="999019"/>
                  <a:pt x="406997" y="1009358"/>
                  <a:pt x="425513" y="1013988"/>
                </a:cubicBezTo>
                <a:cubicBezTo>
                  <a:pt x="470984" y="1025357"/>
                  <a:pt x="449922" y="1019108"/>
                  <a:pt x="488887" y="1032095"/>
                </a:cubicBezTo>
                <a:cubicBezTo>
                  <a:pt x="553861" y="1075411"/>
                  <a:pt x="527820" y="1052921"/>
                  <a:pt x="570368" y="1095469"/>
                </a:cubicBezTo>
                <a:cubicBezTo>
                  <a:pt x="579421" y="1092451"/>
                  <a:pt x="590780" y="1093164"/>
                  <a:pt x="597528" y="1086416"/>
                </a:cubicBezTo>
                <a:cubicBezTo>
                  <a:pt x="604276" y="1079668"/>
                  <a:pt x="606582" y="1068798"/>
                  <a:pt x="606582" y="1059255"/>
                </a:cubicBezTo>
                <a:cubicBezTo>
                  <a:pt x="606582" y="1032080"/>
                  <a:pt x="603431" y="932310"/>
                  <a:pt x="579421" y="896293"/>
                </a:cubicBezTo>
                <a:lnTo>
                  <a:pt x="561315" y="869133"/>
                </a:lnTo>
                <a:cubicBezTo>
                  <a:pt x="564333" y="851026"/>
                  <a:pt x="554734" y="824433"/>
                  <a:pt x="570368" y="814812"/>
                </a:cubicBezTo>
                <a:cubicBezTo>
                  <a:pt x="601635" y="795570"/>
                  <a:pt x="679010" y="796705"/>
                  <a:pt x="679010" y="796705"/>
                </a:cubicBezTo>
                <a:cubicBezTo>
                  <a:pt x="688063" y="793687"/>
                  <a:pt x="697828" y="792286"/>
                  <a:pt x="706170" y="787652"/>
                </a:cubicBezTo>
                <a:cubicBezTo>
                  <a:pt x="754902" y="760579"/>
                  <a:pt x="754660" y="757270"/>
                  <a:pt x="787651" y="724277"/>
                </a:cubicBezTo>
                <a:cubicBezTo>
                  <a:pt x="784633" y="697117"/>
                  <a:pt x="791554" y="666857"/>
                  <a:pt x="778598" y="642796"/>
                </a:cubicBezTo>
                <a:cubicBezTo>
                  <a:pt x="768281" y="623635"/>
                  <a:pt x="743741" y="616314"/>
                  <a:pt x="724277" y="606582"/>
                </a:cubicBezTo>
                <a:cubicBezTo>
                  <a:pt x="712206" y="600546"/>
                  <a:pt x="699781" y="595171"/>
                  <a:pt x="688063" y="588475"/>
                </a:cubicBezTo>
                <a:cubicBezTo>
                  <a:pt x="678616" y="583077"/>
                  <a:pt x="670635" y="575234"/>
                  <a:pt x="660903" y="570368"/>
                </a:cubicBezTo>
                <a:cubicBezTo>
                  <a:pt x="652367" y="566100"/>
                  <a:pt x="642796" y="564333"/>
                  <a:pt x="633742" y="561315"/>
                </a:cubicBezTo>
                <a:cubicBezTo>
                  <a:pt x="584790" y="512363"/>
                  <a:pt x="590456" y="512908"/>
                  <a:pt x="543208" y="479834"/>
                </a:cubicBezTo>
                <a:cubicBezTo>
                  <a:pt x="525380" y="467354"/>
                  <a:pt x="509532" y="450502"/>
                  <a:pt x="488887" y="443620"/>
                </a:cubicBezTo>
                <a:cubicBezTo>
                  <a:pt x="463717" y="435230"/>
                  <a:pt x="455627" y="435180"/>
                  <a:pt x="434566" y="416459"/>
                </a:cubicBezTo>
                <a:cubicBezTo>
                  <a:pt x="415427" y="399447"/>
                  <a:pt x="398352" y="380246"/>
                  <a:pt x="380245" y="362139"/>
                </a:cubicBezTo>
                <a:lnTo>
                  <a:pt x="353085" y="334978"/>
                </a:lnTo>
                <a:cubicBezTo>
                  <a:pt x="350067" y="325925"/>
                  <a:pt x="348666" y="316160"/>
                  <a:pt x="344031" y="307818"/>
                </a:cubicBezTo>
                <a:cubicBezTo>
                  <a:pt x="333463" y="288795"/>
                  <a:pt x="307818" y="253497"/>
                  <a:pt x="307818" y="253497"/>
                </a:cubicBezTo>
                <a:cubicBezTo>
                  <a:pt x="312718" y="214297"/>
                  <a:pt x="295882" y="172016"/>
                  <a:pt x="344031" y="172016"/>
                </a:cubicBezTo>
                <a:cubicBezTo>
                  <a:pt x="356474" y="172016"/>
                  <a:pt x="368174" y="178051"/>
                  <a:pt x="380245" y="181069"/>
                </a:cubicBezTo>
                <a:cubicBezTo>
                  <a:pt x="387554" y="188378"/>
                  <a:pt x="420162" y="224537"/>
                  <a:pt x="434566" y="226337"/>
                </a:cubicBezTo>
                <a:cubicBezTo>
                  <a:pt x="449835" y="228246"/>
                  <a:pt x="464744" y="220301"/>
                  <a:pt x="479833" y="217283"/>
                </a:cubicBezTo>
                <a:cubicBezTo>
                  <a:pt x="488887" y="211247"/>
                  <a:pt x="499300" y="206870"/>
                  <a:pt x="506994" y="199176"/>
                </a:cubicBezTo>
                <a:cubicBezTo>
                  <a:pt x="528515" y="177656"/>
                  <a:pt x="534244" y="144589"/>
                  <a:pt x="543208" y="117695"/>
                </a:cubicBezTo>
                <a:cubicBezTo>
                  <a:pt x="546226" y="108642"/>
                  <a:pt x="546968" y="98475"/>
                  <a:pt x="552261" y="90535"/>
                </a:cubicBezTo>
                <a:lnTo>
                  <a:pt x="570368" y="63374"/>
                </a:lnTo>
                <a:cubicBezTo>
                  <a:pt x="573386" y="45267"/>
                  <a:pt x="570314" y="24992"/>
                  <a:pt x="579421" y="9054"/>
                </a:cubicBezTo>
                <a:cubicBezTo>
                  <a:pt x="584156" y="768"/>
                  <a:pt x="597039" y="0"/>
                  <a:pt x="606582" y="0"/>
                </a:cubicBezTo>
                <a:cubicBezTo>
                  <a:pt x="630913" y="0"/>
                  <a:pt x="654867" y="6036"/>
                  <a:pt x="679010" y="9054"/>
                </a:cubicBezTo>
                <a:cubicBezTo>
                  <a:pt x="688063" y="12072"/>
                  <a:pt x="698718" y="12146"/>
                  <a:pt x="706170" y="18107"/>
                </a:cubicBezTo>
                <a:cubicBezTo>
                  <a:pt x="714667" y="24904"/>
                  <a:pt x="716583" y="37573"/>
                  <a:pt x="724277" y="45267"/>
                </a:cubicBezTo>
                <a:cubicBezTo>
                  <a:pt x="731971" y="52961"/>
                  <a:pt x="742384" y="57338"/>
                  <a:pt x="751437" y="63374"/>
                </a:cubicBezTo>
                <a:cubicBezTo>
                  <a:pt x="757473" y="72428"/>
                  <a:pt x="761850" y="82841"/>
                  <a:pt x="769544" y="90535"/>
                </a:cubicBezTo>
                <a:cubicBezTo>
                  <a:pt x="777238" y="98229"/>
                  <a:pt x="789908" y="100145"/>
                  <a:pt x="796705" y="108642"/>
                </a:cubicBezTo>
                <a:cubicBezTo>
                  <a:pt x="802667" y="116094"/>
                  <a:pt x="802740" y="126749"/>
                  <a:pt x="805758" y="135802"/>
                </a:cubicBezTo>
                <a:cubicBezTo>
                  <a:pt x="802740" y="150891"/>
                  <a:pt x="804340" y="167709"/>
                  <a:pt x="796705" y="181069"/>
                </a:cubicBezTo>
                <a:cubicBezTo>
                  <a:pt x="788447" y="195521"/>
                  <a:pt x="756324" y="203583"/>
                  <a:pt x="742384" y="208230"/>
                </a:cubicBezTo>
                <a:cubicBezTo>
                  <a:pt x="721986" y="238826"/>
                  <a:pt x="704017" y="252700"/>
                  <a:pt x="733330" y="298764"/>
                </a:cubicBezTo>
                <a:cubicBezTo>
                  <a:pt x="745013" y="317124"/>
                  <a:pt x="769544" y="322907"/>
                  <a:pt x="787651" y="334978"/>
                </a:cubicBezTo>
                <a:lnTo>
                  <a:pt x="814812" y="353085"/>
                </a:lnTo>
                <a:cubicBezTo>
                  <a:pt x="817830" y="362139"/>
                  <a:pt x="816099" y="374699"/>
                  <a:pt x="823865" y="380246"/>
                </a:cubicBezTo>
                <a:cubicBezTo>
                  <a:pt x="839396" y="391340"/>
                  <a:pt x="859669" y="393724"/>
                  <a:pt x="878186" y="398353"/>
                </a:cubicBezTo>
                <a:cubicBezTo>
                  <a:pt x="991346" y="426641"/>
                  <a:pt x="850682" y="390494"/>
                  <a:pt x="941560" y="416459"/>
                </a:cubicBezTo>
                <a:cubicBezTo>
                  <a:pt x="1021135" y="439195"/>
                  <a:pt x="939814" y="412860"/>
                  <a:pt x="1004934" y="434566"/>
                </a:cubicBezTo>
                <a:cubicBezTo>
                  <a:pt x="1065327" y="414437"/>
                  <a:pt x="1016974" y="439732"/>
                  <a:pt x="1041148" y="334978"/>
                </a:cubicBezTo>
                <a:cubicBezTo>
                  <a:pt x="1043595" y="324376"/>
                  <a:pt x="1053219" y="316871"/>
                  <a:pt x="1059255" y="307818"/>
                </a:cubicBezTo>
                <a:cubicBezTo>
                  <a:pt x="1086415" y="310836"/>
                  <a:pt x="1114224" y="310243"/>
                  <a:pt x="1140736" y="316871"/>
                </a:cubicBezTo>
                <a:cubicBezTo>
                  <a:pt x="1172927" y="324919"/>
                  <a:pt x="1165885" y="342019"/>
                  <a:pt x="1186004" y="362139"/>
                </a:cubicBezTo>
                <a:cubicBezTo>
                  <a:pt x="1193698" y="369833"/>
                  <a:pt x="1204111" y="374210"/>
                  <a:pt x="1213164" y="380246"/>
                </a:cubicBezTo>
                <a:cubicBezTo>
                  <a:pt x="1219200" y="389299"/>
                  <a:pt x="1223082" y="400241"/>
                  <a:pt x="1231271" y="407406"/>
                </a:cubicBezTo>
                <a:cubicBezTo>
                  <a:pt x="1247649" y="421736"/>
                  <a:pt x="1285592" y="443620"/>
                  <a:pt x="1285592" y="443620"/>
                </a:cubicBezTo>
                <a:cubicBezTo>
                  <a:pt x="1291628" y="452673"/>
                  <a:pt x="1296733" y="462421"/>
                  <a:pt x="1303699" y="470780"/>
                </a:cubicBezTo>
                <a:cubicBezTo>
                  <a:pt x="1311896" y="480616"/>
                  <a:pt x="1328348" y="485386"/>
                  <a:pt x="1330859" y="497941"/>
                </a:cubicBezTo>
                <a:cubicBezTo>
                  <a:pt x="1343294" y="560117"/>
                  <a:pt x="1322916" y="554550"/>
                  <a:pt x="1294645" y="588475"/>
                </a:cubicBezTo>
                <a:cubicBezTo>
                  <a:pt x="1287679" y="596834"/>
                  <a:pt x="1282574" y="606582"/>
                  <a:pt x="1276538" y="615636"/>
                </a:cubicBezTo>
                <a:cubicBezTo>
                  <a:pt x="1260084" y="665000"/>
                  <a:pt x="1259577" y="654177"/>
                  <a:pt x="1276538" y="733331"/>
                </a:cubicBezTo>
                <a:cubicBezTo>
                  <a:pt x="1279366" y="746528"/>
                  <a:pt x="1285102" y="760002"/>
                  <a:pt x="1294645" y="769545"/>
                </a:cubicBezTo>
                <a:cubicBezTo>
                  <a:pt x="1310033" y="784933"/>
                  <a:pt x="1330859" y="793687"/>
                  <a:pt x="1348966" y="805758"/>
                </a:cubicBezTo>
                <a:lnTo>
                  <a:pt x="1376126" y="823865"/>
                </a:lnTo>
                <a:lnTo>
                  <a:pt x="1403287" y="841972"/>
                </a:lnTo>
                <a:lnTo>
                  <a:pt x="1430447" y="860079"/>
                </a:lnTo>
                <a:lnTo>
                  <a:pt x="1466661" y="914400"/>
                </a:lnTo>
                <a:lnTo>
                  <a:pt x="1484768" y="941560"/>
                </a:lnTo>
                <a:cubicBezTo>
                  <a:pt x="1487786" y="950614"/>
                  <a:pt x="1488527" y="960780"/>
                  <a:pt x="1493821" y="968721"/>
                </a:cubicBezTo>
                <a:cubicBezTo>
                  <a:pt x="1507761" y="989631"/>
                  <a:pt x="1528103" y="1000628"/>
                  <a:pt x="1548142" y="1013988"/>
                </a:cubicBezTo>
                <a:cubicBezTo>
                  <a:pt x="1631235" y="986290"/>
                  <a:pt x="1583471" y="997780"/>
                  <a:pt x="1692998" y="986828"/>
                </a:cubicBezTo>
                <a:cubicBezTo>
                  <a:pt x="1702051" y="983810"/>
                  <a:pt x="1710615" y="977774"/>
                  <a:pt x="1720158" y="977774"/>
                </a:cubicBezTo>
                <a:cubicBezTo>
                  <a:pt x="1768538" y="977774"/>
                  <a:pt x="1817226" y="979282"/>
                  <a:pt x="1865014" y="986828"/>
                </a:cubicBezTo>
                <a:cubicBezTo>
                  <a:pt x="1875762" y="988525"/>
                  <a:pt x="1883815" y="997969"/>
                  <a:pt x="1892174" y="1004935"/>
                </a:cubicBezTo>
                <a:cubicBezTo>
                  <a:pt x="1935455" y="1041003"/>
                  <a:pt x="1905070" y="1020410"/>
                  <a:pt x="1937441" y="1059255"/>
                </a:cubicBezTo>
                <a:cubicBezTo>
                  <a:pt x="1963525" y="1090556"/>
                  <a:pt x="1958287" y="1084311"/>
                  <a:pt x="1991762" y="1095469"/>
                </a:cubicBezTo>
                <a:lnTo>
                  <a:pt x="2073243" y="1149790"/>
                </a:lnTo>
                <a:lnTo>
                  <a:pt x="2100404" y="1167897"/>
                </a:lnTo>
                <a:cubicBezTo>
                  <a:pt x="2109457" y="1173933"/>
                  <a:pt x="2117242" y="1182563"/>
                  <a:pt x="2127564" y="1186004"/>
                </a:cubicBezTo>
                <a:lnTo>
                  <a:pt x="2154724" y="1195057"/>
                </a:lnTo>
                <a:cubicBezTo>
                  <a:pt x="2163778" y="1204111"/>
                  <a:pt x="2174783" y="1211565"/>
                  <a:pt x="2181885" y="1222218"/>
                </a:cubicBezTo>
                <a:cubicBezTo>
                  <a:pt x="2198378" y="1246957"/>
                  <a:pt x="2190741" y="1290614"/>
                  <a:pt x="2181885" y="1312753"/>
                </a:cubicBezTo>
                <a:cubicBezTo>
                  <a:pt x="2177130" y="1324641"/>
                  <a:pt x="2162921" y="1330077"/>
                  <a:pt x="2154724" y="1339913"/>
                </a:cubicBezTo>
                <a:cubicBezTo>
                  <a:pt x="2147758" y="1348272"/>
                  <a:pt x="2142653" y="1358020"/>
                  <a:pt x="2136618" y="1367073"/>
                </a:cubicBezTo>
                <a:cubicBezTo>
                  <a:pt x="2139691" y="1385510"/>
                  <a:pt x="2140094" y="1433753"/>
                  <a:pt x="2163778" y="1448555"/>
                </a:cubicBezTo>
                <a:cubicBezTo>
                  <a:pt x="2179963" y="1458671"/>
                  <a:pt x="2199129" y="1464553"/>
                  <a:pt x="2218099" y="1466661"/>
                </a:cubicBezTo>
                <a:lnTo>
                  <a:pt x="2335794" y="1475715"/>
                </a:lnTo>
                <a:close/>
              </a:path>
            </a:pathLst>
          </a:custGeom>
          <a:solidFill>
            <a:schemeClr val="accent2">
              <a:lumMod val="50000"/>
              <a:lumOff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7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348E-2B27-44FD-A180-88F32591ECD6}" type="datetime1">
              <a:rPr lang="sv-SE" smtClean="0"/>
              <a:t>2015-06-10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27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3" y="29943"/>
            <a:ext cx="8946929" cy="5841335"/>
          </a:xfrm>
          <a:prstGeom prst="rect">
            <a:avLst/>
          </a:prstGeom>
        </p:spPr>
      </p:pic>
      <p:sp>
        <p:nvSpPr>
          <p:cNvPr id="6" name="Platshållare för innehåll 5"/>
          <p:cNvSpPr txBox="1">
            <a:spLocks/>
          </p:cNvSpPr>
          <p:nvPr/>
        </p:nvSpPr>
        <p:spPr bwMode="auto">
          <a:xfrm>
            <a:off x="683568" y="3933056"/>
            <a:ext cx="4855949" cy="1440160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Huddinge växer näst bäst i förädlingsvärde men sämst i antal anställda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>
                <a:latin typeface="+mn-lt"/>
              </a:rPr>
              <a:t>Tillväxt i förädlingsvärde leder oftast till tillväxt i anställda men någon fördröjning kan ske – först tillväxt i förädlingsvärde sedan anställer man.</a:t>
            </a:r>
          </a:p>
        </p:txBody>
      </p:sp>
      <p:cxnSp>
        <p:nvCxnSpPr>
          <p:cNvPr id="7" name="Rak pil 6"/>
          <p:cNvCxnSpPr/>
          <p:nvPr/>
        </p:nvCxnSpPr>
        <p:spPr>
          <a:xfrm flipV="1">
            <a:off x="4872540" y="1988840"/>
            <a:ext cx="0" cy="151216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 9"/>
          <p:cNvSpPr/>
          <p:nvPr/>
        </p:nvSpPr>
        <p:spPr>
          <a:xfrm>
            <a:off x="4788835" y="1844824"/>
            <a:ext cx="144016" cy="144016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348E-2B27-44FD-A180-88F32591ECD6}" type="datetime1">
              <a:rPr lang="sv-SE" smtClean="0"/>
              <a:t>2015-06-10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28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0"/>
            <a:ext cx="6330603" cy="430844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6" name="Platshållare för innehåll 5"/>
          <p:cNvSpPr txBox="1">
            <a:spLocks/>
          </p:cNvSpPr>
          <p:nvPr/>
        </p:nvSpPr>
        <p:spPr bwMode="auto">
          <a:xfrm>
            <a:off x="542081" y="4437112"/>
            <a:ext cx="4855949" cy="1800200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>
                <a:latin typeface="+mn-lt"/>
              </a:rPr>
              <a:t>Vi ser att det finns ett samband mellan tillväxt i förädlingsvärde och tillväxt i anställda – oftast linjärt.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Några branscher avviker från denna linje – Besöksnäring och i viss mån Företagstjänster. Dessa branscher brukar vara jobbskapande</a:t>
            </a:r>
            <a:endParaRPr lang="sv-SE" sz="1600" kern="0" dirty="0" smtClean="0">
              <a:latin typeface="+mn-lt"/>
            </a:endParaRPr>
          </a:p>
        </p:txBody>
      </p:sp>
      <p:cxnSp>
        <p:nvCxnSpPr>
          <p:cNvPr id="8" name="Rak pil 7"/>
          <p:cNvCxnSpPr/>
          <p:nvPr/>
        </p:nvCxnSpPr>
        <p:spPr>
          <a:xfrm flipV="1">
            <a:off x="3563888" y="620688"/>
            <a:ext cx="4464496" cy="25922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1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435-9931-4747-BF4E-DBC9A55EE2EB}" type="datetime1">
              <a:rPr lang="sv-SE" smtClean="0"/>
              <a:t>2015-06-10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29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" y="24934"/>
            <a:ext cx="9002067" cy="5873480"/>
          </a:xfrm>
          <a:prstGeom prst="rect">
            <a:avLst/>
          </a:prstGeom>
        </p:spPr>
      </p:pic>
      <p:sp>
        <p:nvSpPr>
          <p:cNvPr id="6" name="Platshållare för innehåll 5"/>
          <p:cNvSpPr txBox="1">
            <a:spLocks/>
          </p:cNvSpPr>
          <p:nvPr/>
        </p:nvSpPr>
        <p:spPr bwMode="auto">
          <a:xfrm>
            <a:off x="623719" y="4077072"/>
            <a:ext cx="7877028" cy="1224136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Högsta utbildningsnivån i Stockholm följt av Huddinge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>
                <a:latin typeface="+mn-lt"/>
              </a:rPr>
              <a:t>Högsta andel med yrken som kräver längre utbildning i Stockholm följt av Huddinge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Största gapen mellan utbildningsnivå och yrken finns i Stockholm, Huddinge och Botkyrka</a:t>
            </a:r>
            <a:endParaRPr lang="sv-SE" sz="1600" kern="0" dirty="0" smtClean="0">
              <a:latin typeface="+mn-lt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44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6" y="116632"/>
            <a:ext cx="7886056" cy="6098928"/>
          </a:xfrm>
          <a:prstGeom prst="rect">
            <a:avLst/>
          </a:prstGeom>
        </p:spPr>
      </p:pic>
      <p:sp>
        <p:nvSpPr>
          <p:cNvPr id="13316" name="textruta 3"/>
          <p:cNvSpPr txBox="1">
            <a:spLocks noChangeArrowheads="1"/>
          </p:cNvSpPr>
          <p:nvPr/>
        </p:nvSpPr>
        <p:spPr bwMode="auto">
          <a:xfrm>
            <a:off x="1625347" y="301604"/>
            <a:ext cx="5177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0" dirty="0"/>
              <a:t>Alla </a:t>
            </a:r>
            <a:r>
              <a:rPr lang="sv-SE" sz="1800" dirty="0" smtClean="0"/>
              <a:t>4182 </a:t>
            </a:r>
            <a:r>
              <a:rPr lang="sv-SE" sz="1800" b="0" dirty="0" smtClean="0"/>
              <a:t>företag i Huddinge </a:t>
            </a:r>
            <a:r>
              <a:rPr lang="sv-SE" sz="1800" dirty="0" smtClean="0"/>
              <a:t>kommun </a:t>
            </a:r>
            <a:r>
              <a:rPr lang="sv-SE" sz="1800" b="0" dirty="0" smtClean="0"/>
              <a:t>2013</a:t>
            </a:r>
            <a:endParaRPr lang="sv-SE" sz="1800" b="0" dirty="0"/>
          </a:p>
        </p:txBody>
      </p:sp>
      <p:sp>
        <p:nvSpPr>
          <p:cNvPr id="11" name="textruta 10"/>
          <p:cNvSpPr txBox="1"/>
          <p:nvPr/>
        </p:nvSpPr>
        <p:spPr>
          <a:xfrm>
            <a:off x="139868" y="227687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/>
              <a:t>IKEA</a:t>
            </a:r>
            <a:endParaRPr lang="sv-SE" sz="1200" b="0" dirty="0"/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600F7-185A-4CCE-9C78-72E95A5808B4}" type="datetime1">
              <a:rPr lang="sv-SE" altLang="en-US" smtClean="0"/>
              <a:t>2015-06-10</a:t>
            </a:fld>
            <a:endParaRPr lang="sv-SE" altLang="en-US" dirty="0"/>
          </a:p>
        </p:txBody>
      </p:sp>
      <p:sp>
        <p:nvSpPr>
          <p:cNvPr id="19" name="Platshållare för bildnumm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9413C-D89F-4368-910B-C55E13CF6DC2}" type="slidenum">
              <a:rPr lang="sv-SE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82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b="0" dirty="0" smtClean="0"/>
              <a:t>In- och utpendling i Huddinge kommun</a:t>
            </a:r>
            <a:endParaRPr lang="sv-SE" sz="2000" b="0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04A1-E72F-40A8-BC9A-E38D3EAEF8A8}" type="datetime1">
              <a:rPr lang="sv-SE" smtClean="0"/>
              <a:t>2015-06-10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30</a:t>
            </a:fld>
            <a:endParaRPr lang="sv-SE"/>
          </a:p>
        </p:txBody>
      </p:sp>
      <p:sp>
        <p:nvSpPr>
          <p:cNvPr id="6" name="Platshållare för innehåll 5"/>
          <p:cNvSpPr txBox="1">
            <a:spLocks/>
          </p:cNvSpPr>
          <p:nvPr/>
        </p:nvSpPr>
        <p:spPr bwMode="auto">
          <a:xfrm>
            <a:off x="1445757" y="5481613"/>
            <a:ext cx="5170594" cy="792088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Huddinge är i hög grad beroende av infrastruktur –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sv-SE" sz="1600" kern="0" dirty="0" smtClean="0"/>
              <a:t>att arbetskraften kan pendla in- och ut ur kommunen</a:t>
            </a:r>
            <a:endParaRPr lang="sv-SE" sz="1600" kern="0" dirty="0" smtClean="0">
              <a:latin typeface="+mn-lt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18" y="915534"/>
            <a:ext cx="7243072" cy="4592229"/>
          </a:xfrm>
          <a:prstGeom prst="rect">
            <a:avLst/>
          </a:prstGeom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7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E292-37A7-4DF2-A55F-1130E6AA486F}" type="datetime1">
              <a:rPr lang="sv-SE" smtClean="0"/>
              <a:t>2015-06-10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31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" y="14917"/>
            <a:ext cx="9002067" cy="5873480"/>
          </a:xfrm>
          <a:prstGeom prst="rect">
            <a:avLst/>
          </a:prstGeom>
        </p:spPr>
      </p:pic>
      <p:sp>
        <p:nvSpPr>
          <p:cNvPr id="5" name="Platshållare för innehåll 5"/>
          <p:cNvSpPr txBox="1">
            <a:spLocks/>
          </p:cNvSpPr>
          <p:nvPr/>
        </p:nvSpPr>
        <p:spPr bwMode="auto">
          <a:xfrm>
            <a:off x="1083029" y="548680"/>
            <a:ext cx="3456384" cy="1728192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>
                <a:latin typeface="+mn-lt"/>
              </a:rPr>
              <a:t>Stockholm ökar sin befolkning under dagtid med ca +35%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Övriga kommuner minskar – i Tyresö är man -50% av nattbefolkningen under dagtid, i Huddinge -10%</a:t>
            </a:r>
            <a:endParaRPr lang="sv-SE" sz="1600" kern="0" dirty="0" smtClean="0">
              <a:latin typeface="+mn-lt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7" name="Ellips 6"/>
          <p:cNvSpPr/>
          <p:nvPr/>
        </p:nvSpPr>
        <p:spPr>
          <a:xfrm>
            <a:off x="5112060" y="3104964"/>
            <a:ext cx="216024" cy="2160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pil 8"/>
          <p:cNvCxnSpPr/>
          <p:nvPr/>
        </p:nvCxnSpPr>
        <p:spPr>
          <a:xfrm>
            <a:off x="3707904" y="3212976"/>
            <a:ext cx="1368152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V="1">
            <a:off x="4067944" y="1916832"/>
            <a:ext cx="1728192" cy="3456384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1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6" y="116632"/>
            <a:ext cx="7886056" cy="6098928"/>
          </a:xfrm>
          <a:prstGeom prst="rect">
            <a:avLst/>
          </a:prstGeom>
        </p:spPr>
      </p:pic>
      <p:sp>
        <p:nvSpPr>
          <p:cNvPr id="13316" name="textruta 3"/>
          <p:cNvSpPr txBox="1">
            <a:spLocks noChangeArrowheads="1"/>
          </p:cNvSpPr>
          <p:nvPr/>
        </p:nvSpPr>
        <p:spPr bwMode="auto">
          <a:xfrm>
            <a:off x="1625347" y="301604"/>
            <a:ext cx="5177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0" dirty="0"/>
              <a:t>Alla </a:t>
            </a:r>
            <a:r>
              <a:rPr lang="sv-SE" sz="1800" dirty="0" smtClean="0"/>
              <a:t>4182 </a:t>
            </a:r>
            <a:r>
              <a:rPr lang="sv-SE" sz="1800" b="0" dirty="0" smtClean="0"/>
              <a:t>företag i Huddinge </a:t>
            </a:r>
            <a:r>
              <a:rPr lang="sv-SE" sz="1800" dirty="0" smtClean="0"/>
              <a:t>kommun </a:t>
            </a:r>
            <a:r>
              <a:rPr lang="sv-SE" sz="1800" b="0" dirty="0" smtClean="0"/>
              <a:t>2013</a:t>
            </a:r>
            <a:endParaRPr lang="sv-SE" sz="1800" b="0" dirty="0"/>
          </a:p>
        </p:txBody>
      </p:sp>
      <p:sp>
        <p:nvSpPr>
          <p:cNvPr id="11" name="textruta 10"/>
          <p:cNvSpPr txBox="1"/>
          <p:nvPr/>
        </p:nvSpPr>
        <p:spPr>
          <a:xfrm>
            <a:off x="139868" y="227687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/>
              <a:t>IKEA</a:t>
            </a:r>
            <a:endParaRPr lang="sv-SE" sz="1200" b="0" dirty="0"/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600F7-185A-4CCE-9C78-72E95A5808B4}" type="datetime1">
              <a:rPr lang="sv-SE" altLang="en-US" smtClean="0"/>
              <a:t>2015-06-10</a:t>
            </a:fld>
            <a:endParaRPr lang="sv-SE" altLang="en-US" dirty="0"/>
          </a:p>
        </p:txBody>
      </p:sp>
      <p:sp>
        <p:nvSpPr>
          <p:cNvPr id="19" name="Platshållare för bildnumm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9413C-D89F-4368-910B-C55E13CF6DC2}" type="slidenum">
              <a:rPr lang="sv-SE" alt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  <p:sp>
        <p:nvSpPr>
          <p:cNvPr id="8" name="Platshållare för innehåll 5"/>
          <p:cNvSpPr txBox="1">
            <a:spLocks/>
          </p:cNvSpPr>
          <p:nvPr/>
        </p:nvSpPr>
        <p:spPr>
          <a:xfrm>
            <a:off x="4499992" y="995971"/>
            <a:ext cx="4248472" cy="2649053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Bra konkurrenskraft och bra tillväxt i förädlingsvärde, anställda och företag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Större företag tappar anställda – tillväxt i de mindre och nya företagen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Flest nya jobb skapas inom Detaljhandeln Hälso- och sjukvård och Byggnadsindustri.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Potential för tillväxt i anställda inom Företagstjänster och Besöksnäring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Stort utbildningsgap – hög pendling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endParaRPr lang="sv-SE" sz="16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1470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2190"/>
            <a:ext cx="4345200" cy="173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87AD-6FCB-49AC-AEA5-912ABD0F6285}" type="datetime1">
              <a:rPr lang="sv-SE" smtClean="0"/>
              <a:t>2015-06-10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33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1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Simplerdiagrammet</a:t>
            </a:r>
            <a:endParaRPr lang="sv-SE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392228" y="1310035"/>
            <a:ext cx="431800" cy="4135437"/>
          </a:xfrm>
          <a:prstGeom prst="rightArrow">
            <a:avLst>
              <a:gd name="adj1" fmla="val 49981"/>
              <a:gd name="adj2" fmla="val 100000"/>
            </a:avLst>
          </a:prstGeom>
          <a:gradFill rotWithShape="1">
            <a:gsLst>
              <a:gs pos="0">
                <a:srgbClr val="FFD6C2"/>
              </a:gs>
              <a:gs pos="100000">
                <a:srgbClr val="FF9966"/>
              </a:gs>
            </a:gsLst>
            <a:lin ang="0" scaled="1"/>
          </a:gradFill>
          <a:ln w="9525">
            <a:solidFill>
              <a:srgbClr val="F0EFE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928" y="1268760"/>
            <a:ext cx="3924300" cy="4211637"/>
          </a:xfrm>
          <a:prstGeom prst="rect">
            <a:avLst/>
          </a:prstGeom>
          <a:solidFill>
            <a:srgbClr val="F7F7F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7" name="AutoShape 66"/>
          <p:cNvSpPr>
            <a:spLocks noChangeArrowheads="1"/>
          </p:cNvSpPr>
          <p:nvPr/>
        </p:nvSpPr>
        <p:spPr bwMode="auto">
          <a:xfrm>
            <a:off x="1650616" y="2095847"/>
            <a:ext cx="1495425" cy="792163"/>
          </a:xfrm>
          <a:prstGeom prst="chevron">
            <a:avLst>
              <a:gd name="adj" fmla="val 10732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8" name="Line 67"/>
          <p:cNvSpPr>
            <a:spLocks noChangeShapeType="1"/>
          </p:cNvSpPr>
          <p:nvPr/>
        </p:nvSpPr>
        <p:spPr bwMode="auto">
          <a:xfrm flipV="1">
            <a:off x="1259631" y="2492722"/>
            <a:ext cx="457659" cy="174"/>
          </a:xfrm>
          <a:prstGeom prst="line">
            <a:avLst/>
          </a:prstGeom>
          <a:noFill/>
          <a:ln w="57150">
            <a:solidFill>
              <a:srgbClr val="C5C3A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467544" y="2060848"/>
            <a:ext cx="1080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dirty="0" smtClean="0"/>
              <a:t>Inköp av</a:t>
            </a:r>
          </a:p>
          <a:p>
            <a:r>
              <a:rPr lang="sv-SE" sz="1200" dirty="0" smtClean="0"/>
              <a:t>varor och</a:t>
            </a:r>
          </a:p>
          <a:p>
            <a:r>
              <a:rPr lang="sv-SE" sz="1200" dirty="0" smtClean="0"/>
              <a:t>tjänster</a:t>
            </a:r>
            <a:endParaRPr lang="sv-SE" sz="1200" dirty="0"/>
          </a:p>
        </p:txBody>
      </p:sp>
      <p:sp>
        <p:nvSpPr>
          <p:cNvPr id="10" name="Line 69"/>
          <p:cNvSpPr>
            <a:spLocks noChangeShapeType="1"/>
          </p:cNvSpPr>
          <p:nvPr/>
        </p:nvSpPr>
        <p:spPr bwMode="auto">
          <a:xfrm>
            <a:off x="3179378" y="2492722"/>
            <a:ext cx="896938" cy="0"/>
          </a:xfrm>
          <a:prstGeom prst="line">
            <a:avLst/>
          </a:prstGeom>
          <a:noFill/>
          <a:ln w="57150">
            <a:solidFill>
              <a:srgbClr val="C5C3A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3212716" y="2181572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/>
              <a:t>Försäljning</a:t>
            </a:r>
          </a:p>
        </p:txBody>
      </p:sp>
      <p:sp>
        <p:nvSpPr>
          <p:cNvPr id="12" name="Line 71"/>
          <p:cNvSpPr>
            <a:spLocks noChangeShapeType="1"/>
          </p:cNvSpPr>
          <p:nvPr/>
        </p:nvSpPr>
        <p:spPr bwMode="auto">
          <a:xfrm flipV="1">
            <a:off x="2447541" y="2924522"/>
            <a:ext cx="0" cy="360363"/>
          </a:xfrm>
          <a:prstGeom prst="line">
            <a:avLst/>
          </a:prstGeom>
          <a:noFill/>
          <a:ln w="57150">
            <a:solidFill>
              <a:srgbClr val="C5C3A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1683953" y="1629122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/>
              <a:t>Personal</a:t>
            </a:r>
          </a:p>
        </p:txBody>
      </p:sp>
      <p:sp>
        <p:nvSpPr>
          <p:cNvPr id="14" name="Line 73"/>
          <p:cNvSpPr>
            <a:spLocks noChangeShapeType="1"/>
          </p:cNvSpPr>
          <p:nvPr/>
        </p:nvSpPr>
        <p:spPr bwMode="auto">
          <a:xfrm flipH="1">
            <a:off x="2447541" y="1700560"/>
            <a:ext cx="0" cy="360362"/>
          </a:xfrm>
          <a:prstGeom prst="line">
            <a:avLst/>
          </a:prstGeom>
          <a:noFill/>
          <a:ln w="57150">
            <a:solidFill>
              <a:srgbClr val="C5C3A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1782378" y="3032472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/>
              <a:t>Kapital</a:t>
            </a:r>
          </a:p>
        </p:txBody>
      </p:sp>
      <p:sp>
        <p:nvSpPr>
          <p:cNvPr id="16" name="Line 75"/>
          <p:cNvSpPr>
            <a:spLocks noChangeShapeType="1"/>
          </p:cNvSpPr>
          <p:nvPr/>
        </p:nvSpPr>
        <p:spPr bwMode="auto">
          <a:xfrm flipV="1">
            <a:off x="1782378" y="2492722"/>
            <a:ext cx="1263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auto">
          <a:xfrm>
            <a:off x="1817303" y="2218085"/>
            <a:ext cx="1263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i="1" dirty="0"/>
              <a:t>Förädlingsvärde</a:t>
            </a:r>
          </a:p>
        </p:txBody>
      </p:sp>
      <p:sp>
        <p:nvSpPr>
          <p:cNvPr id="18" name="Line 77"/>
          <p:cNvSpPr>
            <a:spLocks noChangeShapeType="1"/>
          </p:cNvSpPr>
          <p:nvPr/>
        </p:nvSpPr>
        <p:spPr bwMode="auto">
          <a:xfrm>
            <a:off x="453641" y="3429347"/>
            <a:ext cx="39211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" name="AutoShape 66"/>
          <p:cNvSpPr>
            <a:spLocks noChangeArrowheads="1"/>
          </p:cNvSpPr>
          <p:nvPr/>
        </p:nvSpPr>
        <p:spPr bwMode="auto">
          <a:xfrm>
            <a:off x="1655800" y="3932696"/>
            <a:ext cx="1495425" cy="792163"/>
          </a:xfrm>
          <a:prstGeom prst="chevron">
            <a:avLst>
              <a:gd name="adj" fmla="val 10732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b="1" dirty="0"/>
          </a:p>
        </p:txBody>
      </p:sp>
      <p:sp>
        <p:nvSpPr>
          <p:cNvPr id="20" name="AutoShape 66"/>
          <p:cNvSpPr>
            <a:spLocks noChangeArrowheads="1"/>
          </p:cNvSpPr>
          <p:nvPr/>
        </p:nvSpPr>
        <p:spPr bwMode="auto">
          <a:xfrm>
            <a:off x="1637750" y="3932695"/>
            <a:ext cx="792088" cy="792163"/>
          </a:xfrm>
          <a:prstGeom prst="chevron">
            <a:avLst>
              <a:gd name="adj" fmla="val 10732"/>
            </a:avLst>
          </a:prstGeom>
          <a:solidFill>
            <a:srgbClr val="66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b="1" dirty="0"/>
          </a:p>
        </p:txBody>
      </p:sp>
      <p:sp>
        <p:nvSpPr>
          <p:cNvPr id="21" name="AutoShape 66"/>
          <p:cNvSpPr>
            <a:spLocks noChangeArrowheads="1"/>
          </p:cNvSpPr>
          <p:nvPr/>
        </p:nvSpPr>
        <p:spPr bwMode="auto">
          <a:xfrm>
            <a:off x="2375880" y="3932696"/>
            <a:ext cx="432048" cy="792163"/>
          </a:xfrm>
          <a:prstGeom prst="chevron">
            <a:avLst>
              <a:gd name="adj" fmla="val 20715"/>
            </a:avLst>
          </a:prstGeom>
          <a:solidFill>
            <a:srgbClr val="FF99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b="1" dirty="0"/>
          </a:p>
        </p:txBody>
      </p:sp>
      <p:sp>
        <p:nvSpPr>
          <p:cNvPr id="22" name="Text Box 64"/>
          <p:cNvSpPr txBox="1">
            <a:spLocks noChangeArrowheads="1"/>
          </p:cNvSpPr>
          <p:nvPr/>
        </p:nvSpPr>
        <p:spPr bwMode="auto">
          <a:xfrm>
            <a:off x="2051844" y="4940808"/>
            <a:ext cx="875561" cy="478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 smtClean="0"/>
              <a:t>Ersättning</a:t>
            </a:r>
          </a:p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 smtClean="0"/>
              <a:t>till lån-</a:t>
            </a:r>
          </a:p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 smtClean="0"/>
              <a:t>givare</a:t>
            </a:r>
          </a:p>
        </p:txBody>
      </p:sp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2915940" y="4940808"/>
            <a:ext cx="1087157" cy="330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 smtClean="0"/>
              <a:t>Ersättning</a:t>
            </a:r>
          </a:p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 smtClean="0"/>
              <a:t>till aktieägare</a:t>
            </a:r>
            <a:endParaRPr lang="sv-SE" sz="1200" b="0" dirty="0"/>
          </a:p>
        </p:txBody>
      </p:sp>
      <p:cxnSp>
        <p:nvCxnSpPr>
          <p:cNvPr id="24" name="Rak pil 23"/>
          <p:cNvCxnSpPr/>
          <p:nvPr/>
        </p:nvCxnSpPr>
        <p:spPr bwMode="auto">
          <a:xfrm flipV="1">
            <a:off x="2519896" y="4760788"/>
            <a:ext cx="0" cy="108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Rak pil 24"/>
          <p:cNvCxnSpPr/>
          <p:nvPr/>
        </p:nvCxnSpPr>
        <p:spPr bwMode="auto">
          <a:xfrm flipH="1" flipV="1">
            <a:off x="2915940" y="4760788"/>
            <a:ext cx="10801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76"/>
          <p:cNvSpPr txBox="1">
            <a:spLocks noChangeArrowheads="1"/>
          </p:cNvSpPr>
          <p:nvPr/>
        </p:nvSpPr>
        <p:spPr bwMode="auto">
          <a:xfrm>
            <a:off x="1439776" y="3536652"/>
            <a:ext cx="2609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i="1" dirty="0" smtClean="0"/>
              <a:t>Vad ska Förädlingsvärdet räcka till?</a:t>
            </a:r>
            <a:endParaRPr lang="sv-SE" sz="1200" i="1" dirty="0"/>
          </a:p>
        </p:txBody>
      </p:sp>
      <p:sp>
        <p:nvSpPr>
          <p:cNvPr id="27" name="AutoShape 66"/>
          <p:cNvSpPr>
            <a:spLocks noChangeArrowheads="1"/>
          </p:cNvSpPr>
          <p:nvPr/>
        </p:nvSpPr>
        <p:spPr bwMode="auto">
          <a:xfrm>
            <a:off x="2735920" y="3932696"/>
            <a:ext cx="432048" cy="792163"/>
          </a:xfrm>
          <a:prstGeom prst="chevron">
            <a:avLst>
              <a:gd name="adj" fmla="val 20715"/>
            </a:avLst>
          </a:prstGeom>
          <a:solidFill>
            <a:srgbClr val="FF99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b="1" dirty="0"/>
          </a:p>
        </p:txBody>
      </p:sp>
      <p:sp>
        <p:nvSpPr>
          <p:cNvPr id="28" name="AutoShape 66"/>
          <p:cNvSpPr>
            <a:spLocks noChangeArrowheads="1"/>
          </p:cNvSpPr>
          <p:nvPr/>
        </p:nvSpPr>
        <p:spPr bwMode="auto">
          <a:xfrm>
            <a:off x="2375880" y="3932696"/>
            <a:ext cx="792088" cy="792163"/>
          </a:xfrm>
          <a:prstGeom prst="chevron">
            <a:avLst>
              <a:gd name="adj" fmla="val 10732"/>
            </a:avLst>
          </a:prstGeom>
          <a:solidFill>
            <a:srgbClr val="FF99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b="1" dirty="0"/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>
            <a:off x="2447888" y="4215440"/>
            <a:ext cx="721672" cy="330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 smtClean="0"/>
              <a:t>Kapital-</a:t>
            </a:r>
          </a:p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 smtClean="0"/>
              <a:t>kostnad</a:t>
            </a:r>
            <a:endParaRPr lang="sv-SE" sz="1200" b="0" dirty="0"/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1655800" y="4218222"/>
            <a:ext cx="840295" cy="330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/>
              <a:t>Personal-</a:t>
            </a:r>
          </a:p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/>
              <a:t>kostnad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2770970" y="490516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+</a:t>
            </a:r>
            <a:endParaRPr lang="sv-SE" dirty="0"/>
          </a:p>
        </p:txBody>
      </p:sp>
      <p:grpSp>
        <p:nvGrpSpPr>
          <p:cNvPr id="32" name="Grupp 31"/>
          <p:cNvGrpSpPr/>
          <p:nvPr/>
        </p:nvGrpSpPr>
        <p:grpSpPr>
          <a:xfrm>
            <a:off x="4824028" y="1268760"/>
            <a:ext cx="3924300" cy="4211637"/>
            <a:chOff x="4824028" y="1268760"/>
            <a:chExt cx="3924300" cy="4211637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4824028" y="1268760"/>
              <a:ext cx="3924300" cy="4211637"/>
            </a:xfrm>
            <a:prstGeom prst="rect">
              <a:avLst/>
            </a:prstGeom>
            <a:solidFill>
              <a:srgbClr val="F7F7F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1800">
                <a:latin typeface="Times" charset="0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5543166" y="2318097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5543166" y="4623147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H="1">
              <a:off x="5543166" y="416118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H="1">
              <a:off x="5543166" y="3930997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H="1">
              <a:off x="5543166" y="4391372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5543166" y="254828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5543166" y="2778472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5543166" y="3008660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 flipH="1">
              <a:off x="5543166" y="3238847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H="1">
              <a:off x="5543166" y="3470622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 flipH="1">
              <a:off x="5543166" y="3700810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rot="16200000" flipH="1">
              <a:off x="5578884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rot="16200000" flipH="1">
              <a:off x="7883934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rot="16200000" flipH="1">
              <a:off x="7421972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rot="16200000" flipH="1">
              <a:off x="7191784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rot="16200000" flipH="1">
              <a:off x="7652159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rot="16200000" flipH="1">
              <a:off x="5809072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rot="16200000" flipH="1">
              <a:off x="6039259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rot="16200000" flipH="1">
              <a:off x="6269447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rot="16200000" flipH="1">
              <a:off x="6499634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 rot="16200000" flipH="1">
              <a:off x="6731409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5" name="Line 29"/>
            <p:cNvSpPr>
              <a:spLocks noChangeShapeType="1"/>
            </p:cNvSpPr>
            <p:nvPr/>
          </p:nvSpPr>
          <p:spPr bwMode="auto">
            <a:xfrm rot="16200000" flipH="1">
              <a:off x="6961597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5614603" y="2138710"/>
              <a:ext cx="2484438" cy="24844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" name="Line 31"/>
            <p:cNvSpPr>
              <a:spLocks noChangeShapeType="1"/>
            </p:cNvSpPr>
            <p:nvPr/>
          </p:nvSpPr>
          <p:spPr bwMode="auto">
            <a:xfrm>
              <a:off x="5614603" y="2318097"/>
              <a:ext cx="2305050" cy="2305050"/>
            </a:xfrm>
            <a:prstGeom prst="line">
              <a:avLst/>
            </a:prstGeom>
            <a:noFill/>
            <a:ln w="28575">
              <a:solidFill>
                <a:srgbClr val="C5C3A5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5219316" y="4016722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0,2</a:t>
              </a:r>
            </a:p>
          </p:txBody>
        </p:sp>
        <p:sp>
          <p:nvSpPr>
            <p:cNvPr id="59" name="Text Box 33"/>
            <p:cNvSpPr txBox="1">
              <a:spLocks noChangeArrowheads="1"/>
            </p:cNvSpPr>
            <p:nvPr/>
          </p:nvSpPr>
          <p:spPr bwMode="auto">
            <a:xfrm>
              <a:off x="5325678" y="4478685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</a:t>
              </a:r>
            </a:p>
          </p:txBody>
        </p:sp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5219316" y="3095972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0,6</a:t>
              </a:r>
            </a:p>
          </p:txBody>
        </p:sp>
        <p:sp>
          <p:nvSpPr>
            <p:cNvPr id="61" name="Text Box 35"/>
            <p:cNvSpPr txBox="1">
              <a:spLocks noChangeArrowheads="1"/>
            </p:cNvSpPr>
            <p:nvPr/>
          </p:nvSpPr>
          <p:spPr bwMode="auto">
            <a:xfrm>
              <a:off x="5219316" y="3556347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0,4</a:t>
              </a:r>
            </a:p>
          </p:txBody>
        </p:sp>
        <p:sp>
          <p:nvSpPr>
            <p:cNvPr id="62" name="Text Box 36"/>
            <p:cNvSpPr txBox="1">
              <a:spLocks noChangeArrowheads="1"/>
            </p:cNvSpPr>
            <p:nvPr/>
          </p:nvSpPr>
          <p:spPr bwMode="auto">
            <a:xfrm>
              <a:off x="5219316" y="2175222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1,0</a:t>
              </a:r>
            </a:p>
          </p:txBody>
        </p:sp>
        <p:sp>
          <p:nvSpPr>
            <p:cNvPr id="63" name="Text Box 37"/>
            <p:cNvSpPr txBox="1">
              <a:spLocks noChangeArrowheads="1"/>
            </p:cNvSpPr>
            <p:nvPr/>
          </p:nvSpPr>
          <p:spPr bwMode="auto">
            <a:xfrm>
              <a:off x="5219316" y="2635597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0,8</a:t>
              </a:r>
            </a:p>
          </p:txBody>
        </p:sp>
        <p:sp>
          <p:nvSpPr>
            <p:cNvPr id="64" name="Text Box 38"/>
            <p:cNvSpPr txBox="1">
              <a:spLocks noChangeArrowheads="1"/>
            </p:cNvSpPr>
            <p:nvPr/>
          </p:nvSpPr>
          <p:spPr bwMode="auto">
            <a:xfrm>
              <a:off x="5868603" y="4659660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0,2</a:t>
              </a:r>
            </a:p>
          </p:txBody>
        </p:sp>
        <p:sp>
          <p:nvSpPr>
            <p:cNvPr id="65" name="Text Box 39"/>
            <p:cNvSpPr txBox="1">
              <a:spLocks noChangeArrowheads="1"/>
            </p:cNvSpPr>
            <p:nvPr/>
          </p:nvSpPr>
          <p:spPr bwMode="auto">
            <a:xfrm>
              <a:off x="5506653" y="4659660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</a:t>
              </a:r>
            </a:p>
          </p:txBody>
        </p:sp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6803641" y="4659660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0,6</a:t>
              </a:r>
            </a:p>
          </p:txBody>
        </p:sp>
        <p:sp>
          <p:nvSpPr>
            <p:cNvPr id="67" name="Text Box 41"/>
            <p:cNvSpPr txBox="1">
              <a:spLocks noChangeArrowheads="1"/>
            </p:cNvSpPr>
            <p:nvPr/>
          </p:nvSpPr>
          <p:spPr bwMode="auto">
            <a:xfrm>
              <a:off x="6335328" y="4659660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0,4</a:t>
              </a:r>
            </a:p>
          </p:txBody>
        </p:sp>
        <p:sp>
          <p:nvSpPr>
            <p:cNvPr id="68" name="Text Box 42"/>
            <p:cNvSpPr txBox="1">
              <a:spLocks noChangeArrowheads="1"/>
            </p:cNvSpPr>
            <p:nvPr/>
          </p:nvSpPr>
          <p:spPr bwMode="auto">
            <a:xfrm>
              <a:off x="7738678" y="4659660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1,0</a:t>
              </a:r>
            </a:p>
          </p:txBody>
        </p:sp>
        <p:sp>
          <p:nvSpPr>
            <p:cNvPr id="69" name="Text Box 43"/>
            <p:cNvSpPr txBox="1">
              <a:spLocks noChangeArrowheads="1"/>
            </p:cNvSpPr>
            <p:nvPr/>
          </p:nvSpPr>
          <p:spPr bwMode="auto">
            <a:xfrm>
              <a:off x="7270366" y="4659660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0,8</a:t>
              </a:r>
            </a:p>
          </p:txBody>
        </p:sp>
        <p:sp>
          <p:nvSpPr>
            <p:cNvPr id="70" name="Text Box 44"/>
            <p:cNvSpPr txBox="1">
              <a:spLocks noChangeArrowheads="1"/>
            </p:cNvSpPr>
            <p:nvPr/>
          </p:nvSpPr>
          <p:spPr bwMode="auto">
            <a:xfrm>
              <a:off x="4860541" y="1675160"/>
              <a:ext cx="13144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200"/>
                <a:t>Personalkostnad</a:t>
              </a:r>
            </a:p>
          </p:txBody>
        </p:sp>
        <p:sp>
          <p:nvSpPr>
            <p:cNvPr id="71" name="Text Box 45"/>
            <p:cNvSpPr txBox="1">
              <a:spLocks noChangeArrowheads="1"/>
            </p:cNvSpPr>
            <p:nvPr/>
          </p:nvSpPr>
          <p:spPr bwMode="auto">
            <a:xfrm>
              <a:off x="4897053" y="1862485"/>
              <a:ext cx="12715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200"/>
                <a:t>Förädlingsvärde</a:t>
              </a:r>
            </a:p>
          </p:txBody>
        </p:sp>
        <p:sp>
          <p:nvSpPr>
            <p:cNvPr id="72" name="Line 46"/>
            <p:cNvSpPr>
              <a:spLocks noChangeShapeType="1"/>
            </p:cNvSpPr>
            <p:nvPr/>
          </p:nvSpPr>
          <p:spPr bwMode="auto">
            <a:xfrm>
              <a:off x="4933566" y="1916460"/>
              <a:ext cx="1187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3" name="Text Box 47"/>
            <p:cNvSpPr txBox="1">
              <a:spLocks noChangeArrowheads="1"/>
            </p:cNvSpPr>
            <p:nvPr/>
          </p:nvSpPr>
          <p:spPr bwMode="auto">
            <a:xfrm>
              <a:off x="7297353" y="4880322"/>
              <a:ext cx="11795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200"/>
                <a:t>Kapitalkostnad</a:t>
              </a:r>
            </a:p>
          </p:txBody>
        </p:sp>
        <p:sp>
          <p:nvSpPr>
            <p:cNvPr id="74" name="Text Box 48"/>
            <p:cNvSpPr txBox="1">
              <a:spLocks noChangeArrowheads="1"/>
            </p:cNvSpPr>
            <p:nvPr/>
          </p:nvSpPr>
          <p:spPr bwMode="auto">
            <a:xfrm>
              <a:off x="7271953" y="5062885"/>
              <a:ext cx="12715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200"/>
                <a:t>Förädlingsvärde</a:t>
              </a:r>
            </a:p>
          </p:txBody>
        </p:sp>
        <p:sp>
          <p:nvSpPr>
            <p:cNvPr id="75" name="Line 49"/>
            <p:cNvSpPr>
              <a:spLocks noChangeShapeType="1"/>
            </p:cNvSpPr>
            <p:nvPr/>
          </p:nvSpPr>
          <p:spPr bwMode="auto">
            <a:xfrm>
              <a:off x="7344978" y="5121622"/>
              <a:ext cx="1116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Rectangle 86"/>
            <p:cNvSpPr>
              <a:spLocks noChangeArrowheads="1"/>
            </p:cNvSpPr>
            <p:nvPr/>
          </p:nvSpPr>
          <p:spPr bwMode="auto">
            <a:xfrm>
              <a:off x="5616191" y="2132360"/>
              <a:ext cx="2484437" cy="24844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" name="Rektangel 76"/>
            <p:cNvSpPr/>
            <p:nvPr/>
          </p:nvSpPr>
          <p:spPr bwMode="auto">
            <a:xfrm>
              <a:off x="5616116" y="2132856"/>
              <a:ext cx="2484276" cy="2484276"/>
            </a:xfrm>
            <a:prstGeom prst="rect">
              <a:avLst/>
            </a:prstGeom>
            <a:gradFill flip="none" rotWithShape="1">
              <a:gsLst>
                <a:gs pos="50000">
                  <a:srgbClr val="FFFF99"/>
                </a:gs>
                <a:gs pos="75000">
                  <a:srgbClr val="FFC000"/>
                </a:gs>
                <a:gs pos="88000">
                  <a:srgbClr val="FFC000"/>
                </a:gs>
                <a:gs pos="100000">
                  <a:srgbClr val="EAB200"/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utoShape 83"/>
            <p:cNvSpPr>
              <a:spLocks noChangeArrowheads="1"/>
            </p:cNvSpPr>
            <p:nvPr/>
          </p:nvSpPr>
          <p:spPr bwMode="auto">
            <a:xfrm>
              <a:off x="5616116" y="2311747"/>
              <a:ext cx="2327350" cy="2305050"/>
            </a:xfrm>
            <a:prstGeom prst="rtTriangle">
              <a:avLst/>
            </a:prstGeom>
            <a:gradFill flip="none" rotWithShape="1">
              <a:gsLst>
                <a:gs pos="5000">
                  <a:srgbClr val="00EA00"/>
                </a:gs>
                <a:gs pos="20000">
                  <a:srgbClr val="66FF66"/>
                </a:gs>
                <a:gs pos="32000">
                  <a:srgbClr val="99FF99"/>
                </a:gs>
                <a:gs pos="66000">
                  <a:srgbClr val="CCFF99"/>
                </a:gs>
              </a:gsLst>
              <a:lin ang="189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9" name="Line 90"/>
            <p:cNvSpPr>
              <a:spLocks noChangeShapeType="1"/>
            </p:cNvSpPr>
            <p:nvPr/>
          </p:nvSpPr>
          <p:spPr bwMode="auto">
            <a:xfrm>
              <a:off x="5605078" y="2311747"/>
              <a:ext cx="2305050" cy="2305050"/>
            </a:xfrm>
            <a:prstGeom prst="line">
              <a:avLst/>
            </a:prstGeom>
            <a:noFill/>
            <a:ln w="28575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" name="Text Box 88"/>
            <p:cNvSpPr txBox="1">
              <a:spLocks noChangeArrowheads="1"/>
            </p:cNvSpPr>
            <p:nvPr/>
          </p:nvSpPr>
          <p:spPr bwMode="auto">
            <a:xfrm>
              <a:off x="6635366" y="2888010"/>
              <a:ext cx="197961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v-SE" sz="1200" dirty="0"/>
                <a:t>Låg effektivitet</a:t>
              </a:r>
            </a:p>
          </p:txBody>
        </p:sp>
        <p:sp>
          <p:nvSpPr>
            <p:cNvPr id="81" name="Text Box 87"/>
            <p:cNvSpPr txBox="1">
              <a:spLocks noChangeArrowheads="1"/>
            </p:cNvSpPr>
            <p:nvPr/>
          </p:nvSpPr>
          <p:spPr bwMode="auto">
            <a:xfrm>
              <a:off x="5803516" y="3788122"/>
              <a:ext cx="11985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sz="1200" dirty="0"/>
                <a:t>Hög effektivitet</a:t>
              </a:r>
            </a:p>
          </p:txBody>
        </p:sp>
        <p:cxnSp>
          <p:nvCxnSpPr>
            <p:cNvPr id="82" name="Rak 81"/>
            <p:cNvCxnSpPr/>
            <p:nvPr/>
          </p:nvCxnSpPr>
          <p:spPr bwMode="auto">
            <a:xfrm>
              <a:off x="5616116" y="2132856"/>
              <a:ext cx="0" cy="24842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Rak 82"/>
            <p:cNvCxnSpPr>
              <a:endCxn id="35" idx="0"/>
            </p:cNvCxnSpPr>
            <p:nvPr/>
          </p:nvCxnSpPr>
          <p:spPr bwMode="auto">
            <a:xfrm flipH="1">
              <a:off x="5614603" y="4617132"/>
              <a:ext cx="2377777" cy="60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EC65-3A44-448D-B5E4-942E5A6E33BF}" type="datetime1">
              <a:rPr lang="sv-SE" smtClean="0"/>
              <a:t>2015-06-10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4</a:t>
            </a:fld>
            <a:endParaRPr lang="sv-SE"/>
          </a:p>
        </p:txBody>
      </p:sp>
      <p:sp>
        <p:nvSpPr>
          <p:cNvPr id="84" name="Platshållare för sidfot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65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6" grpId="0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6" y="116632"/>
            <a:ext cx="7886056" cy="6098928"/>
          </a:xfrm>
          <a:prstGeom prst="rect">
            <a:avLst/>
          </a:prstGeom>
        </p:spPr>
      </p:pic>
      <p:sp>
        <p:nvSpPr>
          <p:cNvPr id="13316" name="textruta 3"/>
          <p:cNvSpPr txBox="1">
            <a:spLocks noChangeArrowheads="1"/>
          </p:cNvSpPr>
          <p:nvPr/>
        </p:nvSpPr>
        <p:spPr bwMode="auto">
          <a:xfrm>
            <a:off x="1625347" y="301604"/>
            <a:ext cx="5177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0" dirty="0"/>
              <a:t>Alla </a:t>
            </a:r>
            <a:r>
              <a:rPr lang="sv-SE" sz="1800" dirty="0" smtClean="0"/>
              <a:t>4182 </a:t>
            </a:r>
            <a:r>
              <a:rPr lang="sv-SE" sz="1800" b="0" dirty="0" smtClean="0"/>
              <a:t>företag i Huddinge </a:t>
            </a:r>
            <a:r>
              <a:rPr lang="sv-SE" sz="1800" dirty="0" smtClean="0"/>
              <a:t>kommun </a:t>
            </a:r>
            <a:r>
              <a:rPr lang="sv-SE" sz="1800" b="0" dirty="0" smtClean="0"/>
              <a:t>2013</a:t>
            </a:r>
            <a:endParaRPr lang="sv-SE" sz="1800" b="0" dirty="0"/>
          </a:p>
        </p:txBody>
      </p:sp>
      <p:sp>
        <p:nvSpPr>
          <p:cNvPr id="11" name="textruta 10"/>
          <p:cNvSpPr txBox="1"/>
          <p:nvPr/>
        </p:nvSpPr>
        <p:spPr>
          <a:xfrm>
            <a:off x="139868" y="227687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/>
              <a:t>IKEA</a:t>
            </a:r>
            <a:endParaRPr lang="sv-SE" sz="1200" b="0" dirty="0"/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600F7-185A-4CCE-9C78-72E95A5808B4}" type="datetime1">
              <a:rPr lang="sv-SE" altLang="en-US" smtClean="0"/>
              <a:t>2015-06-10</a:t>
            </a:fld>
            <a:endParaRPr lang="sv-SE" altLang="en-US" dirty="0"/>
          </a:p>
        </p:txBody>
      </p:sp>
      <p:sp>
        <p:nvSpPr>
          <p:cNvPr id="18" name="textruta 17"/>
          <p:cNvSpPr txBox="1"/>
          <p:nvPr/>
        </p:nvSpPr>
        <p:spPr>
          <a:xfrm>
            <a:off x="5076056" y="3604140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Huge Fastigheter </a:t>
            </a:r>
            <a:endParaRPr lang="sv-SE" sz="1200" dirty="0"/>
          </a:p>
        </p:txBody>
      </p:sp>
      <p:sp>
        <p:nvSpPr>
          <p:cNvPr id="19" name="Platshållare för bildnumm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9413C-D89F-4368-910B-C55E13CF6DC2}" type="slidenum">
              <a:rPr lang="sv-SE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1979712" y="1268760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Spendrups</a:t>
            </a:r>
            <a:endParaRPr lang="sv-SE" sz="1200" dirty="0"/>
          </a:p>
        </p:txBody>
      </p:sp>
      <p:sp>
        <p:nvSpPr>
          <p:cNvPr id="10" name="textruta 9"/>
          <p:cNvSpPr txBox="1"/>
          <p:nvPr/>
        </p:nvSpPr>
        <p:spPr>
          <a:xfrm>
            <a:off x="3275856" y="3037362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/>
              <a:t>Medivir</a:t>
            </a:r>
            <a:endParaRPr lang="sv-SE" sz="1200" b="0" dirty="0"/>
          </a:p>
        </p:txBody>
      </p:sp>
      <p:sp>
        <p:nvSpPr>
          <p:cNvPr id="12" name="textruta 11"/>
          <p:cNvSpPr txBox="1"/>
          <p:nvPr/>
        </p:nvSpPr>
        <p:spPr>
          <a:xfrm>
            <a:off x="1043608" y="5013176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err="1" smtClean="0"/>
              <a:t>Mekonomen</a:t>
            </a:r>
            <a:r>
              <a:rPr lang="sv-SE" sz="1200" b="0" dirty="0" smtClean="0"/>
              <a:t> Detaljist</a:t>
            </a:r>
            <a:endParaRPr lang="sv-SE" sz="1200" b="0" dirty="0"/>
          </a:p>
        </p:txBody>
      </p:sp>
      <p:sp>
        <p:nvSpPr>
          <p:cNvPr id="13" name="textruta 12"/>
          <p:cNvSpPr txBox="1"/>
          <p:nvPr/>
        </p:nvSpPr>
        <p:spPr>
          <a:xfrm>
            <a:off x="5580112" y="5589240"/>
            <a:ext cx="13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err="1" smtClean="0"/>
              <a:t>Mekonomen</a:t>
            </a:r>
            <a:r>
              <a:rPr lang="sv-SE" sz="1200" b="0" dirty="0" smtClean="0"/>
              <a:t> AB </a:t>
            </a:r>
            <a:endParaRPr lang="sv-SE" sz="1200" b="0" dirty="0"/>
          </a:p>
        </p:txBody>
      </p:sp>
      <p:cxnSp>
        <p:nvCxnSpPr>
          <p:cNvPr id="4" name="Rak pil 3"/>
          <p:cNvCxnSpPr/>
          <p:nvPr/>
        </p:nvCxnSpPr>
        <p:spPr>
          <a:xfrm>
            <a:off x="6782707" y="5738419"/>
            <a:ext cx="345056" cy="55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4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6" y="122736"/>
            <a:ext cx="6364776" cy="6072142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186E24-9C4A-463C-BDBC-229C88236DEF}" type="datetime1">
              <a:rPr lang="sv-SE" altLang="en-US" smtClean="0"/>
              <a:t>2015-06-10</a:t>
            </a:fld>
            <a:endParaRPr lang="sv-SE" alt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221A3-C4F8-4E2D-B8A1-1A564763791B}" type="slidenum">
              <a:rPr lang="sv-SE" altLang="en-US" smtClean="0"/>
              <a:pPr>
                <a:defRPr/>
              </a:pPr>
              <a:t>6</a:t>
            </a:fld>
            <a:endParaRPr lang="sv-SE" altLang="en-US"/>
          </a:p>
        </p:txBody>
      </p:sp>
      <p:sp>
        <p:nvSpPr>
          <p:cNvPr id="14" name="Platshållare för innehåll 5"/>
          <p:cNvSpPr txBox="1">
            <a:spLocks/>
          </p:cNvSpPr>
          <p:nvPr/>
        </p:nvSpPr>
        <p:spPr>
          <a:xfrm>
            <a:off x="5292080" y="554123"/>
            <a:ext cx="3528392" cy="2658853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>
                <a:latin typeface="+mn-lt"/>
              </a:rPr>
              <a:t>Tillväxt i förädlingsvärde: +16%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Tillväxt i anställda: +11%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>
                <a:latin typeface="+mn-lt"/>
              </a:rPr>
              <a:t>Tillväxt i antal företag: +40%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endParaRPr lang="sv-SE" sz="1600" kern="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tabLst/>
              <a:defRPr/>
            </a:pPr>
            <a:r>
              <a:rPr lang="sv-SE" sz="1600" kern="0" dirty="0" smtClean="0">
                <a:latin typeface="+mn-lt"/>
              </a:rPr>
              <a:t>Sverige växer under 2008-2013;</a:t>
            </a:r>
          </a:p>
          <a:p>
            <a:pPr marL="633413" lvl="1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Förädlingsvärde +7%</a:t>
            </a:r>
          </a:p>
          <a:p>
            <a:pPr marL="633413" lvl="1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>
                <a:latin typeface="+mn-lt"/>
              </a:rPr>
              <a:t>Anställda +5%</a:t>
            </a:r>
          </a:p>
          <a:p>
            <a:pPr marL="633413" lvl="1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 smtClean="0"/>
              <a:t>Företag +32%</a:t>
            </a:r>
            <a:endParaRPr lang="sv-SE" sz="1600" kern="0" dirty="0" smtClean="0">
              <a:latin typeface="+mn-lt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167717"/>
            <a:ext cx="7920880" cy="1457666"/>
          </a:xfrm>
          <a:prstGeom prst="rect">
            <a:avLst/>
          </a:prstGeom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0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Benchmark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A8DE-2CDB-4924-BB27-A2BC3F4544AC}" type="datetime1">
              <a:rPr lang="sv-SE" smtClean="0"/>
              <a:t>2015-06-10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3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54754" cy="583469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3FC1-126E-41CC-91D9-7F84C7919731}" type="datetime1">
              <a:rPr lang="sv-SE" smtClean="0"/>
              <a:t>2015-06-10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innehåll 5"/>
          <p:cNvSpPr txBox="1">
            <a:spLocks/>
          </p:cNvSpPr>
          <p:nvPr/>
        </p:nvSpPr>
        <p:spPr>
          <a:xfrm>
            <a:off x="218536" y="5344379"/>
            <a:ext cx="7665832" cy="936104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Huddinge har bra tillväxt i förädlingsvärde och i antal anställda, Botkyrka ökar snabbare i jobb och Salem ökar snabbare i bägge dimensionerna.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>
                <a:latin typeface="+mn-lt"/>
              </a:rPr>
              <a:t>Sverige växer 2008-2013: i antal anställda med +5%, i förädlingsvärde med +7%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6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60851" cy="5842757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A67E-DE88-4F71-9996-131F0DA1F568}" type="datetime1">
              <a:rPr lang="sv-SE" smtClean="0"/>
              <a:t>2015-06-10</a:t>
            </a:fld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innehåll 5"/>
          <p:cNvSpPr txBox="1">
            <a:spLocks/>
          </p:cNvSpPr>
          <p:nvPr/>
        </p:nvSpPr>
        <p:spPr>
          <a:xfrm>
            <a:off x="3779912" y="3933056"/>
            <a:ext cx="4968552" cy="1224136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/>
              <a:t>Huddinge har bra tillväxt i antal företag, liksom de övriga Stockholmsnära kommunerna. Salem, Nacka och Botkyrka ligger något högre.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 smtClean="0">
                <a:latin typeface="+mn-lt"/>
              </a:rPr>
              <a:t>Sverige har företagstillväxt på 32% under perioden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Bisnode 2015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6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 animBg="1"/>
    </p:bldLst>
  </p:timing>
</p:sld>
</file>

<file path=ppt/theme/theme1.xml><?xml version="1.0" encoding="utf-8"?>
<a:theme xmlns:a="http://schemas.openxmlformats.org/drawingml/2006/main" name="BISNODE_MALL_4_3">
  <a:themeElements>
    <a:clrScheme name="BISNODE_FARG">
      <a:dk1>
        <a:sysClr val="windowText" lastClr="000000"/>
      </a:dk1>
      <a:lt1>
        <a:sysClr val="window" lastClr="FFFFFF"/>
      </a:lt1>
      <a:dk2>
        <a:srgbClr val="C4CE00"/>
      </a:dk2>
      <a:lt2>
        <a:srgbClr val="EEECE1"/>
      </a:lt2>
      <a:accent1>
        <a:srgbClr val="EAAC10"/>
      </a:accent1>
      <a:accent2>
        <a:srgbClr val="074D18"/>
      </a:accent2>
      <a:accent3>
        <a:srgbClr val="5BB2E7"/>
      </a:accent3>
      <a:accent4>
        <a:srgbClr val="CCCCCC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BISNODE_TK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BISNODE_MALL_4_3</Template>
  <TotalTime>5547</TotalTime>
  <Words>943</Words>
  <Application>Microsoft Office PowerPoint</Application>
  <PresentationFormat>Bildspel på skärmen (4:3)</PresentationFormat>
  <Paragraphs>247</Paragraphs>
  <Slides>33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4" baseType="lpstr">
      <vt:lpstr>BISNODE_MALL_4_3</vt:lpstr>
      <vt:lpstr>Huddinge kommun  Näringslivsanalys 2008-2013</vt:lpstr>
      <vt:lpstr>Ambition med näringslivsanalysen</vt:lpstr>
      <vt:lpstr>PowerPoint-presentation</vt:lpstr>
      <vt:lpstr>Simplerdiagrammet</vt:lpstr>
      <vt:lpstr>PowerPoint-presentation</vt:lpstr>
      <vt:lpstr>PowerPoint-presentation</vt:lpstr>
      <vt:lpstr>Benchmark</vt:lpstr>
      <vt:lpstr>PowerPoint-presentation</vt:lpstr>
      <vt:lpstr>PowerPoint-presentation</vt:lpstr>
      <vt:lpstr>storleksklasser</vt:lpstr>
      <vt:lpstr>PowerPoint-presentation</vt:lpstr>
      <vt:lpstr>PowerPoint-presentation</vt:lpstr>
      <vt:lpstr>Företagsålder</vt:lpstr>
      <vt:lpstr>PowerPoint-presentation</vt:lpstr>
      <vt:lpstr>PowerPoint-presentation</vt:lpstr>
      <vt:lpstr>branscher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Branschbalans</vt:lpstr>
      <vt:lpstr>Olika branschbalans, fördelning av Sysselsättning</vt:lpstr>
      <vt:lpstr>Olika branschbalans, fördelning av Sysselsättning (IKEA i tillverkande sektor)</vt:lpstr>
      <vt:lpstr>arbetsmarknadsdata</vt:lpstr>
      <vt:lpstr>PowerPoint-presentation</vt:lpstr>
      <vt:lpstr>PowerPoint-presentation</vt:lpstr>
      <vt:lpstr>PowerPoint-presentation</vt:lpstr>
      <vt:lpstr>PowerPoint-presentation</vt:lpstr>
      <vt:lpstr>In- och utpendling i Huddinge kommun</vt:lpstr>
      <vt:lpstr>PowerPoint-presentation</vt:lpstr>
      <vt:lpstr>PowerPoint-presentation</vt:lpstr>
      <vt:lpstr>PowerPoint-presentation</vt:lpstr>
    </vt:vector>
  </TitlesOfParts>
  <Company>Bisnode Informatics Sweden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Bisnode</dc:title>
  <dc:creator>Lindström, Pi (InfoTorg)</dc:creator>
  <cp:lastModifiedBy>Löthwall, Carin</cp:lastModifiedBy>
  <cp:revision>287</cp:revision>
  <dcterms:created xsi:type="dcterms:W3CDTF">2013-03-11T12:56:35Z</dcterms:created>
  <dcterms:modified xsi:type="dcterms:W3CDTF">2015-06-10T12:16:07Z</dcterms:modified>
</cp:coreProperties>
</file>