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2" r:id="rId5"/>
  </p:sldMasterIdLst>
  <p:notesMasterIdLst>
    <p:notesMasterId r:id="rId10"/>
  </p:notesMasterIdLst>
  <p:sldIdLst>
    <p:sldId id="1154" r:id="rId6"/>
    <p:sldId id="356" r:id="rId7"/>
    <p:sldId id="390" r:id="rId8"/>
    <p:sldId id="39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cogoose Light" panose="020B0604020202020204" charset="0"/>
      <p:regular r:id="rId17"/>
    </p:embeddedFont>
    <p:embeddedFont>
      <p:font typeface="Cocogoose Pro Thin" panose="020B0604020202020204" charset="0"/>
      <p:regular r:id="rId18"/>
      <p:italic r:id="rId19"/>
    </p:embeddedFont>
    <p:embeddedFont>
      <p:font typeface="Marlett" pitchFamily="2" charset="2"/>
      <p:regular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561"/>
    <a:srgbClr val="333333"/>
    <a:srgbClr val="43A2A7"/>
    <a:srgbClr val="000000"/>
    <a:srgbClr val="D27275"/>
    <a:srgbClr val="92363B"/>
    <a:srgbClr val="ECCACC"/>
    <a:srgbClr val="9FD6D9"/>
    <a:srgbClr val="51B5BA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1" autoAdjust="0"/>
    <p:restoredTop sz="92024" autoAdjust="0"/>
  </p:normalViewPr>
  <p:slideViewPr>
    <p:cSldViewPr snapToGrid="0">
      <p:cViewPr varScale="1">
        <p:scale>
          <a:sx n="79" d="100"/>
          <a:sy n="79" d="100"/>
        </p:scale>
        <p:origin x="67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yckesjö" userId="a921d1f4-160e-4c75-923c-811b3bce0de6" providerId="ADAL" clId="{D0B7FCC5-D455-4003-A460-741E74E9365F}"/>
    <pc:docChg chg="delSld">
      <pc:chgData name="Maria Lyckesjö" userId="a921d1f4-160e-4c75-923c-811b3bce0de6" providerId="ADAL" clId="{D0B7FCC5-D455-4003-A460-741E74E9365F}" dt="2021-01-22T10:53:50.785" v="1" actId="2696"/>
      <pc:docMkLst>
        <pc:docMk/>
      </pc:docMkLst>
      <pc:sldChg chg="del">
        <pc:chgData name="Maria Lyckesjö" userId="a921d1f4-160e-4c75-923c-811b3bce0de6" providerId="ADAL" clId="{D0B7FCC5-D455-4003-A460-741E74E9365F}" dt="2021-01-22T10:53:50.785" v="1" actId="2696"/>
        <pc:sldMkLst>
          <pc:docMk/>
          <pc:sldMk cId="2492426405" sldId="391"/>
        </pc:sldMkLst>
      </pc:sldChg>
      <pc:sldChg chg="del">
        <pc:chgData name="Maria Lyckesjö" userId="a921d1f4-160e-4c75-923c-811b3bce0de6" providerId="ADAL" clId="{D0B7FCC5-D455-4003-A460-741E74E9365F}" dt="2021-01-22T10:52:51.103" v="0" actId="2696"/>
        <pc:sldMkLst>
          <pc:docMk/>
          <pc:sldMk cId="896267377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17B9-3859-4D75-A700-26A3677D4A9E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4D7E-3933-4EDE-8461-BCC88733B0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20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48B500-667D-4B64-83D8-109C2B19D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045" y="6256164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24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48B500-667D-4B64-83D8-109C2B19D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045" y="6256164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86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104B-D8A0-46D2-B6A7-A719B3300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735E95-7F84-4A3F-804B-43AAFCDC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7615" y="380202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30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51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9E135-C70C-8F40-A6E6-CEF9ACBC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BF8-EC1E-244C-8D31-A08AEDBD705F}" type="datetimeFigureOut">
              <a:rPr lang="sv-SE" smtClean="0"/>
              <a:t>2021-01-22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3BDC1-D774-5941-B0DD-71C86714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1E665-A5E0-E34C-8ACE-293F5835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CF32-D9D6-A447-966D-4D0B3265C9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94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4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70756D9-BF3E-4F32-B6A0-2E0643D0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045" y="6256164"/>
            <a:ext cx="1293533" cy="3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69702-E688-4D07-B72A-F12F8A971EDB}"/>
              </a:ext>
            </a:extLst>
          </p:cNvPr>
          <p:cNvSpPr txBox="1"/>
          <p:nvPr/>
        </p:nvSpPr>
        <p:spPr>
          <a:xfrm>
            <a:off x="1846446" y="2349862"/>
            <a:ext cx="84991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>
                <a:solidFill>
                  <a:srgbClr val="105573"/>
                </a:solidFill>
                <a:latin typeface="Cocogoose Light" panose="02000000000000000000" pitchFamily="2" charset="0"/>
              </a:rPr>
              <a:t>Undersökning om  </a:t>
            </a:r>
            <a:r>
              <a:rPr lang="sv-SE" sz="5400" dirty="0" err="1">
                <a:solidFill>
                  <a:srgbClr val="105573"/>
                </a:solidFill>
                <a:latin typeface="Cocogoose Light" panose="02000000000000000000" pitchFamily="2" charset="0"/>
              </a:rPr>
              <a:t>coronapandemin</a:t>
            </a:r>
            <a:r>
              <a:rPr lang="sv-SE" sz="5400" dirty="0">
                <a:solidFill>
                  <a:srgbClr val="105573"/>
                </a:solidFill>
                <a:latin typeface="Cocogoose Light" panose="02000000000000000000" pitchFamily="2" charset="0"/>
              </a:rPr>
              <a:t> och det egna boendet</a:t>
            </a:r>
            <a:br>
              <a:rPr lang="sv-SE" sz="5400" dirty="0">
                <a:solidFill>
                  <a:srgbClr val="105573"/>
                </a:solidFill>
                <a:latin typeface="Cocogoose Light" panose="02000000000000000000" pitchFamily="2" charset="0"/>
              </a:rPr>
            </a:br>
            <a:r>
              <a:rPr lang="sv-SE" sz="1400" dirty="0">
                <a:solidFill>
                  <a:srgbClr val="105573"/>
                </a:solidFill>
                <a:latin typeface="Cocogoose Light" panose="02000000000000000000" pitchFamily="2" charset="0"/>
              </a:rPr>
              <a:t>december </a:t>
            </a:r>
            <a:r>
              <a:rPr lang="sv-SE" sz="1400" b="1" dirty="0">
                <a:solidFill>
                  <a:srgbClr val="105573"/>
                </a:solidFill>
                <a:latin typeface="Cocogoose Pro Thin" pitchFamily="2" charset="0"/>
              </a:rPr>
              <a:t>2020</a:t>
            </a:r>
            <a:endParaRPr lang="sv-SE" sz="5400" b="1" dirty="0">
              <a:solidFill>
                <a:srgbClr val="105573"/>
              </a:solidFill>
              <a:latin typeface="Cocogoose Pro Thin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D9A9861-5CA9-4DCA-B734-376A55431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79" y="1056097"/>
            <a:ext cx="2014301" cy="10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021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2"/>
          <p:cNvSpPr txBox="1">
            <a:spLocks/>
          </p:cNvSpPr>
          <p:nvPr/>
        </p:nvSpPr>
        <p:spPr bwMode="auto">
          <a:xfrm>
            <a:off x="186712" y="1022211"/>
            <a:ext cx="2530777" cy="124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04040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40"/>
                </a:solidFill>
                <a:latin typeface="Arial" pitchFamily="-110" charset="0"/>
                <a:ea typeface="ＭＳ Ｐゴシック" pitchFamily="-110" charset="-128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</a:defRPr>
            </a:lvl9pPr>
          </a:lstStyle>
          <a:p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undersökningen</a:t>
            </a:r>
          </a:p>
        </p:txBody>
      </p:sp>
      <p:cxnSp>
        <p:nvCxnSpPr>
          <p:cNvPr id="15" name="Rak koppling 58">
            <a:extLst>
              <a:ext uri="{FF2B5EF4-FFF2-40B4-BE49-F238E27FC236}">
                <a16:creationId xmlns:a16="http://schemas.microsoft.com/office/drawing/2014/main" id="{FD9A32A6-D168-48FE-B972-7A56F7E508F0}"/>
              </a:ext>
            </a:extLst>
          </p:cNvPr>
          <p:cNvCxnSpPr>
            <a:cxnSpLocks/>
          </p:cNvCxnSpPr>
          <p:nvPr/>
        </p:nvCxnSpPr>
        <p:spPr>
          <a:xfrm>
            <a:off x="2849611" y="702805"/>
            <a:ext cx="0" cy="53767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0C024652-16D8-4EC4-B265-99688DB56709}"/>
              </a:ext>
            </a:extLst>
          </p:cNvPr>
          <p:cNvSpPr/>
          <p:nvPr/>
        </p:nvSpPr>
        <p:spPr>
          <a:xfrm>
            <a:off x="3667498" y="910780"/>
            <a:ext cx="7618124" cy="406839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lIns="216000" tIns="216000" rIns="21600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tabLst>
                <a:tab pos="2152851" algn="l"/>
              </a:tabLst>
              <a:defRPr/>
            </a:pPr>
            <a:r>
              <a:rPr lang="sv-SE" sz="12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Bakgrund	</a:t>
            </a: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200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Utifrån situationen med </a:t>
            </a:r>
            <a:r>
              <a:rPr lang="sv-SE" sz="1200" kern="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coronapandemin</a:t>
            </a:r>
            <a:r>
              <a:rPr lang="sv-SE" sz="1200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önskar HSB få en bild 		av hur denna har påverkat den boendesituation man har.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tabLst>
                <a:tab pos="2152851" algn="l"/>
              </a:tabLst>
              <a:defRPr/>
            </a:pPr>
            <a:r>
              <a:rPr lang="sv-SE" sz="1200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Hur många som spenderar mycket mer tid i hemmet nu, i vilken 		utsträckning man jobbar mer hemma, hur påverkan har varit på 		arbetsmiljön, hur relationen till familj och vänner har påverkats, 		samt hur julfirandet kommer att se ut.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endParaRPr lang="sv-SE" sz="1200" b="1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Internetintervjuer via webbpanel</a:t>
            </a:r>
            <a:r>
              <a:rPr lang="sv-S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sv-SE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Målgrupp</a:t>
            </a: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v-SE" sz="1200" kern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Allmänheten, 20-70 år</a:t>
            </a:r>
            <a:r>
              <a:rPr lang="sv-S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sv-SE" sz="1200" i="1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Antal intervjuer </a:t>
            </a: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1049 intervjuer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sv-SE" sz="1200" i="1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Fältperiod</a:t>
            </a: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2 - 8 december 2020 </a:t>
            </a:r>
          </a:p>
          <a:p>
            <a:pPr marL="2514600" lvl="5" indent="-2286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Marlett" pitchFamily="2" charset="2"/>
              <a:buNone/>
              <a:defRPr/>
            </a:pP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sv-SE" sz="1200" b="1" kern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b="1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Ansvariga</a:t>
            </a: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HSB		Maria Lyckesjö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defRPr/>
            </a:pPr>
            <a:r>
              <a:rPr lang="sv-SE" sz="1200" kern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Demoskop		Erik Berling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3A0270-DB43-4556-A84F-8B3BED59B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4" y="1839869"/>
            <a:ext cx="2014301" cy="10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7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A65B20-550C-40AE-B840-143D43B0FA51}"/>
              </a:ext>
            </a:extLst>
          </p:cNvPr>
          <p:cNvSpPr txBox="1"/>
          <p:nvPr/>
        </p:nvSpPr>
        <p:spPr>
          <a:xfrm>
            <a:off x="1323272" y="1474619"/>
            <a:ext cx="97899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 88 procent tillbringar mer tid i hemmet nu jämfört med tidigare till följd av </a:t>
            </a:r>
            <a:r>
              <a:rPr lang="sv-SE" sz="1400" b="1" dirty="0" err="1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coronapandemin</a:t>
            </a:r>
            <a:endParaRPr lang="sv-SE" sz="1400" b="1" dirty="0">
              <a:solidFill>
                <a:srgbClr val="105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Majoriteten (57%) säger att de spenderar mycket mer tid i hemmet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Störst är andelarna som svarar ”mycket mer” i storstadsregionerna (63%) och i norra Sverige (73%)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Även bland som arbetar som huvudsaklig sysselsättning så säger 87 procent att de spenderar mer tid i hemmet nu (54% mycket mer och 33% lite mer)</a:t>
            </a:r>
          </a:p>
          <a:p>
            <a:pPr lvl="1">
              <a:spcAft>
                <a:spcPts val="1200"/>
              </a:spcAft>
            </a:pPr>
            <a:endParaRPr lang="sv-SE" sz="1400" b="1" dirty="0">
              <a:solidFill>
                <a:srgbClr val="105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av 3 lägger mer pengar på hemmet jämfört med tidigare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procent svarar att de lägger mer pengar på hemmet nu (7% mycket mer och 26% lite mer)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utrymmen man lägger mest pengar på är de där man tillbringar mycket tid, vardagsrummet (28%) och köket (17%), samt utomhusmiljön i form av balkongen, altanen, trädgården (18%) 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 som arbetar som huvudsaklig sysselsättning så säger 1 av 10 att de har lagt mer pengar än tidigare på hemmakontoret </a:t>
            </a:r>
          </a:p>
          <a:p>
            <a:pPr lvl="1">
              <a:spcAft>
                <a:spcPts val="1200"/>
              </a:spcAft>
            </a:pPr>
            <a:endParaRPr lang="sv-SE" sz="1400" dirty="0">
              <a:solidFill>
                <a:srgbClr val="105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54BB6-3EFB-4714-8A17-7695D7546A54}"/>
              </a:ext>
            </a:extLst>
          </p:cNvPr>
          <p:cNvSpPr txBox="1"/>
          <p:nvPr/>
        </p:nvSpPr>
        <p:spPr>
          <a:xfrm>
            <a:off x="4116559" y="271131"/>
            <a:ext cx="420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62F6F7-E23C-413E-9432-D60F33753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6" y="5565018"/>
            <a:ext cx="2014301" cy="10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A65B20-550C-40AE-B840-143D43B0FA51}"/>
              </a:ext>
            </a:extLst>
          </p:cNvPr>
          <p:cNvSpPr txBox="1"/>
          <p:nvPr/>
        </p:nvSpPr>
        <p:spPr>
          <a:xfrm>
            <a:off x="1323272" y="1474619"/>
            <a:ext cx="97899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 de som jobbar, så gör 6 av 10 det hemifrån i någon utsträckning 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procent av de som jobbar som huvudsaklig sysselsättning gör det i någon utsträckning hemifrån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procent har i genomsnitt jobbat minst 80 procent av tiden hemifrån, 17 procent har jobbat all sin tid hemifrån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sv-SE" sz="1400" b="1" dirty="0">
              <a:solidFill>
                <a:srgbClr val="105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av 3 har fått göra anpassningar i hemmet för att få en fungerande arbetsplats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procent säger att de har fått göra anpassningar i hemmet för att få en fungerande arbetsplats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14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procent har inget avskilt arbetsrum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sv-SE" sz="1400" dirty="0">
              <a:solidFill>
                <a:srgbClr val="1055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54BB6-3EFB-4714-8A17-7695D7546A54}"/>
              </a:ext>
            </a:extLst>
          </p:cNvPr>
          <p:cNvSpPr txBox="1"/>
          <p:nvPr/>
        </p:nvSpPr>
        <p:spPr>
          <a:xfrm>
            <a:off x="4116559" y="271131"/>
            <a:ext cx="420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rgbClr val="1055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3AD7364-CB15-452C-8D29-10311D48F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56" y="5565018"/>
            <a:ext cx="2014301" cy="10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nizio">
      <a:dk1>
        <a:sysClr val="windowText" lastClr="000000"/>
      </a:dk1>
      <a:lt1>
        <a:sysClr val="window" lastClr="FFFFFF"/>
      </a:lt1>
      <a:dk2>
        <a:srgbClr val="30404E"/>
      </a:dk2>
      <a:lt2>
        <a:srgbClr val="919395"/>
      </a:lt2>
      <a:accent1>
        <a:srgbClr val="EDBA0B"/>
      </a:accent1>
      <a:accent2>
        <a:srgbClr val="71869A"/>
      </a:accent2>
      <a:accent3>
        <a:srgbClr val="43716D"/>
      </a:accent3>
      <a:accent4>
        <a:srgbClr val="BB9B42"/>
      </a:accent4>
      <a:accent5>
        <a:srgbClr val="B97791"/>
      </a:accent5>
      <a:accent6>
        <a:srgbClr val="DD5446"/>
      </a:accent6>
      <a:hlink>
        <a:srgbClr val="71869A"/>
      </a:hlink>
      <a:folHlink>
        <a:srgbClr val="43716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Inizio">
      <a:dk1>
        <a:sysClr val="windowText" lastClr="000000"/>
      </a:dk1>
      <a:lt1>
        <a:sysClr val="window" lastClr="FFFFFF"/>
      </a:lt1>
      <a:dk2>
        <a:srgbClr val="30404E"/>
      </a:dk2>
      <a:lt2>
        <a:srgbClr val="919395"/>
      </a:lt2>
      <a:accent1>
        <a:srgbClr val="EDBA0B"/>
      </a:accent1>
      <a:accent2>
        <a:srgbClr val="71869A"/>
      </a:accent2>
      <a:accent3>
        <a:srgbClr val="43716D"/>
      </a:accent3>
      <a:accent4>
        <a:srgbClr val="BB9B42"/>
      </a:accent4>
      <a:accent5>
        <a:srgbClr val="B97791"/>
      </a:accent5>
      <a:accent6>
        <a:srgbClr val="DD5446"/>
      </a:accent6>
      <a:hlink>
        <a:srgbClr val="71869A"/>
      </a:hlink>
      <a:folHlink>
        <a:srgbClr val="43716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DA10C027144F43AFEA5BFD397D6D88" ma:contentTypeVersion="10" ma:contentTypeDescription="Skapa ett nytt dokument." ma:contentTypeScope="" ma:versionID="d7f99271db04fceb1066ba2fcf363c29">
  <xsd:schema xmlns:xsd="http://www.w3.org/2001/XMLSchema" xmlns:xs="http://www.w3.org/2001/XMLSchema" xmlns:p="http://schemas.microsoft.com/office/2006/metadata/properties" xmlns:ns3="c5e7444c-cd8f-4379-894e-98f8d6950d26" xmlns:ns4="b3855380-c589-4bc8-92ca-7265de3878e8" targetNamespace="http://schemas.microsoft.com/office/2006/metadata/properties" ma:root="true" ma:fieldsID="595384e629fc2c71671cee522b080cc8" ns3:_="" ns4:_="">
    <xsd:import namespace="c5e7444c-cd8f-4379-894e-98f8d6950d26"/>
    <xsd:import namespace="b3855380-c589-4bc8-92ca-7265de3878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7444c-cd8f-4379-894e-98f8d6950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55380-c589-4bc8-92ca-7265de3878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F63339-1C4F-49CD-B989-6826ACA9D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7444c-cd8f-4379-894e-98f8d6950d26"/>
    <ds:schemaRef ds:uri="b3855380-c589-4bc8-92ca-7265de387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144DF0-B023-499F-91B3-B45220493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0F01B-D35A-4E1E-8520-EC49B1139903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3855380-c589-4bc8-92ca-7265de3878e8"/>
    <ds:schemaRef ds:uri="c5e7444c-cd8f-4379-894e-98f8d6950d2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14514</TotalTime>
  <Words>272</Words>
  <Application>Microsoft Office PowerPoint</Application>
  <PresentationFormat>Bredbild</PresentationFormat>
  <Paragraphs>34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14" baseType="lpstr">
      <vt:lpstr>Wingdings</vt:lpstr>
      <vt:lpstr>Calibri Light</vt:lpstr>
      <vt:lpstr>Marlett</vt:lpstr>
      <vt:lpstr>Arial</vt:lpstr>
      <vt:lpstr>Calibri</vt:lpstr>
      <vt:lpstr>Courier New</vt:lpstr>
      <vt:lpstr>Cocogoose Light</vt:lpstr>
      <vt:lpstr>Cocogoose Pro Thin</vt:lpstr>
      <vt:lpstr>Office-tema</vt:lpstr>
      <vt:lpstr>1_Office-tema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Johanna</dc:creator>
  <cp:lastModifiedBy>Maria Lyckesjö</cp:lastModifiedBy>
  <cp:revision>328</cp:revision>
  <dcterms:created xsi:type="dcterms:W3CDTF">2018-02-22T12:16:44Z</dcterms:created>
  <dcterms:modified xsi:type="dcterms:W3CDTF">2021-01-22T10:54:02Z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0x01010086DA10C027144F43AFEA5BFD397D6D88</vt:lpwstr>
  </property>
</Properties>
</file>