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7" r:id="rId2"/>
    <p:sldId id="476" r:id="rId3"/>
    <p:sldId id="477" r:id="rId4"/>
    <p:sldId id="479" r:id="rId5"/>
    <p:sldId id="480" r:id="rId6"/>
    <p:sldId id="481" r:id="rId7"/>
    <p:sldId id="482" r:id="rId8"/>
    <p:sldId id="483" r:id="rId9"/>
    <p:sldId id="484" r:id="rId10"/>
    <p:sldId id="485" r:id="rId11"/>
  </p:sldIdLst>
  <p:sldSz cx="9144000" cy="6858000" type="screen4x3"/>
  <p:notesSz cx="7099300" cy="10234613"/>
  <p:defaultTextStyle>
    <a:defPPr>
      <a:defRPr lang="sv-SE"/>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F5F5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78" autoAdjust="0"/>
    <p:restoredTop sz="94332" autoAdjust="0"/>
  </p:normalViewPr>
  <p:slideViewPr>
    <p:cSldViewPr snapToGrid="0">
      <p:cViewPr varScale="1">
        <p:scale>
          <a:sx n="108" d="100"/>
          <a:sy n="108" d="100"/>
        </p:scale>
        <p:origin x="-111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l">
              <a:defRPr sz="1300">
                <a:latin typeface="Arial" charset="0"/>
              </a:defRPr>
            </a:lvl1pPr>
          </a:lstStyle>
          <a:p>
            <a:pPr>
              <a:defRPr/>
            </a:pPr>
            <a:endParaRPr lang="sv-SE"/>
          </a:p>
        </p:txBody>
      </p:sp>
      <p:sp>
        <p:nvSpPr>
          <p:cNvPr id="15363"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a:latin typeface="Arial" charset="0"/>
              </a:defRPr>
            </a:lvl1pPr>
          </a:lstStyle>
          <a:p>
            <a:pPr>
              <a:defRPr/>
            </a:pPr>
            <a:endParaRPr lang="sv-SE"/>
          </a:p>
        </p:txBody>
      </p:sp>
      <p:sp>
        <p:nvSpPr>
          <p:cNvPr id="15364" name="Rectangle 4"/>
          <p:cNvSpPr>
            <a:spLocks noRo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sv-SE" noProof="0" smtClean="0"/>
              <a:t>Klicka här för att ändra format på bakgrundstexten</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p>
        </p:txBody>
      </p:sp>
      <p:sp>
        <p:nvSpPr>
          <p:cNvPr id="15366"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l">
              <a:defRPr sz="1300">
                <a:latin typeface="Arial" charset="0"/>
              </a:defRPr>
            </a:lvl1pPr>
          </a:lstStyle>
          <a:p>
            <a:pPr>
              <a:defRPr/>
            </a:pPr>
            <a:endParaRPr lang="sv-SE"/>
          </a:p>
        </p:txBody>
      </p:sp>
      <p:sp>
        <p:nvSpPr>
          <p:cNvPr id="15367"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a:latin typeface="Arial" charset="0"/>
              </a:defRPr>
            </a:lvl1pPr>
          </a:lstStyle>
          <a:p>
            <a:pPr>
              <a:defRPr/>
            </a:pPr>
            <a:fld id="{043EEED4-9FA0-4CE9-9B90-665AC362FE01}" type="slidenum">
              <a:rPr lang="sv-SE"/>
              <a:pPr>
                <a:defRPr/>
              </a:pPr>
              <a:t>‹#›</a:t>
            </a:fld>
            <a:endParaRPr lang="sv-S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673E378F-5D00-47F0-9497-181696487ED2}" type="slidenum">
              <a:rPr lang="sv-SE" smtClean="0"/>
              <a:pPr/>
              <a:t>1</a:t>
            </a:fld>
            <a:endParaRPr lang="sv-SE" smtClean="0"/>
          </a:p>
        </p:txBody>
      </p:sp>
      <p:sp>
        <p:nvSpPr>
          <p:cNvPr id="16387" name="Rectangle 2"/>
          <p:cNvSpPr>
            <a:spLocks noRo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sv-SE"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smtClean="0"/>
              <a:t>Klicka här för att ändra format på underrubrik i bakgrunden</a:t>
            </a:r>
            <a:endParaRPr lang="sv-SE"/>
          </a:p>
        </p:txBody>
      </p:sp>
      <p:sp>
        <p:nvSpPr>
          <p:cNvPr id="4" name="Rectangle 4"/>
          <p:cNvSpPr>
            <a:spLocks noGrp="1" noChangeArrowheads="1"/>
          </p:cNvSpPr>
          <p:nvPr>
            <p:ph type="dt" sz="half" idx="10"/>
          </p:nvPr>
        </p:nvSpPr>
        <p:spPr/>
        <p:txBody>
          <a:bodyPr/>
          <a:lstStyle>
            <a:lvl1pPr>
              <a:defRPr/>
            </a:lvl1pPr>
          </a:lstStyle>
          <a:p>
            <a:pPr>
              <a:defRPr/>
            </a:pPr>
            <a:endParaRPr lang="sv-SE"/>
          </a:p>
        </p:txBody>
      </p:sp>
      <p:sp>
        <p:nvSpPr>
          <p:cNvPr id="5" name="Rectangle 5"/>
          <p:cNvSpPr>
            <a:spLocks noGrp="1" noChangeArrowheads="1"/>
          </p:cNvSpPr>
          <p:nvPr>
            <p:ph type="ftr" sz="quarter" idx="11"/>
          </p:nvPr>
        </p:nvSpPr>
        <p:spPr/>
        <p:txBody>
          <a:bodyPr/>
          <a:lstStyle>
            <a:lvl1pPr>
              <a:defRPr/>
            </a:lvl1pPr>
          </a:lstStyle>
          <a:p>
            <a:pPr>
              <a:defRPr/>
            </a:pPr>
            <a:r>
              <a:rPr lang="sv-SE"/>
              <a:t>Sid </a:t>
            </a:r>
            <a:fld id="{3D5EEA9B-3786-45D1-AEBF-DBF4F188239A}" type="slidenum">
              <a:rPr lang="sv-SE"/>
              <a:pPr>
                <a:defRPr/>
              </a:pPr>
              <a:t>‹#›</a:t>
            </a:fld>
            <a:r>
              <a:rPr lang="sv-SE"/>
              <a:t> </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ctangle 4"/>
          <p:cNvSpPr>
            <a:spLocks noGrp="1" noChangeArrowheads="1"/>
          </p:cNvSpPr>
          <p:nvPr>
            <p:ph type="dt" sz="half" idx="10"/>
          </p:nvPr>
        </p:nvSpPr>
        <p:spPr/>
        <p:txBody>
          <a:bodyPr/>
          <a:lstStyle>
            <a:lvl1pPr>
              <a:defRPr/>
            </a:lvl1pPr>
          </a:lstStyle>
          <a:p>
            <a:pPr>
              <a:defRPr/>
            </a:pPr>
            <a:endParaRPr lang="sv-SE"/>
          </a:p>
        </p:txBody>
      </p:sp>
      <p:sp>
        <p:nvSpPr>
          <p:cNvPr id="5" name="Rectangle 5"/>
          <p:cNvSpPr>
            <a:spLocks noGrp="1" noChangeArrowheads="1"/>
          </p:cNvSpPr>
          <p:nvPr>
            <p:ph type="ftr" sz="quarter" idx="11"/>
          </p:nvPr>
        </p:nvSpPr>
        <p:spPr/>
        <p:txBody>
          <a:bodyPr/>
          <a:lstStyle>
            <a:lvl1pPr>
              <a:defRPr/>
            </a:lvl1pPr>
          </a:lstStyle>
          <a:p>
            <a:pPr>
              <a:defRPr/>
            </a:pPr>
            <a:r>
              <a:rPr lang="sv-SE"/>
              <a:t>Sid </a:t>
            </a:r>
            <a:endParaRPr lang="sv-SE" dirty="0"/>
          </a:p>
        </p:txBody>
      </p:sp>
      <p:sp>
        <p:nvSpPr>
          <p:cNvPr id="6" name="Rectangle 6"/>
          <p:cNvSpPr>
            <a:spLocks noGrp="1" noChangeArrowheads="1"/>
          </p:cNvSpPr>
          <p:nvPr>
            <p:ph type="sldNum" sz="quarter" idx="12"/>
          </p:nvPr>
        </p:nvSpPr>
        <p:spPr/>
        <p:txBody>
          <a:bodyPr/>
          <a:lstStyle>
            <a:lvl1pPr>
              <a:defRPr/>
            </a:lvl1pPr>
          </a:lstStyle>
          <a:p>
            <a:pPr>
              <a:defRPr/>
            </a:pPr>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sv-SE"/>
          </a:p>
        </p:txBody>
      </p:sp>
      <p:sp>
        <p:nvSpPr>
          <p:cNvPr id="3" name="Rectangle 5"/>
          <p:cNvSpPr>
            <a:spLocks noGrp="1" noChangeArrowheads="1"/>
          </p:cNvSpPr>
          <p:nvPr>
            <p:ph type="ftr" sz="quarter" idx="11"/>
          </p:nvPr>
        </p:nvSpPr>
        <p:spPr/>
        <p:txBody>
          <a:bodyPr/>
          <a:lstStyle>
            <a:lvl1pPr>
              <a:defRPr/>
            </a:lvl1pPr>
          </a:lstStyle>
          <a:p>
            <a:pPr>
              <a:defRPr/>
            </a:pPr>
            <a:r>
              <a:rPr lang="sv-SE"/>
              <a:t>Sid </a:t>
            </a:r>
            <a:endParaRPr lang="sv-SE" dirty="0"/>
          </a:p>
        </p:txBody>
      </p:sp>
      <p:sp>
        <p:nvSpPr>
          <p:cNvPr id="4" name="Rectangle 6"/>
          <p:cNvSpPr>
            <a:spLocks noGrp="1" noChangeArrowheads="1"/>
          </p:cNvSpPr>
          <p:nvPr>
            <p:ph type="sldNum" sz="quarter" idx="12"/>
          </p:nvPr>
        </p:nvSpPr>
        <p:spPr/>
        <p:txBody>
          <a:bodyPr/>
          <a:lstStyle>
            <a:lvl1pPr>
              <a:defRPr/>
            </a:lvl1pPr>
          </a:lstStyle>
          <a:p>
            <a:pPr>
              <a:defRPr/>
            </a:pPr>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sv-SE" smtClean="0"/>
              <a:t>Klicka här för att ändra format</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defRPr>
            </a:lvl1pPr>
          </a:lstStyle>
          <a:p>
            <a:pPr>
              <a:defRPr/>
            </a:pPr>
            <a:endParaRPr lang="sv-SE"/>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r>
              <a:rPr lang="sv-SE"/>
              <a:t>Sid </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F7611896-7158-4F9A-B8B0-A813B045DB53}" type="slidenum">
              <a:rPr lang="sv-SE"/>
              <a:pPr>
                <a:defRPr/>
              </a:pPr>
              <a:t>‹#›</a:t>
            </a:fld>
            <a:endParaRPr lang="sv-SE"/>
          </a:p>
        </p:txBody>
      </p:sp>
      <p:sp>
        <p:nvSpPr>
          <p:cNvPr id="1033" name="Line 9"/>
          <p:cNvSpPr>
            <a:spLocks noChangeShapeType="1"/>
          </p:cNvSpPr>
          <p:nvPr userDrawn="1"/>
        </p:nvSpPr>
        <p:spPr bwMode="auto">
          <a:xfrm>
            <a:off x="611188" y="6237288"/>
            <a:ext cx="8064500" cy="0"/>
          </a:xfrm>
          <a:prstGeom prst="line">
            <a:avLst/>
          </a:prstGeom>
          <a:noFill/>
          <a:ln w="19050">
            <a:solidFill>
              <a:srgbClr val="6F6E72"/>
            </a:solidFill>
            <a:round/>
            <a:headEnd/>
            <a:tailEnd/>
          </a:ln>
          <a:effectLst/>
        </p:spPr>
        <p:txBody>
          <a:bodyPr/>
          <a:lstStyle/>
          <a:p>
            <a:pPr>
              <a:defRPr/>
            </a:pPr>
            <a:endParaRPr lang="sv-SE"/>
          </a:p>
        </p:txBody>
      </p:sp>
      <p:sp>
        <p:nvSpPr>
          <p:cNvPr id="1034" name="Line 10"/>
          <p:cNvSpPr>
            <a:spLocks noChangeShapeType="1"/>
          </p:cNvSpPr>
          <p:nvPr userDrawn="1"/>
        </p:nvSpPr>
        <p:spPr bwMode="auto">
          <a:xfrm>
            <a:off x="611188" y="6165850"/>
            <a:ext cx="8064500" cy="0"/>
          </a:xfrm>
          <a:prstGeom prst="line">
            <a:avLst/>
          </a:prstGeom>
          <a:noFill/>
          <a:ln w="19050">
            <a:solidFill>
              <a:srgbClr val="C8D07E"/>
            </a:solidFill>
            <a:round/>
            <a:headEnd/>
            <a:tailEnd/>
          </a:ln>
          <a:effectLst/>
        </p:spPr>
        <p:txBody>
          <a:bodyPr/>
          <a:lstStyle/>
          <a:p>
            <a:pPr>
              <a:defRPr/>
            </a:pPr>
            <a:endParaRPr lang="sv-SE"/>
          </a:p>
        </p:txBody>
      </p:sp>
      <p:pic>
        <p:nvPicPr>
          <p:cNvPr id="2" name="Bildobjekt 9" descr="RB_logo_master_big.gif"/>
          <p:cNvPicPr>
            <a:picLocks noChangeAspect="1"/>
          </p:cNvPicPr>
          <p:nvPr userDrawn="1"/>
        </p:nvPicPr>
        <p:blipFill>
          <a:blip r:embed="rId5"/>
          <a:srcRect/>
          <a:stretch>
            <a:fillRect/>
          </a:stretch>
        </p:blipFill>
        <p:spPr bwMode="auto">
          <a:xfrm>
            <a:off x="395288" y="6276975"/>
            <a:ext cx="1420812" cy="517525"/>
          </a:xfrm>
          <a:prstGeom prst="rect">
            <a:avLst/>
          </a:prstGeom>
          <a:noFill/>
          <a:ln w="9525">
            <a:noFill/>
            <a:miter lim="800000"/>
            <a:headEnd/>
            <a:tailEnd/>
          </a:ln>
        </p:spPr>
      </p:pic>
      <p:pic>
        <p:nvPicPr>
          <p:cNvPr id="3" name="Bildobjekt 12" descr="Novus_Opinion_logo_från_ida.jpg"/>
          <p:cNvPicPr>
            <a:picLocks noChangeAspect="1"/>
          </p:cNvPicPr>
          <p:nvPr userDrawn="1"/>
        </p:nvPicPr>
        <p:blipFill>
          <a:blip r:embed="rId6"/>
          <a:srcRect t="24658" b="25114"/>
          <a:stretch>
            <a:fillRect/>
          </a:stretch>
        </p:blipFill>
        <p:spPr bwMode="auto">
          <a:xfrm>
            <a:off x="7602538" y="6291263"/>
            <a:ext cx="993775" cy="385762"/>
          </a:xfrm>
          <a:prstGeom prst="rect">
            <a:avLst/>
          </a:prstGeom>
          <a:noFill/>
          <a:ln w="9525">
            <a:noFill/>
            <a:miter lim="800000"/>
            <a:headEnd/>
            <a:tailEnd/>
          </a:ln>
        </p:spPr>
      </p:pic>
      <p:pic>
        <p:nvPicPr>
          <p:cNvPr id="1035" name="Bildobjekt 10" descr="HSB_logo_small_RGB.jpg"/>
          <p:cNvPicPr>
            <a:picLocks noChangeAspect="1"/>
          </p:cNvPicPr>
          <p:nvPr userDrawn="1"/>
        </p:nvPicPr>
        <p:blipFill>
          <a:blip r:embed="rId7"/>
          <a:srcRect/>
          <a:stretch>
            <a:fillRect/>
          </a:stretch>
        </p:blipFill>
        <p:spPr bwMode="auto">
          <a:xfrm>
            <a:off x="3040063" y="6289675"/>
            <a:ext cx="503237" cy="50641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Lst>
  <p:hf sldNum="0"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4500563" y="3860800"/>
            <a:ext cx="468312" cy="468313"/>
          </a:xfrm>
          <a:prstGeom prst="rect">
            <a:avLst/>
          </a:prstGeom>
          <a:solidFill>
            <a:srgbClr val="C8D07E"/>
          </a:solidFill>
          <a:ln w="9525">
            <a:solidFill>
              <a:schemeClr val="tx1"/>
            </a:solidFill>
            <a:miter lim="800000"/>
            <a:headEnd/>
            <a:tailEnd/>
          </a:ln>
        </p:spPr>
        <p:txBody>
          <a:bodyPr wrap="none" anchor="ctr"/>
          <a:lstStyle/>
          <a:p>
            <a:endParaRPr lang="sv-SE"/>
          </a:p>
        </p:txBody>
      </p:sp>
      <p:sp>
        <p:nvSpPr>
          <p:cNvPr id="5123" name="Rectangle 3"/>
          <p:cNvSpPr>
            <a:spLocks noChangeArrowheads="1"/>
          </p:cNvSpPr>
          <p:nvPr/>
        </p:nvSpPr>
        <p:spPr bwMode="auto">
          <a:xfrm>
            <a:off x="3924300" y="3860800"/>
            <a:ext cx="468313" cy="468313"/>
          </a:xfrm>
          <a:prstGeom prst="rect">
            <a:avLst/>
          </a:prstGeom>
          <a:solidFill>
            <a:srgbClr val="009692"/>
          </a:solidFill>
          <a:ln w="6350">
            <a:solidFill>
              <a:schemeClr val="tx1"/>
            </a:solidFill>
            <a:miter lim="800000"/>
            <a:headEnd/>
            <a:tailEnd/>
          </a:ln>
        </p:spPr>
        <p:txBody>
          <a:bodyPr wrap="none" anchor="ctr"/>
          <a:lstStyle/>
          <a:p>
            <a:endParaRPr lang="sv-SE"/>
          </a:p>
        </p:txBody>
      </p:sp>
      <p:sp>
        <p:nvSpPr>
          <p:cNvPr id="5124" name="Rectangle 4"/>
          <p:cNvSpPr>
            <a:spLocks noChangeArrowheads="1"/>
          </p:cNvSpPr>
          <p:nvPr/>
        </p:nvSpPr>
        <p:spPr bwMode="auto">
          <a:xfrm>
            <a:off x="4500563" y="4437063"/>
            <a:ext cx="468312" cy="468312"/>
          </a:xfrm>
          <a:prstGeom prst="rect">
            <a:avLst/>
          </a:prstGeom>
          <a:solidFill>
            <a:srgbClr val="81FFFF"/>
          </a:solidFill>
          <a:ln w="6350">
            <a:solidFill>
              <a:schemeClr val="tx1"/>
            </a:solidFill>
            <a:miter lim="800000"/>
            <a:headEnd/>
            <a:tailEnd/>
          </a:ln>
        </p:spPr>
        <p:txBody>
          <a:bodyPr wrap="none" anchor="ctr"/>
          <a:lstStyle/>
          <a:p>
            <a:endParaRPr lang="sv-SE"/>
          </a:p>
        </p:txBody>
      </p:sp>
      <p:sp>
        <p:nvSpPr>
          <p:cNvPr id="5125" name="Rectangle 5"/>
          <p:cNvSpPr>
            <a:spLocks noChangeArrowheads="1"/>
          </p:cNvSpPr>
          <p:nvPr/>
        </p:nvSpPr>
        <p:spPr bwMode="auto">
          <a:xfrm>
            <a:off x="3924300" y="4437063"/>
            <a:ext cx="468313" cy="468312"/>
          </a:xfrm>
          <a:prstGeom prst="rect">
            <a:avLst/>
          </a:prstGeom>
          <a:solidFill>
            <a:srgbClr val="6F6E72"/>
          </a:solidFill>
          <a:ln w="6350">
            <a:solidFill>
              <a:schemeClr val="tx1"/>
            </a:solidFill>
            <a:miter lim="800000"/>
            <a:headEnd/>
            <a:tailEnd/>
          </a:ln>
        </p:spPr>
        <p:txBody>
          <a:bodyPr wrap="none" anchor="ctr"/>
          <a:lstStyle/>
          <a:p>
            <a:endParaRPr lang="sv-SE"/>
          </a:p>
        </p:txBody>
      </p:sp>
      <p:sp>
        <p:nvSpPr>
          <p:cNvPr id="5126" name="Text Box 13"/>
          <p:cNvSpPr txBox="1">
            <a:spLocks noChangeArrowheads="1"/>
          </p:cNvSpPr>
          <p:nvPr/>
        </p:nvSpPr>
        <p:spPr bwMode="auto">
          <a:xfrm>
            <a:off x="312738" y="673100"/>
            <a:ext cx="8424862" cy="2922588"/>
          </a:xfrm>
          <a:prstGeom prst="rect">
            <a:avLst/>
          </a:prstGeom>
          <a:noFill/>
          <a:ln w="9525">
            <a:noFill/>
            <a:miter lim="800000"/>
            <a:headEnd/>
            <a:tailEnd/>
          </a:ln>
        </p:spPr>
        <p:txBody>
          <a:bodyPr>
            <a:spAutoFit/>
          </a:bodyPr>
          <a:lstStyle/>
          <a:p>
            <a:pPr>
              <a:spcBef>
                <a:spcPct val="50000"/>
              </a:spcBef>
            </a:pPr>
            <a:r>
              <a:rPr lang="sv-SE" sz="3600">
                <a:solidFill>
                  <a:srgbClr val="5F5F5F"/>
                </a:solidFill>
              </a:rPr>
              <a:t>Novus Group International AB</a:t>
            </a:r>
            <a:br>
              <a:rPr lang="sv-SE" sz="3600">
                <a:solidFill>
                  <a:srgbClr val="5F5F5F"/>
                </a:solidFill>
              </a:rPr>
            </a:br>
            <a:r>
              <a:rPr lang="sv-SE" sz="3600">
                <a:solidFill>
                  <a:srgbClr val="5F5F5F"/>
                </a:solidFill>
              </a:rPr>
              <a:t/>
            </a:r>
            <a:br>
              <a:rPr lang="sv-SE" sz="3600">
                <a:solidFill>
                  <a:srgbClr val="5F5F5F"/>
                </a:solidFill>
              </a:rPr>
            </a:br>
            <a:r>
              <a:rPr lang="sv-SE" sz="2800">
                <a:solidFill>
                  <a:srgbClr val="5F5F5F"/>
                </a:solidFill>
              </a:rPr>
              <a:t>”Allmänhetens inställning till klimatmålen och bostadssektorn”</a:t>
            </a:r>
            <a:endParaRPr lang="sv-SE" sz="3600">
              <a:solidFill>
                <a:srgbClr val="5F5F5F"/>
              </a:solidFill>
            </a:endParaRPr>
          </a:p>
          <a:p>
            <a:endParaRPr lang="sv-SE" sz="2800">
              <a:solidFill>
                <a:srgbClr val="5F5F5F"/>
              </a:solidFill>
              <a:latin typeface="Helvetica"/>
            </a:endParaRPr>
          </a:p>
          <a:p>
            <a:r>
              <a:rPr lang="sv-SE" sz="2800">
                <a:solidFill>
                  <a:srgbClr val="5F5F5F"/>
                </a:solidFill>
                <a:latin typeface="Helvetica"/>
              </a:rPr>
              <a:t>Riksbyggen &amp; HSB – 22 juni 2009</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ubrik 1"/>
          <p:cNvSpPr>
            <a:spLocks noGrp="1"/>
          </p:cNvSpPr>
          <p:nvPr>
            <p:ph type="title"/>
          </p:nvPr>
        </p:nvSpPr>
        <p:spPr/>
        <p:txBody>
          <a:bodyPr/>
          <a:lstStyle/>
          <a:p>
            <a:pPr eaLnBrk="1" hangingPunct="1"/>
            <a:r>
              <a:rPr lang="sv-SE" smtClean="0"/>
              <a:t>Sammanfattning</a:t>
            </a:r>
          </a:p>
        </p:txBody>
      </p:sp>
      <p:sp>
        <p:nvSpPr>
          <p:cNvPr id="14339" name="Platshållare för innehåll 2"/>
          <p:cNvSpPr>
            <a:spLocks noGrp="1"/>
          </p:cNvSpPr>
          <p:nvPr>
            <p:ph idx="1"/>
          </p:nvPr>
        </p:nvSpPr>
        <p:spPr>
          <a:xfrm>
            <a:off x="457200" y="1214438"/>
            <a:ext cx="8229600" cy="5072062"/>
          </a:xfrm>
        </p:spPr>
        <p:txBody>
          <a:bodyPr/>
          <a:lstStyle/>
          <a:p>
            <a:pPr eaLnBrk="1" hangingPunct="1"/>
            <a:r>
              <a:rPr lang="sv-SE" sz="1600" smtClean="0"/>
              <a:t>Drygt 3 av 4 (78%) </a:t>
            </a:r>
            <a:r>
              <a:rPr lang="sv-SE" sz="1600" b="1" i="1" smtClean="0"/>
              <a:t>tycker att det är viktigt att bostadssektorn bidrar till att uppnå klimatmålen</a:t>
            </a:r>
          </a:p>
          <a:p>
            <a:pPr eaLnBrk="1" hangingPunct="1"/>
            <a:r>
              <a:rPr lang="sv-SE" sz="1600" smtClean="0"/>
              <a:t>En majoritet (55%) </a:t>
            </a:r>
            <a:r>
              <a:rPr lang="sv-SE" sz="1600" b="1" i="1" smtClean="0"/>
              <a:t>tror inte att regeringen kommer att uppnå sina klimatmål</a:t>
            </a:r>
            <a:r>
              <a:rPr lang="sv-SE" sz="1600" smtClean="0"/>
              <a:t>.</a:t>
            </a:r>
          </a:p>
          <a:p>
            <a:pPr eaLnBrk="1" hangingPunct="1"/>
            <a:r>
              <a:rPr lang="sv-SE" sz="1600" smtClean="0"/>
              <a:t>8 av 10 </a:t>
            </a:r>
            <a:r>
              <a:rPr lang="sv-SE" sz="1600" b="1" i="1" smtClean="0"/>
              <a:t>tror inte att fastighetsägarna av egen kraft kommer att genomföra tillräckligt stora investeringar i ny teknik för att klimatmålen ska uppnås</a:t>
            </a:r>
            <a:r>
              <a:rPr lang="sv-SE" sz="1600" smtClean="0"/>
              <a:t>.</a:t>
            </a:r>
          </a:p>
          <a:p>
            <a:pPr eaLnBrk="1" hangingPunct="1"/>
            <a:r>
              <a:rPr lang="sv-SE" sz="1600" smtClean="0"/>
              <a:t>Nästan 9 av 10 (86%) </a:t>
            </a:r>
            <a:r>
              <a:rPr lang="sv-SE" sz="1600" b="1" i="1" smtClean="0"/>
              <a:t>tror att det behövs olika politiska initiativ för att fastighetssektorn ska nu uppställda klimatmål</a:t>
            </a:r>
            <a:r>
              <a:rPr lang="sv-SE" sz="1600" smtClean="0"/>
              <a:t>.</a:t>
            </a:r>
          </a:p>
          <a:p>
            <a:pPr eaLnBrk="1" hangingPunct="1"/>
            <a:r>
              <a:rPr lang="sv-SE" sz="1600" smtClean="0"/>
              <a:t>Varannan (50</a:t>
            </a:r>
            <a:r>
              <a:rPr lang="sv-SE" sz="1600" b="1" i="1" smtClean="0"/>
              <a:t>%) tycker inte att höjda energiskatter är en bra lösning </a:t>
            </a:r>
            <a:r>
              <a:rPr lang="sv-SE" sz="1600" smtClean="0"/>
              <a:t>för att fastighetssektorn ska nå uppställda klimatmål. Istället tror 8 av 10 (82%) på </a:t>
            </a:r>
            <a:r>
              <a:rPr lang="sv-SE" sz="1600" b="1" i="1" smtClean="0"/>
              <a:t>skattesubventioner</a:t>
            </a:r>
            <a:r>
              <a:rPr lang="sv-SE" sz="1600" smtClean="0"/>
              <a:t> och 9 av 10 på </a:t>
            </a:r>
            <a:r>
              <a:rPr lang="sv-SE" sz="1600" b="1" i="1" smtClean="0"/>
              <a:t>stöd och bidrag för tex solvärme som lösning</a:t>
            </a:r>
            <a:r>
              <a:rPr lang="sv-SE" sz="1600" smtClean="0"/>
              <a:t>.</a:t>
            </a:r>
          </a:p>
          <a:p>
            <a:pPr eaLnBrk="1" hangingPunct="1"/>
            <a:r>
              <a:rPr lang="sv-SE" sz="1600" smtClean="0"/>
              <a:t>2 av 3 (64%) anser att </a:t>
            </a:r>
            <a:r>
              <a:rPr lang="sv-SE" sz="1600" b="1" i="1" smtClean="0"/>
              <a:t>energibolagen har ett mycket stort ansvar </a:t>
            </a:r>
            <a:r>
              <a:rPr lang="sv-SE" sz="1600" smtClean="0"/>
              <a:t>för att klimatmålen ska uppnås, även </a:t>
            </a:r>
            <a:r>
              <a:rPr lang="sv-SE" sz="1600" b="1" i="1" smtClean="0"/>
              <a:t>staten anses ha ett mycket stort ansvar </a:t>
            </a:r>
            <a:r>
              <a:rPr lang="sv-SE" sz="1600" smtClean="0"/>
              <a:t>(61%) medan 23% anser att </a:t>
            </a:r>
            <a:r>
              <a:rPr lang="sv-SE" sz="1600" b="1" i="1" smtClean="0"/>
              <a:t>hyresgästerna/bostadsrätthavarna</a:t>
            </a:r>
            <a:r>
              <a:rPr lang="sv-SE" sz="1600" smtClean="0"/>
              <a:t> anses ha ett mycket stort ansvar.</a:t>
            </a:r>
          </a:p>
          <a:p>
            <a:pPr eaLnBrk="1" hangingPunct="1"/>
            <a:endParaRPr lang="sv-SE" sz="1600" smtClean="0"/>
          </a:p>
          <a:p>
            <a:pPr eaLnBrk="1" hangingPunct="1"/>
            <a:endParaRPr lang="sv-SE" sz="1600" smtClean="0"/>
          </a:p>
          <a:p>
            <a:pPr eaLnBrk="1" hangingPunct="1"/>
            <a:endParaRPr lang="sv-SE" sz="1600" smtClean="0"/>
          </a:p>
          <a:p>
            <a:pPr eaLnBrk="1" hangingPunct="1"/>
            <a:endParaRPr lang="sv-SE" sz="1600" smtClean="0"/>
          </a:p>
          <a:p>
            <a:pPr eaLnBrk="1" hangingPunct="1"/>
            <a:endParaRPr lang="sv-SE" sz="1600" smtClean="0"/>
          </a:p>
          <a:p>
            <a:pPr eaLnBrk="1" hangingPunct="1"/>
            <a:endParaRPr lang="sv-SE" sz="1600" smtClean="0"/>
          </a:p>
          <a:p>
            <a:pPr eaLnBrk="1" hangingPunct="1"/>
            <a:endParaRPr lang="sv-SE" sz="1600" smtClean="0"/>
          </a:p>
          <a:p>
            <a:pPr eaLnBrk="1" hangingPunct="1"/>
            <a:endParaRPr lang="sv-SE" sz="1600" smtClean="0"/>
          </a:p>
          <a:p>
            <a:pPr eaLnBrk="1" hangingPunct="1"/>
            <a:endParaRPr lang="sv-SE" sz="1600" smtClean="0"/>
          </a:p>
          <a:p>
            <a:pPr eaLnBrk="1" hangingPunct="1"/>
            <a:endParaRPr lang="sv-SE" sz="1600" smtClean="0"/>
          </a:p>
        </p:txBody>
      </p:sp>
      <p:sp>
        <p:nvSpPr>
          <p:cNvPr id="6" name="Platshållare för sidfot 4"/>
          <p:cNvSpPr>
            <a:spLocks noGrp="1"/>
          </p:cNvSpPr>
          <p:nvPr>
            <p:ph type="ftr" sz="quarter" idx="11"/>
          </p:nvPr>
        </p:nvSpPr>
        <p:spPr>
          <a:xfrm>
            <a:off x="3124200" y="6365875"/>
            <a:ext cx="2895600" cy="476250"/>
          </a:xfrm>
        </p:spPr>
        <p:txBody>
          <a:bodyPr/>
          <a:lstStyle/>
          <a:p>
            <a:pPr>
              <a:defRPr/>
            </a:pPr>
            <a:r>
              <a:rPr lang="sv-SE" dirty="0">
                <a:solidFill>
                  <a:schemeClr val="bg1">
                    <a:lumMod val="75000"/>
                  </a:schemeClr>
                </a:solidFill>
              </a:rPr>
              <a:t>- </a:t>
            </a:r>
            <a:fld id="{79E24DDC-6C85-4DE3-A030-ECCA01D509E2}" type="slidenum">
              <a:rPr lang="sv-SE">
                <a:solidFill>
                  <a:schemeClr val="bg1">
                    <a:lumMod val="75000"/>
                  </a:schemeClr>
                </a:solidFill>
              </a:rPr>
              <a:pPr>
                <a:defRPr/>
              </a:pPr>
              <a:t>10</a:t>
            </a:fld>
            <a:r>
              <a:rPr lang="sv-SE" dirty="0">
                <a:solidFill>
                  <a:schemeClr val="bg1">
                    <a:lumMod val="75000"/>
                  </a:schemeClr>
                </a:solidFill>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ubrik 1"/>
          <p:cNvSpPr>
            <a:spLocks noGrp="1"/>
          </p:cNvSpPr>
          <p:nvPr>
            <p:ph type="title"/>
          </p:nvPr>
        </p:nvSpPr>
        <p:spPr/>
        <p:txBody>
          <a:bodyPr/>
          <a:lstStyle/>
          <a:p>
            <a:pPr eaLnBrk="1" hangingPunct="1"/>
            <a:r>
              <a:rPr lang="sv-SE" smtClean="0"/>
              <a:t>Projektbeskrivning</a:t>
            </a:r>
          </a:p>
        </p:txBody>
      </p:sp>
      <p:sp>
        <p:nvSpPr>
          <p:cNvPr id="6147" name="Platshållare för innehåll 2"/>
          <p:cNvSpPr>
            <a:spLocks noGrp="1"/>
          </p:cNvSpPr>
          <p:nvPr>
            <p:ph idx="1"/>
          </p:nvPr>
        </p:nvSpPr>
        <p:spPr/>
        <p:txBody>
          <a:bodyPr/>
          <a:lstStyle/>
          <a:p>
            <a:pPr eaLnBrk="1" hangingPunct="1">
              <a:buFontTx/>
              <a:buNone/>
            </a:pPr>
            <a:r>
              <a:rPr lang="sv-SE" sz="1600" b="1" smtClean="0"/>
              <a:t>Kund: 		Riksbyggen och HSB</a:t>
            </a:r>
            <a:endParaRPr lang="sv-SE" sz="1600" smtClean="0"/>
          </a:p>
          <a:p>
            <a:pPr eaLnBrk="1" hangingPunct="1">
              <a:buFontTx/>
              <a:buNone/>
            </a:pPr>
            <a:r>
              <a:rPr lang="sv-SE" sz="1600" b="1" smtClean="0"/>
              <a:t>Projektnamn:</a:t>
            </a:r>
            <a:r>
              <a:rPr lang="sv-SE" sz="1600" smtClean="0"/>
              <a:t> 	”Inställning till klimatmålen och bostadssektorn”</a:t>
            </a:r>
          </a:p>
          <a:p>
            <a:pPr eaLnBrk="1" hangingPunct="1">
              <a:buFontTx/>
              <a:buNone/>
            </a:pPr>
            <a:r>
              <a:rPr lang="sv-SE" sz="1600" b="1" smtClean="0"/>
              <a:t>Urval:</a:t>
            </a:r>
            <a:r>
              <a:rPr lang="sv-SE" sz="1600" smtClean="0"/>
              <a:t> 		Riksrepresentativt i åldersgruppen 18-74år vad gäller kön, ålder och 		geografi och politisk preferens. Urvalet dras från Novus 			förrekryterade panel.</a:t>
            </a:r>
          </a:p>
          <a:p>
            <a:pPr eaLnBrk="1" hangingPunct="1">
              <a:buFontTx/>
              <a:buNone/>
            </a:pPr>
            <a:r>
              <a:rPr lang="sv-SE" sz="1600" b="1" smtClean="0"/>
              <a:t>Efterstratifiering:	</a:t>
            </a:r>
            <a:r>
              <a:rPr lang="sv-SE" sz="1600" smtClean="0"/>
              <a:t>Resultaten efterstratifieras (viktas) på urvalskriterierna för att undvika 		skevheter i svarsfrekvensen.</a:t>
            </a:r>
          </a:p>
          <a:p>
            <a:pPr eaLnBrk="1" hangingPunct="1">
              <a:buFontTx/>
              <a:buNone/>
            </a:pPr>
            <a:r>
              <a:rPr lang="sv-SE" sz="1600" b="1" smtClean="0"/>
              <a:t>Datafångst:</a:t>
            </a:r>
            <a:r>
              <a:rPr lang="sv-SE" sz="1600" smtClean="0"/>
              <a:t> 	Via webben, inbjudan sändes ut via e-post</a:t>
            </a:r>
          </a:p>
          <a:p>
            <a:pPr eaLnBrk="1" hangingPunct="1">
              <a:buFontTx/>
              <a:buNone/>
            </a:pPr>
            <a:r>
              <a:rPr lang="sv-SE" sz="1600" b="1" smtClean="0"/>
              <a:t>Antal intervjuer:</a:t>
            </a:r>
            <a:r>
              <a:rPr lang="sv-SE" sz="1600" smtClean="0"/>
              <a:t> 	1000 genomförda webbintervjuer</a:t>
            </a:r>
          </a:p>
          <a:p>
            <a:pPr eaLnBrk="1" hangingPunct="1">
              <a:buFontTx/>
              <a:buNone/>
            </a:pPr>
            <a:r>
              <a:rPr lang="sv-SE" sz="1600" b="1" smtClean="0"/>
              <a:t>Fältperiod:</a:t>
            </a:r>
            <a:r>
              <a:rPr lang="sv-SE" sz="1600" smtClean="0"/>
              <a:t>  	12-15 juni 2009</a:t>
            </a:r>
          </a:p>
          <a:p>
            <a:pPr eaLnBrk="1" hangingPunct="1">
              <a:buFontTx/>
              <a:buNone/>
            </a:pPr>
            <a:endParaRPr lang="sv-SE" sz="1600" smtClean="0"/>
          </a:p>
          <a:p>
            <a:pPr eaLnBrk="1" hangingPunct="1">
              <a:buFontTx/>
              <a:buNone/>
            </a:pPr>
            <a:r>
              <a:rPr lang="sv-SE" sz="1600" smtClean="0"/>
              <a:t>Ansvarig fältledare på Novus har Fredrik Nilsson (fredrik.nilsson@novusopinion.se) varit.</a:t>
            </a:r>
          </a:p>
          <a:p>
            <a:pPr eaLnBrk="1" hangingPunct="1">
              <a:buFontTx/>
              <a:buNone/>
            </a:pPr>
            <a:endParaRPr lang="sv-SE" sz="1600" smtClean="0"/>
          </a:p>
          <a:p>
            <a:pPr eaLnBrk="1" hangingPunct="1">
              <a:buFontTx/>
              <a:buNone/>
            </a:pPr>
            <a:r>
              <a:rPr lang="sv-SE" sz="1600" smtClean="0"/>
              <a:t>Metodfrågor om undersökningen kan besvaras av Arne Modig som finns på plats i </a:t>
            </a:r>
          </a:p>
          <a:p>
            <a:pPr eaLnBrk="1" hangingPunct="1">
              <a:buFontTx/>
              <a:buNone/>
            </a:pPr>
            <a:r>
              <a:rPr lang="sv-SE" sz="1600" smtClean="0"/>
              <a:t>Almedalen. Arne nås på mobilnummer: + 46 739 40 39 17</a:t>
            </a:r>
          </a:p>
          <a:p>
            <a:pPr eaLnBrk="1" hangingPunct="1"/>
            <a:endParaRPr lang="sv-SE" sz="1600" smtClean="0"/>
          </a:p>
        </p:txBody>
      </p:sp>
      <p:sp>
        <p:nvSpPr>
          <p:cNvPr id="5" name="Platshållare för sidfot 4"/>
          <p:cNvSpPr>
            <a:spLocks noGrp="1"/>
          </p:cNvSpPr>
          <p:nvPr>
            <p:ph type="ftr" sz="quarter" idx="11"/>
          </p:nvPr>
        </p:nvSpPr>
        <p:spPr>
          <a:xfrm>
            <a:off x="3124200" y="6365875"/>
            <a:ext cx="2895600" cy="476250"/>
          </a:xfrm>
        </p:spPr>
        <p:txBody>
          <a:bodyPr/>
          <a:lstStyle/>
          <a:p>
            <a:pPr>
              <a:defRPr/>
            </a:pPr>
            <a:r>
              <a:rPr lang="sv-SE" dirty="0">
                <a:solidFill>
                  <a:schemeClr val="bg1">
                    <a:lumMod val="75000"/>
                  </a:schemeClr>
                </a:solidFill>
              </a:rPr>
              <a:t>- </a:t>
            </a:r>
            <a:fld id="{2CCECE51-BD9F-4FF4-B3C9-CACD5A6083EB}" type="slidenum">
              <a:rPr lang="sv-SE">
                <a:solidFill>
                  <a:schemeClr val="bg1">
                    <a:lumMod val="75000"/>
                  </a:schemeClr>
                </a:solidFill>
              </a:rPr>
              <a:pPr>
                <a:defRPr/>
              </a:pPr>
              <a:t>2</a:t>
            </a:fld>
            <a:r>
              <a:rPr lang="sv-SE" dirty="0">
                <a:solidFill>
                  <a:schemeClr val="bg1">
                    <a:lumMod val="75000"/>
                  </a:schemeClr>
                </a:solidFill>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ubrik 1"/>
          <p:cNvSpPr>
            <a:spLocks noGrp="1"/>
          </p:cNvSpPr>
          <p:nvPr>
            <p:ph type="title"/>
          </p:nvPr>
        </p:nvSpPr>
        <p:spPr/>
        <p:txBody>
          <a:bodyPr/>
          <a:lstStyle/>
          <a:p>
            <a:pPr eaLnBrk="1" hangingPunct="1"/>
            <a:r>
              <a:rPr lang="sv-SE" smtClean="0"/>
              <a:t>Om Novus Opinion</a:t>
            </a:r>
          </a:p>
        </p:txBody>
      </p:sp>
      <p:sp>
        <p:nvSpPr>
          <p:cNvPr id="7171" name="Platshållare för innehåll 2"/>
          <p:cNvSpPr>
            <a:spLocks noGrp="1"/>
          </p:cNvSpPr>
          <p:nvPr>
            <p:ph idx="1"/>
          </p:nvPr>
        </p:nvSpPr>
        <p:spPr>
          <a:xfrm>
            <a:off x="457200" y="1452563"/>
            <a:ext cx="8229600" cy="4673600"/>
          </a:xfrm>
        </p:spPr>
        <p:txBody>
          <a:bodyPr/>
          <a:lstStyle/>
          <a:p>
            <a:pPr eaLnBrk="1" hangingPunct="1"/>
            <a:r>
              <a:rPr lang="sv-SE" sz="1600" smtClean="0"/>
              <a:t>Novus Opinion är ett politiskt obundet undersökningsföretag som har anslutit sig till de etiska regler som gäller för seriösa undersökningsföretag inom  samarbetsorganisationerna ESOMAR och SMIF, där vi också är medlemmar. Novus Opinion är ett svenskt företag med internationella utblickar.</a:t>
            </a:r>
          </a:p>
          <a:p>
            <a:pPr eaLnBrk="1" hangingPunct="1"/>
            <a:r>
              <a:rPr lang="sv-SE" sz="1600" smtClean="0"/>
              <a:t>Novus Opinion är sedan 1 juni 2007 noterat på aktietorget under namnet Novus Group International AB vilket borgar för seriositet och långsiktighet.</a:t>
            </a:r>
          </a:p>
          <a:p>
            <a:pPr eaLnBrk="1" hangingPunct="1"/>
            <a:r>
              <a:rPr lang="sv-SE" sz="1600" smtClean="0"/>
              <a:t>Novus Opinion gör alla typer av undersökningar och använder alla typer av datainsamling, beroende på vad kunden vill ha. Vår specialitet är dock att samla in data via SMS och WEBB eftersom det är kostnadseffektivt och snabbt i förhållande till många andra datafångstmetoder.</a:t>
            </a:r>
          </a:p>
          <a:p>
            <a:pPr eaLnBrk="1" hangingPunct="1"/>
            <a:r>
              <a:rPr lang="sv-SE" sz="1600" smtClean="0"/>
              <a:t>I riksdagsvalet 2006 presenterade Novus Opinion den 17/9 kl 19:30 den mätning innan valet som hade minst medelavvikelse för riksdagspartierna av alla opinionsinstitut. Även i det senaste valet till Europaparlamentet låg Novus närmast det slutgiltiga resultaten av alla opinionsinstitut.</a:t>
            </a:r>
          </a:p>
          <a:p>
            <a:pPr eaLnBrk="1" hangingPunct="1"/>
            <a:r>
              <a:rPr lang="sv-SE" sz="1600" smtClean="0"/>
              <a:t>Våra medarbetare har i de flesta fall minst 7 års erfarenhet från undersökningsbranschen. Vi som står bakom företaget har lång erfarenhet av att arbeta med marknads- och opinionsundersökningar även utanför Sverige.</a:t>
            </a:r>
          </a:p>
        </p:txBody>
      </p:sp>
      <p:sp>
        <p:nvSpPr>
          <p:cNvPr id="6" name="Platshållare för sidfot 4"/>
          <p:cNvSpPr>
            <a:spLocks noGrp="1"/>
          </p:cNvSpPr>
          <p:nvPr>
            <p:ph type="ftr" sz="quarter" idx="11"/>
          </p:nvPr>
        </p:nvSpPr>
        <p:spPr>
          <a:xfrm>
            <a:off x="3124200" y="6365875"/>
            <a:ext cx="2895600" cy="476250"/>
          </a:xfrm>
        </p:spPr>
        <p:txBody>
          <a:bodyPr/>
          <a:lstStyle/>
          <a:p>
            <a:pPr>
              <a:defRPr/>
            </a:pPr>
            <a:r>
              <a:rPr lang="sv-SE" dirty="0">
                <a:solidFill>
                  <a:schemeClr val="bg1">
                    <a:lumMod val="75000"/>
                  </a:schemeClr>
                </a:solidFill>
              </a:rPr>
              <a:t>- </a:t>
            </a:r>
            <a:fld id="{E3DAB071-349C-4F42-95E3-F02EB8369B51}" type="slidenum">
              <a:rPr lang="sv-SE">
                <a:solidFill>
                  <a:schemeClr val="bg1">
                    <a:lumMod val="75000"/>
                  </a:schemeClr>
                </a:solidFill>
              </a:rPr>
              <a:pPr>
                <a:defRPr/>
              </a:pPr>
              <a:t>3</a:t>
            </a:fld>
            <a:r>
              <a:rPr lang="sv-SE" dirty="0">
                <a:solidFill>
                  <a:schemeClr val="bg1">
                    <a:lumMod val="75000"/>
                  </a:schemeClr>
                </a:solidFill>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srcRect/>
          <a:stretch>
            <a:fillRect/>
          </a:stretch>
        </p:blipFill>
        <p:spPr bwMode="auto">
          <a:xfrm>
            <a:off x="184150" y="242888"/>
            <a:ext cx="8866188" cy="5803900"/>
          </a:xfrm>
          <a:prstGeom prst="rect">
            <a:avLst/>
          </a:prstGeom>
          <a:noFill/>
          <a:ln w="9525" algn="ctr">
            <a:noFill/>
            <a:miter lim="800000"/>
            <a:headEnd/>
            <a:tailEnd/>
          </a:ln>
        </p:spPr>
      </p:pic>
      <p:sp>
        <p:nvSpPr>
          <p:cNvPr id="8195" name="AutoShape 4"/>
          <p:cNvSpPr>
            <a:spLocks/>
          </p:cNvSpPr>
          <p:nvPr/>
        </p:nvSpPr>
        <p:spPr bwMode="auto">
          <a:xfrm rot="-5400000">
            <a:off x="6220619" y="369094"/>
            <a:ext cx="146050" cy="2017712"/>
          </a:xfrm>
          <a:prstGeom prst="rightBrace">
            <a:avLst>
              <a:gd name="adj1" fmla="val 133355"/>
              <a:gd name="adj2" fmla="val 50000"/>
            </a:avLst>
          </a:prstGeom>
          <a:noFill/>
          <a:ln w="9525">
            <a:pattFill prst="pct80">
              <a:fgClr>
                <a:schemeClr val="tx1"/>
              </a:fgClr>
              <a:bgClr>
                <a:srgbClr val="FFFFFF"/>
              </a:bgClr>
            </a:pattFill>
            <a:round/>
            <a:headEnd/>
            <a:tailEnd/>
          </a:ln>
        </p:spPr>
        <p:txBody>
          <a:bodyPr wrap="none" anchor="ctr"/>
          <a:lstStyle/>
          <a:p>
            <a:endParaRPr lang="sv-SE"/>
          </a:p>
        </p:txBody>
      </p:sp>
      <p:sp>
        <p:nvSpPr>
          <p:cNvPr id="8196" name="Rectangle 6"/>
          <p:cNvSpPr>
            <a:spLocks noChangeArrowheads="1"/>
          </p:cNvSpPr>
          <p:nvPr/>
        </p:nvSpPr>
        <p:spPr bwMode="auto">
          <a:xfrm>
            <a:off x="6021388" y="1128713"/>
            <a:ext cx="563562" cy="119062"/>
          </a:xfrm>
          <a:prstGeom prst="rect">
            <a:avLst/>
          </a:prstGeom>
          <a:noFill/>
          <a:ln w="9525" algn="ctr">
            <a:noFill/>
            <a:miter lim="800000"/>
            <a:headEnd/>
            <a:tailEnd/>
          </a:ln>
        </p:spPr>
        <p:txBody>
          <a:bodyPr wrap="none" anchor="ctr"/>
          <a:lstStyle/>
          <a:p>
            <a:r>
              <a:rPr lang="sv-SE" sz="1400" b="1"/>
              <a:t>78%</a:t>
            </a:r>
          </a:p>
        </p:txBody>
      </p:sp>
      <p:sp>
        <p:nvSpPr>
          <p:cNvPr id="8197" name="AutoShape 4"/>
          <p:cNvSpPr>
            <a:spLocks/>
          </p:cNvSpPr>
          <p:nvPr/>
        </p:nvSpPr>
        <p:spPr bwMode="auto">
          <a:xfrm rot="-5400000">
            <a:off x="2312194" y="3466307"/>
            <a:ext cx="146050" cy="2017712"/>
          </a:xfrm>
          <a:prstGeom prst="rightBrace">
            <a:avLst>
              <a:gd name="adj1" fmla="val 133355"/>
              <a:gd name="adj2" fmla="val 50000"/>
            </a:avLst>
          </a:prstGeom>
          <a:noFill/>
          <a:ln w="9525">
            <a:pattFill prst="pct80">
              <a:fgClr>
                <a:schemeClr val="tx1"/>
              </a:fgClr>
              <a:bgClr>
                <a:srgbClr val="FFFFFF"/>
              </a:bgClr>
            </a:pattFill>
            <a:round/>
            <a:headEnd/>
            <a:tailEnd/>
          </a:ln>
        </p:spPr>
        <p:txBody>
          <a:bodyPr wrap="none" anchor="ctr"/>
          <a:lstStyle/>
          <a:p>
            <a:endParaRPr lang="sv-SE"/>
          </a:p>
        </p:txBody>
      </p:sp>
      <p:sp>
        <p:nvSpPr>
          <p:cNvPr id="8198" name="Rectangle 6"/>
          <p:cNvSpPr>
            <a:spLocks noChangeArrowheads="1"/>
          </p:cNvSpPr>
          <p:nvPr/>
        </p:nvSpPr>
        <p:spPr bwMode="auto">
          <a:xfrm>
            <a:off x="2112963" y="4225925"/>
            <a:ext cx="563562" cy="119063"/>
          </a:xfrm>
          <a:prstGeom prst="rect">
            <a:avLst/>
          </a:prstGeom>
          <a:noFill/>
          <a:ln w="9525" algn="ctr">
            <a:noFill/>
            <a:miter lim="800000"/>
            <a:headEnd/>
            <a:tailEnd/>
          </a:ln>
        </p:spPr>
        <p:txBody>
          <a:bodyPr wrap="none" anchor="ctr"/>
          <a:lstStyle/>
          <a:p>
            <a:r>
              <a:rPr lang="sv-SE" sz="1400" b="1"/>
              <a:t>5%</a:t>
            </a:r>
          </a:p>
        </p:txBody>
      </p:sp>
      <p:sp>
        <p:nvSpPr>
          <p:cNvPr id="8199" name="textruta 8"/>
          <p:cNvSpPr txBox="1">
            <a:spLocks noChangeArrowheads="1"/>
          </p:cNvSpPr>
          <p:nvPr/>
        </p:nvSpPr>
        <p:spPr bwMode="auto">
          <a:xfrm>
            <a:off x="93663" y="5889625"/>
            <a:ext cx="3859212" cy="277813"/>
          </a:xfrm>
          <a:prstGeom prst="rect">
            <a:avLst/>
          </a:prstGeom>
          <a:noFill/>
          <a:ln w="9525">
            <a:noFill/>
            <a:miter lim="800000"/>
            <a:headEnd/>
            <a:tailEnd/>
          </a:ln>
        </p:spPr>
        <p:txBody>
          <a:bodyPr>
            <a:spAutoFit/>
          </a:bodyPr>
          <a:lstStyle/>
          <a:p>
            <a:pPr algn="l"/>
            <a:r>
              <a:rPr lang="sv-SE" sz="1200"/>
              <a:t>Bas: Alla</a:t>
            </a:r>
          </a:p>
        </p:txBody>
      </p:sp>
      <p:sp>
        <p:nvSpPr>
          <p:cNvPr id="12" name="Platshållare för sidfot 4"/>
          <p:cNvSpPr>
            <a:spLocks noGrp="1"/>
          </p:cNvSpPr>
          <p:nvPr>
            <p:ph type="ftr" sz="quarter" idx="11"/>
          </p:nvPr>
        </p:nvSpPr>
        <p:spPr>
          <a:xfrm>
            <a:off x="3124200" y="6365875"/>
            <a:ext cx="2895600" cy="476250"/>
          </a:xfrm>
        </p:spPr>
        <p:txBody>
          <a:bodyPr/>
          <a:lstStyle/>
          <a:p>
            <a:pPr>
              <a:defRPr/>
            </a:pPr>
            <a:r>
              <a:rPr lang="sv-SE" dirty="0">
                <a:solidFill>
                  <a:schemeClr val="bg1">
                    <a:lumMod val="75000"/>
                  </a:schemeClr>
                </a:solidFill>
              </a:rPr>
              <a:t>- </a:t>
            </a:r>
            <a:fld id="{0D6BFD90-1136-4FCD-9DE5-4CA4F4C557B3}" type="slidenum">
              <a:rPr lang="sv-SE">
                <a:solidFill>
                  <a:schemeClr val="bg1">
                    <a:lumMod val="75000"/>
                  </a:schemeClr>
                </a:solidFill>
              </a:rPr>
              <a:pPr>
                <a:defRPr/>
              </a:pPr>
              <a:t>4</a:t>
            </a:fld>
            <a:r>
              <a:rPr lang="sv-SE" dirty="0">
                <a:solidFill>
                  <a:schemeClr val="bg1">
                    <a:lumMod val="75000"/>
                  </a:schemeClr>
                </a:solidFill>
              </a:rPr>
              <a:t> -</a:t>
            </a:r>
          </a:p>
        </p:txBody>
      </p:sp>
      <p:sp>
        <p:nvSpPr>
          <p:cNvPr id="13" name="textruta 12"/>
          <p:cNvSpPr txBox="1"/>
          <p:nvPr/>
        </p:nvSpPr>
        <p:spPr>
          <a:xfrm>
            <a:off x="1143000" y="1250950"/>
            <a:ext cx="3792538" cy="1754188"/>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algn="l">
              <a:defRPr/>
            </a:pPr>
            <a:r>
              <a:rPr lang="sv-SE" sz="1200" dirty="0">
                <a:solidFill>
                  <a:schemeClr val="tx1"/>
                </a:solidFill>
              </a:rPr>
              <a:t>Förklarande text i formuläret:</a:t>
            </a:r>
            <a:br>
              <a:rPr lang="sv-SE" sz="1200" dirty="0">
                <a:solidFill>
                  <a:schemeClr val="tx1"/>
                </a:solidFill>
              </a:rPr>
            </a:br>
            <a:r>
              <a:rPr lang="sv-SE" sz="1200" i="1" dirty="0">
                <a:solidFill>
                  <a:schemeClr val="bg1">
                    <a:lumMod val="50000"/>
                  </a:schemeClr>
                </a:solidFill>
              </a:rPr>
              <a:t>I Sverige står bebyggelsen för 40 procent av energianvändningen och 30 procent av utsläppen av växthusgaser. Regeringens mål för klimatpolitiken innebär att bostädernas energianvändning ska effektiviseras med 20 procent till år 2020 och utsläppen av koldioxid ska minska med 40 procent. Hälften av energin ska komma från förnybara energikällor som sol, vind och vattenkraft.</a:t>
            </a:r>
            <a:r>
              <a:rPr lang="sv-SE" sz="1200" dirty="0">
                <a:solidFill>
                  <a:schemeClr val="bg1">
                    <a:lumMod val="50000"/>
                  </a:schemeClr>
                </a:solidFill>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a:srcRect/>
          <a:stretch>
            <a:fillRect/>
          </a:stretch>
        </p:blipFill>
        <p:spPr bwMode="auto">
          <a:xfrm>
            <a:off x="147638" y="306388"/>
            <a:ext cx="8851900" cy="5794375"/>
          </a:xfrm>
          <a:prstGeom prst="rect">
            <a:avLst/>
          </a:prstGeom>
          <a:noFill/>
          <a:ln w="9525" algn="ctr">
            <a:noFill/>
            <a:miter lim="800000"/>
            <a:headEnd/>
            <a:tailEnd/>
          </a:ln>
        </p:spPr>
      </p:pic>
      <p:sp>
        <p:nvSpPr>
          <p:cNvPr id="9219" name="textruta 2"/>
          <p:cNvSpPr txBox="1">
            <a:spLocks noChangeArrowheads="1"/>
          </p:cNvSpPr>
          <p:nvPr/>
        </p:nvSpPr>
        <p:spPr bwMode="auto">
          <a:xfrm>
            <a:off x="93663" y="5889625"/>
            <a:ext cx="3859212" cy="277813"/>
          </a:xfrm>
          <a:prstGeom prst="rect">
            <a:avLst/>
          </a:prstGeom>
          <a:noFill/>
          <a:ln w="9525">
            <a:noFill/>
            <a:miter lim="800000"/>
            <a:headEnd/>
            <a:tailEnd/>
          </a:ln>
        </p:spPr>
        <p:txBody>
          <a:bodyPr>
            <a:spAutoFit/>
          </a:bodyPr>
          <a:lstStyle/>
          <a:p>
            <a:pPr algn="l"/>
            <a:r>
              <a:rPr lang="sv-SE" sz="1200"/>
              <a:t>Bas: Alla</a:t>
            </a:r>
          </a:p>
        </p:txBody>
      </p:sp>
      <p:sp>
        <p:nvSpPr>
          <p:cNvPr id="6" name="Platshållare för sidfot 4"/>
          <p:cNvSpPr>
            <a:spLocks noGrp="1"/>
          </p:cNvSpPr>
          <p:nvPr>
            <p:ph type="ftr" sz="quarter" idx="11"/>
          </p:nvPr>
        </p:nvSpPr>
        <p:spPr>
          <a:xfrm>
            <a:off x="3124200" y="6365875"/>
            <a:ext cx="2895600" cy="476250"/>
          </a:xfrm>
        </p:spPr>
        <p:txBody>
          <a:bodyPr/>
          <a:lstStyle/>
          <a:p>
            <a:pPr>
              <a:defRPr/>
            </a:pPr>
            <a:r>
              <a:rPr lang="sv-SE" dirty="0">
                <a:solidFill>
                  <a:schemeClr val="bg1">
                    <a:lumMod val="75000"/>
                  </a:schemeClr>
                </a:solidFill>
              </a:rPr>
              <a:t>- </a:t>
            </a:r>
            <a:fld id="{D6198FAB-2F2A-4D29-8746-5C6DE5C3EAB3}" type="slidenum">
              <a:rPr lang="sv-SE">
                <a:solidFill>
                  <a:schemeClr val="bg1">
                    <a:lumMod val="75000"/>
                  </a:schemeClr>
                </a:solidFill>
              </a:rPr>
              <a:pPr>
                <a:defRPr/>
              </a:pPr>
              <a:t>5</a:t>
            </a:fld>
            <a:r>
              <a:rPr lang="sv-SE" dirty="0">
                <a:solidFill>
                  <a:schemeClr val="bg1">
                    <a:lumMod val="75000"/>
                  </a:schemeClr>
                </a:solidFill>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a:srcRect/>
          <a:stretch>
            <a:fillRect/>
          </a:stretch>
        </p:blipFill>
        <p:spPr bwMode="auto">
          <a:xfrm>
            <a:off x="147638" y="271463"/>
            <a:ext cx="8905875" cy="5829300"/>
          </a:xfrm>
          <a:prstGeom prst="rect">
            <a:avLst/>
          </a:prstGeom>
          <a:noFill/>
          <a:ln w="9525" algn="ctr">
            <a:noFill/>
            <a:miter lim="800000"/>
            <a:headEnd/>
            <a:tailEnd/>
          </a:ln>
        </p:spPr>
      </p:pic>
      <p:sp>
        <p:nvSpPr>
          <p:cNvPr id="10243" name="textruta 2"/>
          <p:cNvSpPr txBox="1">
            <a:spLocks noChangeArrowheads="1"/>
          </p:cNvSpPr>
          <p:nvPr/>
        </p:nvSpPr>
        <p:spPr bwMode="auto">
          <a:xfrm>
            <a:off x="93663" y="5889625"/>
            <a:ext cx="3859212" cy="277813"/>
          </a:xfrm>
          <a:prstGeom prst="rect">
            <a:avLst/>
          </a:prstGeom>
          <a:noFill/>
          <a:ln w="9525">
            <a:noFill/>
            <a:miter lim="800000"/>
            <a:headEnd/>
            <a:tailEnd/>
          </a:ln>
        </p:spPr>
        <p:txBody>
          <a:bodyPr>
            <a:spAutoFit/>
          </a:bodyPr>
          <a:lstStyle/>
          <a:p>
            <a:pPr algn="l"/>
            <a:r>
              <a:rPr lang="sv-SE" sz="1200"/>
              <a:t>Bas: Alla</a:t>
            </a:r>
          </a:p>
        </p:txBody>
      </p:sp>
      <p:sp>
        <p:nvSpPr>
          <p:cNvPr id="6" name="Platshållare för sidfot 4"/>
          <p:cNvSpPr txBox="1">
            <a:spLocks/>
          </p:cNvSpPr>
          <p:nvPr/>
        </p:nvSpPr>
        <p:spPr bwMode="auto">
          <a:xfrm>
            <a:off x="3124200" y="6365875"/>
            <a:ext cx="2895600" cy="476250"/>
          </a:xfrm>
          <a:prstGeom prst="rect">
            <a:avLst/>
          </a:prstGeom>
          <a:noFill/>
          <a:ln w="9525">
            <a:noFill/>
            <a:miter lim="800000"/>
            <a:headEnd/>
            <a:tailEnd/>
          </a:ln>
          <a:effectLst/>
        </p:spPr>
        <p:txBody>
          <a:bodyPr/>
          <a:lstStyle/>
          <a:p>
            <a:pPr>
              <a:defRPr/>
            </a:pPr>
            <a:r>
              <a:rPr lang="sv-SE" sz="1400">
                <a:solidFill>
                  <a:schemeClr val="bg1">
                    <a:lumMod val="75000"/>
                  </a:schemeClr>
                </a:solidFill>
              </a:rPr>
              <a:t>- </a:t>
            </a:r>
            <a:fld id="{5620257B-99C9-47FA-9609-4A809C900214}" type="slidenum">
              <a:rPr lang="sv-SE" sz="1400">
                <a:solidFill>
                  <a:schemeClr val="bg1">
                    <a:lumMod val="75000"/>
                  </a:schemeClr>
                </a:solidFill>
              </a:rPr>
              <a:pPr>
                <a:defRPr/>
              </a:pPr>
              <a:t>6</a:t>
            </a:fld>
            <a:r>
              <a:rPr lang="sv-SE" sz="1400">
                <a:solidFill>
                  <a:schemeClr val="bg1">
                    <a:lumMod val="75000"/>
                  </a:schemeClr>
                </a:solidFill>
              </a:rPr>
              <a:t> -</a:t>
            </a:r>
            <a:endParaRPr lang="sv-SE" sz="1400" dirty="0">
              <a:solidFill>
                <a:schemeClr val="bg1">
                  <a:lumMod val="7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2"/>
          <a:srcRect/>
          <a:stretch>
            <a:fillRect/>
          </a:stretch>
        </p:blipFill>
        <p:spPr bwMode="auto">
          <a:xfrm>
            <a:off x="120650" y="257175"/>
            <a:ext cx="8945563" cy="5856288"/>
          </a:xfrm>
          <a:prstGeom prst="rect">
            <a:avLst/>
          </a:prstGeom>
          <a:noFill/>
          <a:ln w="9525" algn="ctr">
            <a:noFill/>
            <a:miter lim="800000"/>
            <a:headEnd/>
            <a:tailEnd/>
          </a:ln>
        </p:spPr>
      </p:pic>
      <p:sp>
        <p:nvSpPr>
          <p:cNvPr id="11267" name="textruta 2"/>
          <p:cNvSpPr txBox="1">
            <a:spLocks noChangeArrowheads="1"/>
          </p:cNvSpPr>
          <p:nvPr/>
        </p:nvSpPr>
        <p:spPr bwMode="auto">
          <a:xfrm>
            <a:off x="93663" y="5889625"/>
            <a:ext cx="3859212" cy="277813"/>
          </a:xfrm>
          <a:prstGeom prst="rect">
            <a:avLst/>
          </a:prstGeom>
          <a:noFill/>
          <a:ln w="9525">
            <a:noFill/>
            <a:miter lim="800000"/>
            <a:headEnd/>
            <a:tailEnd/>
          </a:ln>
        </p:spPr>
        <p:txBody>
          <a:bodyPr>
            <a:spAutoFit/>
          </a:bodyPr>
          <a:lstStyle/>
          <a:p>
            <a:pPr algn="l"/>
            <a:r>
              <a:rPr lang="sv-SE" sz="1200"/>
              <a:t>Bas: Alla</a:t>
            </a:r>
          </a:p>
        </p:txBody>
      </p:sp>
      <p:sp>
        <p:nvSpPr>
          <p:cNvPr id="6" name="Platshållare för sidfot 4"/>
          <p:cNvSpPr>
            <a:spLocks noGrp="1"/>
          </p:cNvSpPr>
          <p:nvPr>
            <p:ph type="ftr" sz="quarter" idx="11"/>
          </p:nvPr>
        </p:nvSpPr>
        <p:spPr>
          <a:xfrm>
            <a:off x="3124200" y="6365875"/>
            <a:ext cx="2895600" cy="476250"/>
          </a:xfrm>
        </p:spPr>
        <p:txBody>
          <a:bodyPr/>
          <a:lstStyle/>
          <a:p>
            <a:pPr>
              <a:defRPr/>
            </a:pPr>
            <a:r>
              <a:rPr lang="sv-SE" dirty="0">
                <a:solidFill>
                  <a:schemeClr val="bg1">
                    <a:lumMod val="75000"/>
                  </a:schemeClr>
                </a:solidFill>
              </a:rPr>
              <a:t>- </a:t>
            </a:r>
            <a:fld id="{8377B847-F5A1-4172-88BF-618D46EF840F}" type="slidenum">
              <a:rPr lang="sv-SE">
                <a:solidFill>
                  <a:schemeClr val="bg1">
                    <a:lumMod val="75000"/>
                  </a:schemeClr>
                </a:solidFill>
              </a:rPr>
              <a:pPr>
                <a:defRPr/>
              </a:pPr>
              <a:t>7</a:t>
            </a:fld>
            <a:r>
              <a:rPr lang="sv-SE" dirty="0">
                <a:solidFill>
                  <a:schemeClr val="bg1">
                    <a:lumMod val="75000"/>
                  </a:schemeClr>
                </a:solidFill>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3"/>
          <p:cNvPicPr>
            <a:picLocks noChangeAspect="1" noChangeArrowheads="1"/>
          </p:cNvPicPr>
          <p:nvPr/>
        </p:nvPicPr>
        <p:blipFill>
          <a:blip r:embed="rId2"/>
          <a:srcRect/>
          <a:stretch>
            <a:fillRect/>
          </a:stretch>
        </p:blipFill>
        <p:spPr bwMode="auto">
          <a:xfrm>
            <a:off x="76200" y="161925"/>
            <a:ext cx="9031288" cy="5911850"/>
          </a:xfrm>
          <a:prstGeom prst="rect">
            <a:avLst/>
          </a:prstGeom>
          <a:noFill/>
          <a:ln w="9525" algn="ctr">
            <a:noFill/>
            <a:miter lim="800000"/>
            <a:headEnd/>
            <a:tailEnd/>
          </a:ln>
        </p:spPr>
      </p:pic>
      <p:sp>
        <p:nvSpPr>
          <p:cNvPr id="12291" name="textruta 3"/>
          <p:cNvSpPr txBox="1">
            <a:spLocks noChangeArrowheads="1"/>
          </p:cNvSpPr>
          <p:nvPr/>
        </p:nvSpPr>
        <p:spPr bwMode="auto">
          <a:xfrm>
            <a:off x="0" y="5889625"/>
            <a:ext cx="3859213" cy="277813"/>
          </a:xfrm>
          <a:prstGeom prst="rect">
            <a:avLst/>
          </a:prstGeom>
          <a:noFill/>
          <a:ln w="9525">
            <a:noFill/>
            <a:miter lim="800000"/>
            <a:headEnd/>
            <a:tailEnd/>
          </a:ln>
        </p:spPr>
        <p:txBody>
          <a:bodyPr>
            <a:spAutoFit/>
          </a:bodyPr>
          <a:lstStyle/>
          <a:p>
            <a:r>
              <a:rPr lang="sv-SE" sz="1200"/>
              <a:t>Bas: de som tror att det behövs politiska initiativ</a:t>
            </a:r>
          </a:p>
        </p:txBody>
      </p:sp>
      <p:sp>
        <p:nvSpPr>
          <p:cNvPr id="12292" name="AutoShape 4"/>
          <p:cNvSpPr>
            <a:spLocks/>
          </p:cNvSpPr>
          <p:nvPr/>
        </p:nvSpPr>
        <p:spPr bwMode="auto">
          <a:xfrm rot="-5400000">
            <a:off x="4606131" y="665957"/>
            <a:ext cx="147637" cy="2635250"/>
          </a:xfrm>
          <a:prstGeom prst="rightBrace">
            <a:avLst>
              <a:gd name="adj1" fmla="val 132715"/>
              <a:gd name="adj2" fmla="val 50000"/>
            </a:avLst>
          </a:prstGeom>
          <a:noFill/>
          <a:ln w="9525">
            <a:pattFill prst="pct80">
              <a:fgClr>
                <a:schemeClr val="tx1"/>
              </a:fgClr>
              <a:bgClr>
                <a:srgbClr val="FFFFFF"/>
              </a:bgClr>
            </a:pattFill>
            <a:round/>
            <a:headEnd/>
            <a:tailEnd/>
          </a:ln>
        </p:spPr>
        <p:txBody>
          <a:bodyPr wrap="none" anchor="ctr"/>
          <a:lstStyle/>
          <a:p>
            <a:endParaRPr lang="sv-SE"/>
          </a:p>
        </p:txBody>
      </p:sp>
      <p:sp>
        <p:nvSpPr>
          <p:cNvPr id="12293" name="Rectangle 6"/>
          <p:cNvSpPr>
            <a:spLocks noChangeArrowheads="1"/>
          </p:cNvSpPr>
          <p:nvPr/>
        </p:nvSpPr>
        <p:spPr bwMode="auto">
          <a:xfrm>
            <a:off x="4421188" y="1733550"/>
            <a:ext cx="563562" cy="119063"/>
          </a:xfrm>
          <a:prstGeom prst="rect">
            <a:avLst/>
          </a:prstGeom>
          <a:noFill/>
          <a:ln w="9525" algn="ctr">
            <a:noFill/>
            <a:miter lim="800000"/>
            <a:headEnd/>
            <a:tailEnd/>
          </a:ln>
        </p:spPr>
        <p:txBody>
          <a:bodyPr wrap="none" anchor="ctr"/>
          <a:lstStyle/>
          <a:p>
            <a:r>
              <a:rPr lang="sv-SE" sz="1400" b="1"/>
              <a:t>50%</a:t>
            </a:r>
          </a:p>
        </p:txBody>
      </p:sp>
      <p:sp>
        <p:nvSpPr>
          <p:cNvPr id="12294" name="AutoShape 4"/>
          <p:cNvSpPr>
            <a:spLocks/>
          </p:cNvSpPr>
          <p:nvPr/>
        </p:nvSpPr>
        <p:spPr bwMode="auto">
          <a:xfrm rot="-5400000">
            <a:off x="7816850" y="1376363"/>
            <a:ext cx="142875" cy="1165225"/>
          </a:xfrm>
          <a:prstGeom prst="rightBrace">
            <a:avLst>
              <a:gd name="adj1" fmla="val 132943"/>
              <a:gd name="adj2" fmla="val 50000"/>
            </a:avLst>
          </a:prstGeom>
          <a:noFill/>
          <a:ln w="9525">
            <a:pattFill prst="pct80">
              <a:fgClr>
                <a:schemeClr val="tx1"/>
              </a:fgClr>
              <a:bgClr>
                <a:srgbClr val="FFFFFF"/>
              </a:bgClr>
            </a:pattFill>
            <a:round/>
            <a:headEnd/>
            <a:tailEnd/>
          </a:ln>
        </p:spPr>
        <p:txBody>
          <a:bodyPr wrap="none" anchor="ctr"/>
          <a:lstStyle/>
          <a:p>
            <a:endParaRPr lang="sv-SE"/>
          </a:p>
        </p:txBody>
      </p:sp>
      <p:sp>
        <p:nvSpPr>
          <p:cNvPr id="12295" name="Rectangle 6"/>
          <p:cNvSpPr>
            <a:spLocks noChangeArrowheads="1"/>
          </p:cNvSpPr>
          <p:nvPr/>
        </p:nvSpPr>
        <p:spPr bwMode="auto">
          <a:xfrm>
            <a:off x="7626350" y="1711325"/>
            <a:ext cx="563563" cy="119063"/>
          </a:xfrm>
          <a:prstGeom prst="rect">
            <a:avLst/>
          </a:prstGeom>
          <a:noFill/>
          <a:ln w="9525" algn="ctr">
            <a:noFill/>
            <a:miter lim="800000"/>
            <a:headEnd/>
            <a:tailEnd/>
          </a:ln>
        </p:spPr>
        <p:txBody>
          <a:bodyPr wrap="none" anchor="ctr"/>
          <a:lstStyle/>
          <a:p>
            <a:r>
              <a:rPr lang="sv-SE" sz="1400" b="1"/>
              <a:t>22%</a:t>
            </a:r>
          </a:p>
        </p:txBody>
      </p:sp>
      <p:sp>
        <p:nvSpPr>
          <p:cNvPr id="12296" name="AutoShape 4"/>
          <p:cNvSpPr>
            <a:spLocks/>
          </p:cNvSpPr>
          <p:nvPr/>
        </p:nvSpPr>
        <p:spPr bwMode="auto">
          <a:xfrm rot="-5400000">
            <a:off x="3898106" y="2310607"/>
            <a:ext cx="155575" cy="1246188"/>
          </a:xfrm>
          <a:prstGeom prst="rightBrace">
            <a:avLst>
              <a:gd name="adj1" fmla="val 133578"/>
              <a:gd name="adj2" fmla="val 50000"/>
            </a:avLst>
          </a:prstGeom>
          <a:noFill/>
          <a:ln w="9525">
            <a:pattFill prst="pct80">
              <a:fgClr>
                <a:schemeClr val="tx1"/>
              </a:fgClr>
              <a:bgClr>
                <a:srgbClr val="FFFFFF"/>
              </a:bgClr>
            </a:pattFill>
            <a:round/>
            <a:headEnd/>
            <a:tailEnd/>
          </a:ln>
        </p:spPr>
        <p:txBody>
          <a:bodyPr wrap="none" anchor="ctr"/>
          <a:lstStyle/>
          <a:p>
            <a:endParaRPr lang="sv-SE"/>
          </a:p>
        </p:txBody>
      </p:sp>
      <p:sp>
        <p:nvSpPr>
          <p:cNvPr id="12297" name="Rectangle 6"/>
          <p:cNvSpPr>
            <a:spLocks noChangeArrowheads="1"/>
          </p:cNvSpPr>
          <p:nvPr/>
        </p:nvSpPr>
        <p:spPr bwMode="auto">
          <a:xfrm>
            <a:off x="3767138" y="2679700"/>
            <a:ext cx="563562" cy="119063"/>
          </a:xfrm>
          <a:prstGeom prst="rect">
            <a:avLst/>
          </a:prstGeom>
          <a:noFill/>
          <a:ln w="9525" algn="ctr">
            <a:noFill/>
            <a:miter lim="800000"/>
            <a:headEnd/>
            <a:tailEnd/>
          </a:ln>
        </p:spPr>
        <p:txBody>
          <a:bodyPr wrap="none" anchor="ctr"/>
          <a:lstStyle/>
          <a:p>
            <a:r>
              <a:rPr lang="sv-SE" sz="1400" b="1"/>
              <a:t>23%</a:t>
            </a:r>
          </a:p>
        </p:txBody>
      </p:sp>
      <p:sp>
        <p:nvSpPr>
          <p:cNvPr id="12298" name="AutoShape 4"/>
          <p:cNvSpPr>
            <a:spLocks/>
          </p:cNvSpPr>
          <p:nvPr/>
        </p:nvSpPr>
        <p:spPr bwMode="auto">
          <a:xfrm rot="-5400000">
            <a:off x="6977062" y="1409701"/>
            <a:ext cx="142875" cy="3060700"/>
          </a:xfrm>
          <a:prstGeom prst="rightBrace">
            <a:avLst>
              <a:gd name="adj1" fmla="val 132897"/>
              <a:gd name="adj2" fmla="val 50000"/>
            </a:avLst>
          </a:prstGeom>
          <a:noFill/>
          <a:ln w="9525">
            <a:pattFill prst="pct80">
              <a:fgClr>
                <a:schemeClr val="tx1"/>
              </a:fgClr>
              <a:bgClr>
                <a:srgbClr val="FFFFFF"/>
              </a:bgClr>
            </a:pattFill>
            <a:round/>
            <a:headEnd/>
            <a:tailEnd/>
          </a:ln>
        </p:spPr>
        <p:txBody>
          <a:bodyPr wrap="none" anchor="ctr"/>
          <a:lstStyle/>
          <a:p>
            <a:endParaRPr lang="sv-SE"/>
          </a:p>
        </p:txBody>
      </p:sp>
      <p:sp>
        <p:nvSpPr>
          <p:cNvPr id="12299" name="Rectangle 6"/>
          <p:cNvSpPr>
            <a:spLocks noChangeArrowheads="1"/>
          </p:cNvSpPr>
          <p:nvPr/>
        </p:nvSpPr>
        <p:spPr bwMode="auto">
          <a:xfrm>
            <a:off x="6738938" y="2692400"/>
            <a:ext cx="563562" cy="119063"/>
          </a:xfrm>
          <a:prstGeom prst="rect">
            <a:avLst/>
          </a:prstGeom>
          <a:noFill/>
          <a:ln w="9525" algn="ctr">
            <a:noFill/>
            <a:miter lim="800000"/>
            <a:headEnd/>
            <a:tailEnd/>
          </a:ln>
        </p:spPr>
        <p:txBody>
          <a:bodyPr wrap="none" anchor="ctr"/>
          <a:lstStyle/>
          <a:p>
            <a:r>
              <a:rPr lang="sv-SE" sz="1400" b="1"/>
              <a:t>56%</a:t>
            </a:r>
          </a:p>
        </p:txBody>
      </p:sp>
      <p:sp>
        <p:nvSpPr>
          <p:cNvPr id="12300" name="AutoShape 4"/>
          <p:cNvSpPr>
            <a:spLocks/>
          </p:cNvSpPr>
          <p:nvPr/>
        </p:nvSpPr>
        <p:spPr bwMode="auto">
          <a:xfrm rot="-5400000">
            <a:off x="6216650" y="1639888"/>
            <a:ext cx="117475" cy="4537075"/>
          </a:xfrm>
          <a:prstGeom prst="rightBrace">
            <a:avLst>
              <a:gd name="adj1" fmla="val 131421"/>
              <a:gd name="adj2" fmla="val 50000"/>
            </a:avLst>
          </a:prstGeom>
          <a:noFill/>
          <a:ln w="9525">
            <a:pattFill prst="pct80">
              <a:fgClr>
                <a:schemeClr val="tx1"/>
              </a:fgClr>
              <a:bgClr>
                <a:srgbClr val="FFFFFF"/>
              </a:bgClr>
            </a:pattFill>
            <a:round/>
            <a:headEnd/>
            <a:tailEnd/>
          </a:ln>
        </p:spPr>
        <p:txBody>
          <a:bodyPr wrap="none" anchor="ctr"/>
          <a:lstStyle/>
          <a:p>
            <a:endParaRPr lang="sv-SE"/>
          </a:p>
        </p:txBody>
      </p:sp>
      <p:sp>
        <p:nvSpPr>
          <p:cNvPr id="12301" name="Rectangle 6"/>
          <p:cNvSpPr>
            <a:spLocks noChangeArrowheads="1"/>
          </p:cNvSpPr>
          <p:nvPr/>
        </p:nvSpPr>
        <p:spPr bwMode="auto">
          <a:xfrm>
            <a:off x="5848350" y="3675063"/>
            <a:ext cx="969963" cy="93662"/>
          </a:xfrm>
          <a:prstGeom prst="rect">
            <a:avLst/>
          </a:prstGeom>
          <a:noFill/>
          <a:ln w="9525" algn="ctr">
            <a:noFill/>
            <a:miter lim="800000"/>
            <a:headEnd/>
            <a:tailEnd/>
          </a:ln>
        </p:spPr>
        <p:txBody>
          <a:bodyPr wrap="none" anchor="ctr"/>
          <a:lstStyle/>
          <a:p>
            <a:r>
              <a:rPr lang="sv-SE" sz="1400" b="1"/>
              <a:t>82%</a:t>
            </a:r>
          </a:p>
        </p:txBody>
      </p:sp>
      <p:sp>
        <p:nvSpPr>
          <p:cNvPr id="12302" name="AutoShape 4"/>
          <p:cNvSpPr>
            <a:spLocks/>
          </p:cNvSpPr>
          <p:nvPr/>
        </p:nvSpPr>
        <p:spPr bwMode="auto">
          <a:xfrm rot="-5400000">
            <a:off x="6149975" y="2393951"/>
            <a:ext cx="130175" cy="4953000"/>
          </a:xfrm>
          <a:prstGeom prst="rightBrace">
            <a:avLst>
              <a:gd name="adj1" fmla="val 132290"/>
              <a:gd name="adj2" fmla="val 50000"/>
            </a:avLst>
          </a:prstGeom>
          <a:noFill/>
          <a:ln w="9525">
            <a:pattFill prst="pct80">
              <a:fgClr>
                <a:schemeClr val="tx1"/>
              </a:fgClr>
              <a:bgClr>
                <a:srgbClr val="FFFFFF"/>
              </a:bgClr>
            </a:pattFill>
            <a:round/>
            <a:headEnd/>
            <a:tailEnd/>
          </a:ln>
        </p:spPr>
        <p:txBody>
          <a:bodyPr wrap="none" anchor="ctr"/>
          <a:lstStyle/>
          <a:p>
            <a:endParaRPr lang="sv-SE"/>
          </a:p>
        </p:txBody>
      </p:sp>
      <p:sp>
        <p:nvSpPr>
          <p:cNvPr id="12303" name="Rectangle 6"/>
          <p:cNvSpPr>
            <a:spLocks noChangeArrowheads="1"/>
          </p:cNvSpPr>
          <p:nvPr/>
        </p:nvSpPr>
        <p:spPr bwMode="auto">
          <a:xfrm>
            <a:off x="5745163" y="4629150"/>
            <a:ext cx="1060450" cy="104775"/>
          </a:xfrm>
          <a:prstGeom prst="rect">
            <a:avLst/>
          </a:prstGeom>
          <a:noFill/>
          <a:ln w="9525" algn="ctr">
            <a:noFill/>
            <a:miter lim="800000"/>
            <a:headEnd/>
            <a:tailEnd/>
          </a:ln>
        </p:spPr>
        <p:txBody>
          <a:bodyPr wrap="none" anchor="ctr"/>
          <a:lstStyle/>
          <a:p>
            <a:r>
              <a:rPr lang="sv-SE" sz="1400" b="1"/>
              <a:t>90%</a:t>
            </a:r>
          </a:p>
        </p:txBody>
      </p:sp>
      <p:sp>
        <p:nvSpPr>
          <p:cNvPr id="19" name="Platshållare för sidfot 4"/>
          <p:cNvSpPr>
            <a:spLocks noGrp="1"/>
          </p:cNvSpPr>
          <p:nvPr>
            <p:ph type="ftr" sz="quarter" idx="11"/>
          </p:nvPr>
        </p:nvSpPr>
        <p:spPr>
          <a:xfrm>
            <a:off x="3124200" y="6365875"/>
            <a:ext cx="2895600" cy="476250"/>
          </a:xfrm>
        </p:spPr>
        <p:txBody>
          <a:bodyPr/>
          <a:lstStyle/>
          <a:p>
            <a:pPr>
              <a:defRPr/>
            </a:pPr>
            <a:r>
              <a:rPr lang="sv-SE" dirty="0">
                <a:solidFill>
                  <a:schemeClr val="bg1">
                    <a:lumMod val="75000"/>
                  </a:schemeClr>
                </a:solidFill>
              </a:rPr>
              <a:t>- </a:t>
            </a:r>
            <a:fld id="{826CD0B5-D2D5-4F4C-8E5E-CA76BEEACBEA}" type="slidenum">
              <a:rPr lang="sv-SE">
                <a:solidFill>
                  <a:schemeClr val="bg1">
                    <a:lumMod val="75000"/>
                  </a:schemeClr>
                </a:solidFill>
              </a:rPr>
              <a:pPr>
                <a:defRPr/>
              </a:pPr>
              <a:t>8</a:t>
            </a:fld>
            <a:r>
              <a:rPr lang="sv-SE" dirty="0">
                <a:solidFill>
                  <a:schemeClr val="bg1">
                    <a:lumMod val="75000"/>
                  </a:schemeClr>
                </a:solidFill>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3"/>
          <p:cNvPicPr>
            <a:picLocks noChangeAspect="1" noChangeArrowheads="1"/>
          </p:cNvPicPr>
          <p:nvPr/>
        </p:nvPicPr>
        <p:blipFill>
          <a:blip r:embed="rId2"/>
          <a:srcRect/>
          <a:stretch>
            <a:fillRect/>
          </a:stretch>
        </p:blipFill>
        <p:spPr bwMode="auto">
          <a:xfrm>
            <a:off x="147638" y="212725"/>
            <a:ext cx="8891587" cy="5819775"/>
          </a:xfrm>
          <a:prstGeom prst="rect">
            <a:avLst/>
          </a:prstGeom>
          <a:noFill/>
          <a:ln w="9525" algn="ctr">
            <a:noFill/>
            <a:miter lim="800000"/>
            <a:headEnd/>
            <a:tailEnd/>
          </a:ln>
        </p:spPr>
      </p:pic>
      <p:sp>
        <p:nvSpPr>
          <p:cNvPr id="13315" name="AutoShape 4"/>
          <p:cNvSpPr>
            <a:spLocks/>
          </p:cNvSpPr>
          <p:nvPr/>
        </p:nvSpPr>
        <p:spPr bwMode="auto">
          <a:xfrm rot="-5400000">
            <a:off x="6582569" y="-343694"/>
            <a:ext cx="134938" cy="3590925"/>
          </a:xfrm>
          <a:prstGeom prst="rightBrace">
            <a:avLst>
              <a:gd name="adj1" fmla="val 132073"/>
              <a:gd name="adj2" fmla="val 50000"/>
            </a:avLst>
          </a:prstGeom>
          <a:noFill/>
          <a:ln w="9525">
            <a:pattFill prst="pct80">
              <a:fgClr>
                <a:schemeClr val="tx1"/>
              </a:fgClr>
              <a:bgClr>
                <a:srgbClr val="FFFFFF"/>
              </a:bgClr>
            </a:pattFill>
            <a:round/>
            <a:headEnd/>
            <a:tailEnd/>
          </a:ln>
        </p:spPr>
        <p:txBody>
          <a:bodyPr wrap="none" anchor="ctr"/>
          <a:lstStyle/>
          <a:p>
            <a:endParaRPr lang="sv-SE"/>
          </a:p>
        </p:txBody>
      </p:sp>
      <p:sp>
        <p:nvSpPr>
          <p:cNvPr id="13316" name="Rectangle 6"/>
          <p:cNvSpPr>
            <a:spLocks noChangeArrowheads="1"/>
          </p:cNvSpPr>
          <p:nvPr/>
        </p:nvSpPr>
        <p:spPr bwMode="auto">
          <a:xfrm>
            <a:off x="6354763" y="1222375"/>
            <a:ext cx="768350" cy="107950"/>
          </a:xfrm>
          <a:prstGeom prst="rect">
            <a:avLst/>
          </a:prstGeom>
          <a:noFill/>
          <a:ln w="9525" algn="ctr">
            <a:noFill/>
            <a:miter lim="800000"/>
            <a:headEnd/>
            <a:tailEnd/>
          </a:ln>
        </p:spPr>
        <p:txBody>
          <a:bodyPr wrap="none" anchor="ctr"/>
          <a:lstStyle/>
          <a:p>
            <a:r>
              <a:rPr lang="sv-SE" sz="1400" b="1"/>
              <a:t>65%</a:t>
            </a:r>
          </a:p>
        </p:txBody>
      </p:sp>
      <p:sp>
        <p:nvSpPr>
          <p:cNvPr id="13317" name="AutoShape 4"/>
          <p:cNvSpPr>
            <a:spLocks/>
          </p:cNvSpPr>
          <p:nvPr/>
        </p:nvSpPr>
        <p:spPr bwMode="auto">
          <a:xfrm rot="-5400000">
            <a:off x="6266657" y="296068"/>
            <a:ext cx="133350" cy="4087813"/>
          </a:xfrm>
          <a:prstGeom prst="rightBrace">
            <a:avLst>
              <a:gd name="adj1" fmla="val 133547"/>
              <a:gd name="adj2" fmla="val 50000"/>
            </a:avLst>
          </a:prstGeom>
          <a:noFill/>
          <a:ln w="9525">
            <a:pattFill prst="pct80">
              <a:fgClr>
                <a:schemeClr val="tx1"/>
              </a:fgClr>
              <a:bgClr>
                <a:srgbClr val="FFFFFF"/>
              </a:bgClr>
            </a:pattFill>
            <a:round/>
            <a:headEnd/>
            <a:tailEnd/>
          </a:ln>
        </p:spPr>
        <p:txBody>
          <a:bodyPr wrap="none" anchor="ctr"/>
          <a:lstStyle/>
          <a:p>
            <a:endParaRPr lang="sv-SE"/>
          </a:p>
        </p:txBody>
      </p:sp>
      <p:sp>
        <p:nvSpPr>
          <p:cNvPr id="13318" name="Rectangle 6"/>
          <p:cNvSpPr>
            <a:spLocks noChangeArrowheads="1"/>
          </p:cNvSpPr>
          <p:nvPr/>
        </p:nvSpPr>
        <p:spPr bwMode="auto">
          <a:xfrm>
            <a:off x="5913438" y="2097088"/>
            <a:ext cx="873125" cy="107950"/>
          </a:xfrm>
          <a:prstGeom prst="rect">
            <a:avLst/>
          </a:prstGeom>
          <a:noFill/>
          <a:ln w="9525" algn="ctr">
            <a:noFill/>
            <a:miter lim="800000"/>
            <a:headEnd/>
            <a:tailEnd/>
          </a:ln>
        </p:spPr>
        <p:txBody>
          <a:bodyPr wrap="none" anchor="ctr"/>
          <a:lstStyle/>
          <a:p>
            <a:r>
              <a:rPr lang="sv-SE" sz="1400" b="1"/>
              <a:t>73%</a:t>
            </a:r>
          </a:p>
        </p:txBody>
      </p:sp>
      <p:sp>
        <p:nvSpPr>
          <p:cNvPr id="13319" name="AutoShape 4"/>
          <p:cNvSpPr>
            <a:spLocks/>
          </p:cNvSpPr>
          <p:nvPr/>
        </p:nvSpPr>
        <p:spPr bwMode="auto">
          <a:xfrm rot="-5400000">
            <a:off x="6057900" y="962025"/>
            <a:ext cx="147638" cy="4491038"/>
          </a:xfrm>
          <a:prstGeom prst="rightBrace">
            <a:avLst>
              <a:gd name="adj1" fmla="val 132662"/>
              <a:gd name="adj2" fmla="val 50000"/>
            </a:avLst>
          </a:prstGeom>
          <a:noFill/>
          <a:ln w="9525">
            <a:pattFill prst="pct80">
              <a:fgClr>
                <a:schemeClr val="tx1"/>
              </a:fgClr>
              <a:bgClr>
                <a:srgbClr val="FFFFFF"/>
              </a:bgClr>
            </a:pattFill>
            <a:round/>
            <a:headEnd/>
            <a:tailEnd/>
          </a:ln>
        </p:spPr>
        <p:txBody>
          <a:bodyPr wrap="none" anchor="ctr"/>
          <a:lstStyle/>
          <a:p>
            <a:endParaRPr lang="sv-SE"/>
          </a:p>
        </p:txBody>
      </p:sp>
      <p:sp>
        <p:nvSpPr>
          <p:cNvPr id="13320" name="Rectangle 6"/>
          <p:cNvSpPr>
            <a:spLocks noChangeArrowheads="1"/>
          </p:cNvSpPr>
          <p:nvPr/>
        </p:nvSpPr>
        <p:spPr bwMode="auto">
          <a:xfrm>
            <a:off x="5678488" y="2957513"/>
            <a:ext cx="960437" cy="119062"/>
          </a:xfrm>
          <a:prstGeom prst="rect">
            <a:avLst/>
          </a:prstGeom>
          <a:noFill/>
          <a:ln w="9525" algn="ctr">
            <a:noFill/>
            <a:miter lim="800000"/>
            <a:headEnd/>
            <a:tailEnd/>
          </a:ln>
        </p:spPr>
        <p:txBody>
          <a:bodyPr wrap="none" anchor="ctr"/>
          <a:lstStyle/>
          <a:p>
            <a:r>
              <a:rPr lang="sv-SE" sz="1400" b="1"/>
              <a:t>84%</a:t>
            </a:r>
          </a:p>
        </p:txBody>
      </p:sp>
      <p:sp>
        <p:nvSpPr>
          <p:cNvPr id="13321" name="AutoShape 4"/>
          <p:cNvSpPr>
            <a:spLocks/>
          </p:cNvSpPr>
          <p:nvPr/>
        </p:nvSpPr>
        <p:spPr bwMode="auto">
          <a:xfrm rot="-5400000">
            <a:off x="5981700" y="1800225"/>
            <a:ext cx="147638" cy="4491038"/>
          </a:xfrm>
          <a:prstGeom prst="rightBrace">
            <a:avLst>
              <a:gd name="adj1" fmla="val 132662"/>
              <a:gd name="adj2" fmla="val 50000"/>
            </a:avLst>
          </a:prstGeom>
          <a:noFill/>
          <a:ln w="9525">
            <a:pattFill prst="pct80">
              <a:fgClr>
                <a:schemeClr val="tx1"/>
              </a:fgClr>
              <a:bgClr>
                <a:srgbClr val="FFFFFF"/>
              </a:bgClr>
            </a:pattFill>
            <a:round/>
            <a:headEnd/>
            <a:tailEnd/>
          </a:ln>
        </p:spPr>
        <p:txBody>
          <a:bodyPr wrap="none" anchor="ctr"/>
          <a:lstStyle/>
          <a:p>
            <a:endParaRPr lang="sv-SE"/>
          </a:p>
        </p:txBody>
      </p:sp>
      <p:sp>
        <p:nvSpPr>
          <p:cNvPr id="13322" name="Rectangle 6"/>
          <p:cNvSpPr>
            <a:spLocks noChangeArrowheads="1"/>
          </p:cNvSpPr>
          <p:nvPr/>
        </p:nvSpPr>
        <p:spPr bwMode="auto">
          <a:xfrm>
            <a:off x="5602288" y="3795713"/>
            <a:ext cx="960437" cy="119062"/>
          </a:xfrm>
          <a:prstGeom prst="rect">
            <a:avLst/>
          </a:prstGeom>
          <a:noFill/>
          <a:ln w="9525" algn="ctr">
            <a:noFill/>
            <a:miter lim="800000"/>
            <a:headEnd/>
            <a:tailEnd/>
          </a:ln>
        </p:spPr>
        <p:txBody>
          <a:bodyPr wrap="none" anchor="ctr"/>
          <a:lstStyle/>
          <a:p>
            <a:r>
              <a:rPr lang="sv-SE" sz="1400" b="1"/>
              <a:t>84%</a:t>
            </a:r>
          </a:p>
        </p:txBody>
      </p:sp>
      <p:sp>
        <p:nvSpPr>
          <p:cNvPr id="13323" name="AutoShape 4"/>
          <p:cNvSpPr>
            <a:spLocks/>
          </p:cNvSpPr>
          <p:nvPr/>
        </p:nvSpPr>
        <p:spPr bwMode="auto">
          <a:xfrm rot="-5400000">
            <a:off x="6049169" y="2701131"/>
            <a:ext cx="184150" cy="4446588"/>
          </a:xfrm>
          <a:prstGeom prst="rightBrace">
            <a:avLst>
              <a:gd name="adj1" fmla="val 132247"/>
              <a:gd name="adj2" fmla="val 50000"/>
            </a:avLst>
          </a:prstGeom>
          <a:noFill/>
          <a:ln w="9525">
            <a:pattFill prst="pct80">
              <a:fgClr>
                <a:schemeClr val="tx1"/>
              </a:fgClr>
              <a:bgClr>
                <a:srgbClr val="FFFFFF"/>
              </a:bgClr>
            </a:pattFill>
            <a:round/>
            <a:headEnd/>
            <a:tailEnd/>
          </a:ln>
        </p:spPr>
        <p:txBody>
          <a:bodyPr wrap="none" anchor="ctr"/>
          <a:lstStyle/>
          <a:p>
            <a:endParaRPr lang="sv-SE"/>
          </a:p>
        </p:txBody>
      </p:sp>
      <p:sp>
        <p:nvSpPr>
          <p:cNvPr id="13324" name="Rectangle 6"/>
          <p:cNvSpPr>
            <a:spLocks noChangeArrowheads="1"/>
          </p:cNvSpPr>
          <p:nvPr/>
        </p:nvSpPr>
        <p:spPr bwMode="auto">
          <a:xfrm>
            <a:off x="5710238" y="4656138"/>
            <a:ext cx="950912" cy="147637"/>
          </a:xfrm>
          <a:prstGeom prst="rect">
            <a:avLst/>
          </a:prstGeom>
          <a:noFill/>
          <a:ln w="9525" algn="ctr">
            <a:noFill/>
            <a:miter lim="800000"/>
            <a:headEnd/>
            <a:tailEnd/>
          </a:ln>
        </p:spPr>
        <p:txBody>
          <a:bodyPr wrap="none" anchor="ctr"/>
          <a:lstStyle/>
          <a:p>
            <a:r>
              <a:rPr lang="sv-SE" sz="1400" b="1"/>
              <a:t>82%</a:t>
            </a:r>
          </a:p>
        </p:txBody>
      </p:sp>
      <p:sp>
        <p:nvSpPr>
          <p:cNvPr id="17" name="Platshållare för sidfot 4"/>
          <p:cNvSpPr>
            <a:spLocks noGrp="1"/>
          </p:cNvSpPr>
          <p:nvPr>
            <p:ph type="ftr" sz="quarter" idx="11"/>
          </p:nvPr>
        </p:nvSpPr>
        <p:spPr>
          <a:xfrm>
            <a:off x="3124200" y="6365875"/>
            <a:ext cx="2895600" cy="476250"/>
          </a:xfrm>
        </p:spPr>
        <p:txBody>
          <a:bodyPr/>
          <a:lstStyle/>
          <a:p>
            <a:pPr>
              <a:defRPr/>
            </a:pPr>
            <a:r>
              <a:rPr lang="sv-SE" dirty="0">
                <a:solidFill>
                  <a:schemeClr val="bg1">
                    <a:lumMod val="75000"/>
                  </a:schemeClr>
                </a:solidFill>
              </a:rPr>
              <a:t>- </a:t>
            </a:r>
            <a:fld id="{98521F34-DB49-428E-A342-69A4A6B35C97}" type="slidenum">
              <a:rPr lang="sv-SE">
                <a:solidFill>
                  <a:schemeClr val="bg1">
                    <a:lumMod val="75000"/>
                  </a:schemeClr>
                </a:solidFill>
              </a:rPr>
              <a:pPr>
                <a:defRPr/>
              </a:pPr>
              <a:t>9</a:t>
            </a:fld>
            <a:r>
              <a:rPr lang="sv-SE" dirty="0">
                <a:solidFill>
                  <a:schemeClr val="bg1">
                    <a:lumMod val="75000"/>
                  </a:schemeClr>
                </a:solidFill>
              </a:rPr>
              <a:t> -</a:t>
            </a:r>
          </a:p>
        </p:txBody>
      </p:sp>
    </p:spTree>
  </p:cSld>
  <p:clrMapOvr>
    <a:masterClrMapping/>
  </p:clrMapOvr>
</p:sld>
</file>

<file path=ppt/theme/theme1.xml><?xml version="1.0" encoding="utf-8"?>
<a:theme xmlns:a="http://schemas.openxmlformats.org/drawingml/2006/main" name="Standardformgivning">
  <a:themeElements>
    <a:clrScheme name="Standardformgivn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formgivn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sv-SE"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sv-SE" sz="1800" b="0" i="0" u="none" strike="noStrike" cap="none" normalizeH="0" baseline="0" smtClean="0">
            <a:ln>
              <a:noFill/>
            </a:ln>
            <a:solidFill>
              <a:schemeClr val="tx1"/>
            </a:solidFill>
            <a:effectLst/>
            <a:latin typeface="Arial" charset="0"/>
          </a:defRPr>
        </a:defPPr>
      </a:lstStyle>
    </a:lnDef>
  </a:objectDefaults>
  <a:extraClrSchemeLst>
    <a:extraClrScheme>
      <a:clrScheme name="Standardformgivn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formgivn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formgivn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formgivn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formgivn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formgivn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formgivn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formgivn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formgivn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formgivn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formgivn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formgivn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2496</TotalTime>
  <Words>531</Words>
  <Application>Microsoft PowerPoint</Application>
  <PresentationFormat>Bildspel på skärmen (4:3)</PresentationFormat>
  <Paragraphs>66</Paragraphs>
  <Slides>10</Slides>
  <Notes>1</Notes>
  <HiddenSlides>0</HiddenSlides>
  <MMClips>0</MMClips>
  <ScaleCrop>false</ScaleCrop>
  <HeadingPairs>
    <vt:vector size="6" baseType="variant">
      <vt:variant>
        <vt:lpstr>Använt teckensnitt</vt:lpstr>
      </vt:variant>
      <vt:variant>
        <vt:i4>2</vt:i4>
      </vt:variant>
      <vt:variant>
        <vt:lpstr>Formgivningsmall</vt:lpstr>
      </vt:variant>
      <vt:variant>
        <vt:i4>4</vt:i4>
      </vt:variant>
      <vt:variant>
        <vt:lpstr>Bildrubriker</vt:lpstr>
      </vt:variant>
      <vt:variant>
        <vt:i4>10</vt:i4>
      </vt:variant>
    </vt:vector>
  </HeadingPairs>
  <TitlesOfParts>
    <vt:vector size="16" baseType="lpstr">
      <vt:lpstr>Arial</vt:lpstr>
      <vt:lpstr>Helvetica</vt:lpstr>
      <vt:lpstr>Standardformgivning</vt:lpstr>
      <vt:lpstr>1_Standardformgivning</vt:lpstr>
      <vt:lpstr>2_Standardformgivning</vt:lpstr>
      <vt:lpstr>3_Standardformgivning</vt:lpstr>
      <vt:lpstr>Bild 1</vt:lpstr>
      <vt:lpstr>Projektbeskrivning</vt:lpstr>
      <vt:lpstr>Om Novus Opinion</vt:lpstr>
      <vt:lpstr>Bild 4</vt:lpstr>
      <vt:lpstr>Bild 5</vt:lpstr>
      <vt:lpstr>Bild 6</vt:lpstr>
      <vt:lpstr>Bild 7</vt:lpstr>
      <vt:lpstr>Bild 8</vt:lpstr>
      <vt:lpstr>Bild 9</vt:lpstr>
      <vt:lpstr>Sammanfattning</vt:lpstr>
    </vt:vector>
  </TitlesOfParts>
  <Company>Gallupgruppen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Softcom Customer Care</dc:creator>
  <cp:lastModifiedBy>111akj</cp:lastModifiedBy>
  <cp:revision>104</cp:revision>
  <dcterms:created xsi:type="dcterms:W3CDTF">2007-04-02T14:08:05Z</dcterms:created>
  <dcterms:modified xsi:type="dcterms:W3CDTF">2009-06-26T09:18:36Z</dcterms:modified>
</cp:coreProperties>
</file>