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1" r:id="rId3"/>
    <p:sldId id="257" r:id="rId4"/>
    <p:sldId id="262" r:id="rId5"/>
    <p:sldId id="263" r:id="rId6"/>
    <p:sldId id="264" r:id="rId7"/>
  </p:sldIdLst>
  <p:sldSz cx="9144000" cy="6858000" type="screen4x3"/>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824" autoAdjust="0"/>
  </p:normalViewPr>
  <p:slideViewPr>
    <p:cSldViewPr showGuides="1">
      <p:cViewPr varScale="1">
        <p:scale>
          <a:sx n="53" d="100"/>
          <a:sy n="53" d="100"/>
        </p:scale>
        <p:origin x="-185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ad.umea.se\DFS\Users\freled\F&#246;r-%20och%20grundskolef&#246;rvaltningen\Analysseminarium\2016\Analysseminarium%202016%20-%20VK.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freled\Desktop\Analysseminariet\Diagram%20v2.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ad.umea.se\DFS\Users\freled\F&#246;r-%20och%20grundskolef&#246;rvaltningen\Analysseminarium\2016\Analysseminarium%202016%20-%20VK.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freled\Desktop\Analysseminariet\Diagram%20v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sv-SE" sz="1800" baseline="0"/>
              <a:t>Meritvärde årskurs 9 2015-2016</a:t>
            </a:r>
            <a:endParaRPr lang="sv-SE" sz="1800"/>
          </a:p>
        </c:rich>
      </c:tx>
      <c:layout/>
      <c:overlay val="0"/>
    </c:title>
    <c:autoTitleDeleted val="0"/>
    <c:plotArea>
      <c:layout/>
      <c:barChart>
        <c:barDir val="col"/>
        <c:grouping val="clustered"/>
        <c:varyColors val="0"/>
        <c:ser>
          <c:idx val="0"/>
          <c:order val="0"/>
          <c:tx>
            <c:strRef>
              <c:f>'Blad1 (2)'!$P$5</c:f>
              <c:strCache>
                <c:ptCount val="1"/>
                <c:pt idx="0">
                  <c:v>Riket</c:v>
                </c:pt>
              </c:strCache>
            </c:strRef>
          </c:tx>
          <c:spPr>
            <a:solidFill>
              <a:srgbClr val="9999FF"/>
            </a:solidFill>
            <a:ln>
              <a:solidFill>
                <a:schemeClr val="tx1"/>
              </a:solidFill>
            </a:ln>
          </c:spPr>
          <c:invertIfNegative val="0"/>
          <c:dLbls>
            <c:txPr>
              <a:bodyPr/>
              <a:lstStyle/>
              <a:p>
                <a:pPr>
                  <a:defRPr sz="1000"/>
                </a:pPr>
                <a:endParaRPr lang="sv-SE"/>
              </a:p>
            </c:txPr>
            <c:showLegendKey val="0"/>
            <c:showVal val="1"/>
            <c:showCatName val="0"/>
            <c:showSerName val="0"/>
            <c:showPercent val="0"/>
            <c:showBubbleSize val="0"/>
            <c:showLeaderLines val="0"/>
          </c:dLbls>
          <c:cat>
            <c:numRef>
              <c:f>'Blad1 (2)'!$Q$4:$R$4</c:f>
              <c:numCache>
                <c:formatCode>General</c:formatCode>
                <c:ptCount val="2"/>
                <c:pt idx="0">
                  <c:v>2015</c:v>
                </c:pt>
                <c:pt idx="1">
                  <c:v>2016</c:v>
                </c:pt>
              </c:numCache>
            </c:numRef>
          </c:cat>
          <c:val>
            <c:numRef>
              <c:f>'Blad1 (2)'!$Q$5:$R$5</c:f>
              <c:numCache>
                <c:formatCode>General</c:formatCode>
                <c:ptCount val="2"/>
                <c:pt idx="0" formatCode="0">
                  <c:v>224.7</c:v>
                </c:pt>
              </c:numCache>
            </c:numRef>
          </c:val>
        </c:ser>
        <c:ser>
          <c:idx val="1"/>
          <c:order val="1"/>
          <c:tx>
            <c:strRef>
              <c:f>'Blad1 (2)'!$P$6</c:f>
              <c:strCache>
                <c:ptCount val="1"/>
                <c:pt idx="0">
                  <c:v>Umeå kommun</c:v>
                </c:pt>
              </c:strCache>
            </c:strRef>
          </c:tx>
          <c:spPr>
            <a:solidFill>
              <a:srgbClr val="993366"/>
            </a:solidFill>
            <a:ln>
              <a:solidFill>
                <a:schemeClr val="tx1"/>
              </a:solidFill>
            </a:ln>
          </c:spPr>
          <c:invertIfNegative val="0"/>
          <c:dLbls>
            <c:showLegendKey val="0"/>
            <c:showVal val="1"/>
            <c:showCatName val="0"/>
            <c:showSerName val="0"/>
            <c:showPercent val="0"/>
            <c:showBubbleSize val="0"/>
            <c:showLeaderLines val="0"/>
          </c:dLbls>
          <c:cat>
            <c:numRef>
              <c:f>'Blad1 (2)'!$Q$4:$R$4</c:f>
              <c:numCache>
                <c:formatCode>General</c:formatCode>
                <c:ptCount val="2"/>
                <c:pt idx="0">
                  <c:v>2015</c:v>
                </c:pt>
                <c:pt idx="1">
                  <c:v>2016</c:v>
                </c:pt>
              </c:numCache>
            </c:numRef>
          </c:cat>
          <c:val>
            <c:numRef>
              <c:f>'Blad1 (2)'!$Q$6:$R$6</c:f>
              <c:numCache>
                <c:formatCode>0</c:formatCode>
                <c:ptCount val="2"/>
                <c:pt idx="0">
                  <c:v>228.74306326304105</c:v>
                </c:pt>
                <c:pt idx="1">
                  <c:v>237.16456422018348</c:v>
                </c:pt>
              </c:numCache>
            </c:numRef>
          </c:val>
        </c:ser>
        <c:dLbls>
          <c:showLegendKey val="0"/>
          <c:showVal val="0"/>
          <c:showCatName val="0"/>
          <c:showSerName val="0"/>
          <c:showPercent val="0"/>
          <c:showBubbleSize val="0"/>
        </c:dLbls>
        <c:gapWidth val="150"/>
        <c:axId val="159346688"/>
        <c:axId val="159350144"/>
      </c:barChart>
      <c:catAx>
        <c:axId val="159346688"/>
        <c:scaling>
          <c:orientation val="minMax"/>
        </c:scaling>
        <c:delete val="0"/>
        <c:axPos val="b"/>
        <c:numFmt formatCode="General" sourceLinked="1"/>
        <c:majorTickMark val="out"/>
        <c:minorTickMark val="none"/>
        <c:tickLblPos val="nextTo"/>
        <c:crossAx val="159350144"/>
        <c:crosses val="autoZero"/>
        <c:auto val="1"/>
        <c:lblAlgn val="ctr"/>
        <c:lblOffset val="100"/>
        <c:noMultiLvlLbl val="0"/>
      </c:catAx>
      <c:valAx>
        <c:axId val="159350144"/>
        <c:scaling>
          <c:orientation val="minMax"/>
          <c:max val="300"/>
          <c:min val="180"/>
        </c:scaling>
        <c:delete val="0"/>
        <c:axPos val="l"/>
        <c:title>
          <c:tx>
            <c:rich>
              <a:bodyPr rot="-5400000" vert="horz"/>
              <a:lstStyle/>
              <a:p>
                <a:pPr>
                  <a:defRPr b="0"/>
                </a:pPr>
                <a:r>
                  <a:rPr lang="en-US" b="0"/>
                  <a:t>Meritvärde</a:t>
                </a:r>
              </a:p>
            </c:rich>
          </c:tx>
          <c:layout/>
          <c:overlay val="0"/>
        </c:title>
        <c:numFmt formatCode="0" sourceLinked="1"/>
        <c:majorTickMark val="out"/>
        <c:minorTickMark val="none"/>
        <c:tickLblPos val="nextTo"/>
        <c:crossAx val="159346688"/>
        <c:crosses val="autoZero"/>
        <c:crossBetween val="between"/>
        <c:majorUnit val="20"/>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sv-S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sv-SE" sz="1800" baseline="0"/>
              <a:t>Umeå kommun - Meritvärde årskurs 9</a:t>
            </a:r>
            <a:endParaRPr lang="sv-SE" sz="1800"/>
          </a:p>
        </c:rich>
      </c:tx>
      <c:layout/>
      <c:overlay val="0"/>
    </c:title>
    <c:autoTitleDeleted val="0"/>
    <c:plotArea>
      <c:layout/>
      <c:barChart>
        <c:barDir val="col"/>
        <c:grouping val="clustered"/>
        <c:varyColors val="0"/>
        <c:ser>
          <c:idx val="0"/>
          <c:order val="0"/>
          <c:tx>
            <c:strRef>
              <c:f>'Blad1 (2)'!$P$219</c:f>
              <c:strCache>
                <c:ptCount val="1"/>
                <c:pt idx="0">
                  <c:v>Flickor</c:v>
                </c:pt>
              </c:strCache>
            </c:strRef>
          </c:tx>
          <c:spPr>
            <a:solidFill>
              <a:srgbClr val="CCFFCC"/>
            </a:solidFill>
            <a:ln>
              <a:solidFill>
                <a:schemeClr val="tx1"/>
              </a:solidFill>
            </a:ln>
          </c:spPr>
          <c:invertIfNegative val="0"/>
          <c:dLbls>
            <c:txPr>
              <a:bodyPr/>
              <a:lstStyle/>
              <a:p>
                <a:pPr>
                  <a:defRPr sz="1000"/>
                </a:pPr>
                <a:endParaRPr lang="sv-SE"/>
              </a:p>
            </c:txPr>
            <c:showLegendKey val="0"/>
            <c:showVal val="1"/>
            <c:showCatName val="0"/>
            <c:showSerName val="0"/>
            <c:showPercent val="0"/>
            <c:showBubbleSize val="0"/>
            <c:showLeaderLines val="0"/>
          </c:dLbls>
          <c:cat>
            <c:multiLvlStrRef>
              <c:f>'Blad1 (2)'!$Q$217:$V$218</c:f>
              <c:multiLvlStrCache>
                <c:ptCount val="6"/>
                <c:lvl>
                  <c:pt idx="0">
                    <c:v>2015
F26</c:v>
                  </c:pt>
                  <c:pt idx="1">
                    <c:v>2012
F25</c:v>
                  </c:pt>
                  <c:pt idx="2">
                    <c:v>2013
F30</c:v>
                  </c:pt>
                  <c:pt idx="3">
                    <c:v>2014
F33</c:v>
                  </c:pt>
                  <c:pt idx="4">
                    <c:v>2015
F32</c:v>
                  </c:pt>
                  <c:pt idx="5">
                    <c:v>2016
+35</c:v>
                  </c:pt>
                </c:lvl>
                <c:lvl>
                  <c:pt idx="0">
                    <c:v>Riket</c:v>
                  </c:pt>
                  <c:pt idx="1">
                    <c:v>Umeå</c:v>
                  </c:pt>
                </c:lvl>
              </c:multiLvlStrCache>
            </c:multiLvlStrRef>
          </c:cat>
          <c:val>
            <c:numRef>
              <c:f>'Blad1 (2)'!$Q$219:$V$219</c:f>
              <c:numCache>
                <c:formatCode>General</c:formatCode>
                <c:ptCount val="6"/>
                <c:pt idx="0">
                  <c:v>238</c:v>
                </c:pt>
                <c:pt idx="1">
                  <c:v>226</c:v>
                </c:pt>
                <c:pt idx="2">
                  <c:v>232</c:v>
                </c:pt>
                <c:pt idx="3" formatCode="0">
                  <c:v>243</c:v>
                </c:pt>
                <c:pt idx="4">
                  <c:v>244</c:v>
                </c:pt>
                <c:pt idx="5" formatCode="0">
                  <c:v>255.55288461538461</c:v>
                </c:pt>
              </c:numCache>
            </c:numRef>
          </c:val>
        </c:ser>
        <c:ser>
          <c:idx val="1"/>
          <c:order val="1"/>
          <c:tx>
            <c:strRef>
              <c:f>'Blad1 (2)'!$P$220</c:f>
              <c:strCache>
                <c:ptCount val="1"/>
                <c:pt idx="0">
                  <c:v>Pojkar</c:v>
                </c:pt>
              </c:strCache>
            </c:strRef>
          </c:tx>
          <c:spPr>
            <a:solidFill>
              <a:srgbClr val="FFFFCC"/>
            </a:solidFill>
            <a:ln>
              <a:solidFill>
                <a:schemeClr val="tx1"/>
              </a:solidFill>
            </a:ln>
          </c:spPr>
          <c:invertIfNegative val="0"/>
          <c:dLbls>
            <c:txPr>
              <a:bodyPr/>
              <a:lstStyle/>
              <a:p>
                <a:pPr>
                  <a:defRPr sz="1000"/>
                </a:pPr>
                <a:endParaRPr lang="sv-SE"/>
              </a:p>
            </c:txPr>
            <c:showLegendKey val="0"/>
            <c:showVal val="1"/>
            <c:showCatName val="0"/>
            <c:showSerName val="0"/>
            <c:showPercent val="0"/>
            <c:showBubbleSize val="0"/>
            <c:showLeaderLines val="0"/>
          </c:dLbls>
          <c:cat>
            <c:multiLvlStrRef>
              <c:f>'Blad1 (2)'!$Q$217:$V$218</c:f>
              <c:multiLvlStrCache>
                <c:ptCount val="6"/>
                <c:lvl>
                  <c:pt idx="0">
                    <c:v>2015
F26</c:v>
                  </c:pt>
                  <c:pt idx="1">
                    <c:v>2012
F25</c:v>
                  </c:pt>
                  <c:pt idx="2">
                    <c:v>2013
F30</c:v>
                  </c:pt>
                  <c:pt idx="3">
                    <c:v>2014
F33</c:v>
                  </c:pt>
                  <c:pt idx="4">
                    <c:v>2015
F32</c:v>
                  </c:pt>
                  <c:pt idx="5">
                    <c:v>2016
+35</c:v>
                  </c:pt>
                </c:lvl>
                <c:lvl>
                  <c:pt idx="0">
                    <c:v>Riket</c:v>
                  </c:pt>
                  <c:pt idx="1">
                    <c:v>Umeå</c:v>
                  </c:pt>
                </c:lvl>
              </c:multiLvlStrCache>
            </c:multiLvlStrRef>
          </c:cat>
          <c:val>
            <c:numRef>
              <c:f>'Blad1 (2)'!$Q$220:$V$220</c:f>
              <c:numCache>
                <c:formatCode>General</c:formatCode>
                <c:ptCount val="6"/>
                <c:pt idx="0">
                  <c:v>212</c:v>
                </c:pt>
                <c:pt idx="1">
                  <c:v>201</c:v>
                </c:pt>
                <c:pt idx="2">
                  <c:v>202</c:v>
                </c:pt>
                <c:pt idx="3" formatCode="0">
                  <c:v>210</c:v>
                </c:pt>
                <c:pt idx="4">
                  <c:v>212</c:v>
                </c:pt>
                <c:pt idx="5" formatCode="0">
                  <c:v>220.70484581497797</c:v>
                </c:pt>
              </c:numCache>
            </c:numRef>
          </c:val>
        </c:ser>
        <c:ser>
          <c:idx val="2"/>
          <c:order val="2"/>
          <c:tx>
            <c:strRef>
              <c:f>'Blad1 (2)'!$P$221</c:f>
              <c:strCache>
                <c:ptCount val="1"/>
                <c:pt idx="0">
                  <c:v>Totalt</c:v>
                </c:pt>
              </c:strCache>
            </c:strRef>
          </c:tx>
          <c:spPr>
            <a:solidFill>
              <a:srgbClr val="993366"/>
            </a:solidFill>
            <a:ln>
              <a:solidFill>
                <a:schemeClr val="tx1"/>
              </a:solidFill>
            </a:ln>
          </c:spPr>
          <c:invertIfNegative val="0"/>
          <c:dLbls>
            <c:showLegendKey val="0"/>
            <c:showVal val="1"/>
            <c:showCatName val="0"/>
            <c:showSerName val="0"/>
            <c:showPercent val="0"/>
            <c:showBubbleSize val="0"/>
            <c:showLeaderLines val="0"/>
          </c:dLbls>
          <c:cat>
            <c:multiLvlStrRef>
              <c:f>'Blad1 (2)'!$Q$217:$V$218</c:f>
              <c:multiLvlStrCache>
                <c:ptCount val="6"/>
                <c:lvl>
                  <c:pt idx="0">
                    <c:v>2015
F26</c:v>
                  </c:pt>
                  <c:pt idx="1">
                    <c:v>2012
F25</c:v>
                  </c:pt>
                  <c:pt idx="2">
                    <c:v>2013
F30</c:v>
                  </c:pt>
                  <c:pt idx="3">
                    <c:v>2014
F33</c:v>
                  </c:pt>
                  <c:pt idx="4">
                    <c:v>2015
F32</c:v>
                  </c:pt>
                  <c:pt idx="5">
                    <c:v>2016
+35</c:v>
                  </c:pt>
                </c:lvl>
                <c:lvl>
                  <c:pt idx="0">
                    <c:v>Riket</c:v>
                  </c:pt>
                  <c:pt idx="1">
                    <c:v>Umeå</c:v>
                  </c:pt>
                </c:lvl>
              </c:multiLvlStrCache>
            </c:multiLvlStrRef>
          </c:cat>
          <c:val>
            <c:numRef>
              <c:f>'Blad1 (2)'!$Q$221:$V$221</c:f>
              <c:numCache>
                <c:formatCode>General</c:formatCode>
                <c:ptCount val="6"/>
                <c:pt idx="0">
                  <c:v>224</c:v>
                </c:pt>
                <c:pt idx="1">
                  <c:v>214</c:v>
                </c:pt>
                <c:pt idx="2">
                  <c:v>217</c:v>
                </c:pt>
                <c:pt idx="3" formatCode="0">
                  <c:v>225</c:v>
                </c:pt>
                <c:pt idx="4">
                  <c:v>228</c:v>
                </c:pt>
                <c:pt idx="5" formatCode="0">
                  <c:v>237.32471264367817</c:v>
                </c:pt>
              </c:numCache>
            </c:numRef>
          </c:val>
        </c:ser>
        <c:dLbls>
          <c:showLegendKey val="0"/>
          <c:showVal val="0"/>
          <c:showCatName val="0"/>
          <c:showSerName val="0"/>
          <c:showPercent val="0"/>
          <c:showBubbleSize val="0"/>
        </c:dLbls>
        <c:gapWidth val="150"/>
        <c:axId val="174317568"/>
        <c:axId val="174319104"/>
      </c:barChart>
      <c:catAx>
        <c:axId val="174317568"/>
        <c:scaling>
          <c:orientation val="minMax"/>
        </c:scaling>
        <c:delete val="0"/>
        <c:axPos val="b"/>
        <c:numFmt formatCode="General" sourceLinked="1"/>
        <c:majorTickMark val="out"/>
        <c:minorTickMark val="none"/>
        <c:tickLblPos val="nextTo"/>
        <c:crossAx val="174319104"/>
        <c:crosses val="autoZero"/>
        <c:auto val="1"/>
        <c:lblAlgn val="ctr"/>
        <c:lblOffset val="100"/>
        <c:noMultiLvlLbl val="0"/>
      </c:catAx>
      <c:valAx>
        <c:axId val="174319104"/>
        <c:scaling>
          <c:orientation val="minMax"/>
          <c:max val="300"/>
          <c:min val="180"/>
        </c:scaling>
        <c:delete val="0"/>
        <c:axPos val="l"/>
        <c:title>
          <c:tx>
            <c:rich>
              <a:bodyPr rot="-5400000" vert="horz"/>
              <a:lstStyle/>
              <a:p>
                <a:pPr>
                  <a:defRPr b="0"/>
                </a:pPr>
                <a:r>
                  <a:rPr lang="en-US" b="0"/>
                  <a:t>Meritvärde</a:t>
                </a:r>
              </a:p>
            </c:rich>
          </c:tx>
          <c:layout/>
          <c:overlay val="0"/>
        </c:title>
        <c:numFmt formatCode="General" sourceLinked="1"/>
        <c:majorTickMark val="out"/>
        <c:minorTickMark val="none"/>
        <c:tickLblPos val="nextTo"/>
        <c:crossAx val="174317568"/>
        <c:crosses val="autoZero"/>
        <c:crossBetween val="between"/>
        <c:majorUnit val="20"/>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sv-S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sv-SE" sz="1800" baseline="0"/>
              <a:t>Behörighet gymnasiet 2012-2016</a:t>
            </a:r>
            <a:endParaRPr lang="sv-SE" sz="1800"/>
          </a:p>
        </c:rich>
      </c:tx>
      <c:layout/>
      <c:overlay val="0"/>
    </c:title>
    <c:autoTitleDeleted val="0"/>
    <c:plotArea>
      <c:layout/>
      <c:barChart>
        <c:barDir val="col"/>
        <c:grouping val="clustered"/>
        <c:varyColors val="0"/>
        <c:ser>
          <c:idx val="0"/>
          <c:order val="0"/>
          <c:tx>
            <c:strRef>
              <c:f>'Blad1 (2)'!$P$36</c:f>
              <c:strCache>
                <c:ptCount val="1"/>
                <c:pt idx="0">
                  <c:v>Riket</c:v>
                </c:pt>
              </c:strCache>
            </c:strRef>
          </c:tx>
          <c:spPr>
            <a:solidFill>
              <a:srgbClr val="9999FF"/>
            </a:solidFill>
            <a:ln>
              <a:solidFill>
                <a:schemeClr val="tx1"/>
              </a:solidFill>
            </a:ln>
          </c:spPr>
          <c:invertIfNegative val="0"/>
          <c:dLbls>
            <c:txPr>
              <a:bodyPr/>
              <a:lstStyle/>
              <a:p>
                <a:pPr>
                  <a:defRPr sz="900"/>
                </a:pPr>
                <a:endParaRPr lang="sv-SE"/>
              </a:p>
            </c:txPr>
            <c:showLegendKey val="0"/>
            <c:showVal val="1"/>
            <c:showCatName val="0"/>
            <c:showSerName val="0"/>
            <c:showPercent val="0"/>
            <c:showBubbleSize val="0"/>
            <c:showLeaderLines val="0"/>
          </c:dLbls>
          <c:cat>
            <c:numRef>
              <c:f>'Blad1 (2)'!$Q$35:$U$35</c:f>
              <c:numCache>
                <c:formatCode>General</c:formatCode>
                <c:ptCount val="5"/>
                <c:pt idx="0">
                  <c:v>2012</c:v>
                </c:pt>
                <c:pt idx="1">
                  <c:v>2013</c:v>
                </c:pt>
                <c:pt idx="2">
                  <c:v>2014</c:v>
                </c:pt>
                <c:pt idx="3">
                  <c:v>2015</c:v>
                </c:pt>
                <c:pt idx="4">
                  <c:v>2016</c:v>
                </c:pt>
              </c:numCache>
            </c:numRef>
          </c:cat>
          <c:val>
            <c:numRef>
              <c:f>'Blad1 (2)'!$Q$36:$U$36</c:f>
              <c:numCache>
                <c:formatCode>0</c:formatCode>
                <c:ptCount val="5"/>
                <c:pt idx="0">
                  <c:v>87.5</c:v>
                </c:pt>
                <c:pt idx="1">
                  <c:v>87.6</c:v>
                </c:pt>
                <c:pt idx="2">
                  <c:v>86.9</c:v>
                </c:pt>
                <c:pt idx="3">
                  <c:v>87.6</c:v>
                </c:pt>
              </c:numCache>
            </c:numRef>
          </c:val>
        </c:ser>
        <c:ser>
          <c:idx val="1"/>
          <c:order val="1"/>
          <c:tx>
            <c:strRef>
              <c:f>'Blad1 (2)'!$P$37</c:f>
              <c:strCache>
                <c:ptCount val="1"/>
                <c:pt idx="0">
                  <c:v>Umeå kommun</c:v>
                </c:pt>
              </c:strCache>
            </c:strRef>
          </c:tx>
          <c:spPr>
            <a:solidFill>
              <a:srgbClr val="993366"/>
            </a:solidFill>
            <a:ln>
              <a:solidFill>
                <a:schemeClr val="tx1"/>
              </a:solidFill>
            </a:ln>
          </c:spPr>
          <c:invertIfNegative val="0"/>
          <c:dLbls>
            <c:txPr>
              <a:bodyPr/>
              <a:lstStyle/>
              <a:p>
                <a:pPr>
                  <a:defRPr sz="900"/>
                </a:pPr>
                <a:endParaRPr lang="sv-SE"/>
              </a:p>
            </c:txPr>
            <c:showLegendKey val="0"/>
            <c:showVal val="1"/>
            <c:showCatName val="0"/>
            <c:showSerName val="0"/>
            <c:showPercent val="0"/>
            <c:showBubbleSize val="0"/>
            <c:showLeaderLines val="0"/>
          </c:dLbls>
          <c:cat>
            <c:numRef>
              <c:f>'Blad1 (2)'!$Q$35:$U$35</c:f>
              <c:numCache>
                <c:formatCode>General</c:formatCode>
                <c:ptCount val="5"/>
                <c:pt idx="0">
                  <c:v>2012</c:v>
                </c:pt>
                <c:pt idx="1">
                  <c:v>2013</c:v>
                </c:pt>
                <c:pt idx="2">
                  <c:v>2014</c:v>
                </c:pt>
                <c:pt idx="3">
                  <c:v>2015</c:v>
                </c:pt>
                <c:pt idx="4">
                  <c:v>2016</c:v>
                </c:pt>
              </c:numCache>
            </c:numRef>
          </c:cat>
          <c:val>
            <c:numRef>
              <c:f>'Blad1 (2)'!$Q$37:$U$37</c:f>
              <c:numCache>
                <c:formatCode>General</c:formatCode>
                <c:ptCount val="5"/>
                <c:pt idx="0">
                  <c:v>89</c:v>
                </c:pt>
                <c:pt idx="1">
                  <c:v>91</c:v>
                </c:pt>
                <c:pt idx="2" formatCode="0">
                  <c:v>92</c:v>
                </c:pt>
                <c:pt idx="3">
                  <c:v>90</c:v>
                </c:pt>
                <c:pt idx="4">
                  <c:v>92</c:v>
                </c:pt>
              </c:numCache>
            </c:numRef>
          </c:val>
        </c:ser>
        <c:dLbls>
          <c:showLegendKey val="0"/>
          <c:showVal val="0"/>
          <c:showCatName val="0"/>
          <c:showSerName val="0"/>
          <c:showPercent val="0"/>
          <c:showBubbleSize val="0"/>
        </c:dLbls>
        <c:gapWidth val="150"/>
        <c:axId val="174636032"/>
        <c:axId val="174637824"/>
      </c:barChart>
      <c:catAx>
        <c:axId val="174636032"/>
        <c:scaling>
          <c:orientation val="minMax"/>
        </c:scaling>
        <c:delete val="0"/>
        <c:axPos val="b"/>
        <c:numFmt formatCode="General" sourceLinked="1"/>
        <c:majorTickMark val="out"/>
        <c:minorTickMark val="none"/>
        <c:tickLblPos val="nextTo"/>
        <c:crossAx val="174637824"/>
        <c:crosses val="autoZero"/>
        <c:auto val="1"/>
        <c:lblAlgn val="ctr"/>
        <c:lblOffset val="100"/>
        <c:noMultiLvlLbl val="0"/>
      </c:catAx>
      <c:valAx>
        <c:axId val="174637824"/>
        <c:scaling>
          <c:orientation val="minMax"/>
          <c:max val="100"/>
          <c:min val="0"/>
        </c:scaling>
        <c:delete val="0"/>
        <c:axPos val="l"/>
        <c:title>
          <c:tx>
            <c:rich>
              <a:bodyPr rot="0" vert="wordArtVert"/>
              <a:lstStyle/>
              <a:p>
                <a:pPr>
                  <a:defRPr b="0"/>
                </a:pPr>
                <a:r>
                  <a:rPr lang="en-US" b="0"/>
                  <a:t>%</a:t>
                </a:r>
              </a:p>
            </c:rich>
          </c:tx>
          <c:layout/>
          <c:overlay val="0"/>
        </c:title>
        <c:numFmt formatCode="0" sourceLinked="1"/>
        <c:majorTickMark val="out"/>
        <c:minorTickMark val="none"/>
        <c:tickLblPos val="nextTo"/>
        <c:crossAx val="174636032"/>
        <c:crosses val="autoZero"/>
        <c:crossBetween val="between"/>
        <c:majorUnit val="20"/>
      </c:valAx>
    </c:plotArea>
    <c:legend>
      <c:legendPos val="b"/>
      <c:layout/>
      <c:overlay val="0"/>
      <c:txPr>
        <a:bodyPr/>
        <a:lstStyle/>
        <a:p>
          <a:pPr>
            <a:defRPr sz="900"/>
          </a:pPr>
          <a:endParaRPr lang="sv-SE"/>
        </a:p>
      </c:txPr>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sv-SE"/>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Nationella prov årskurs 9 - Andel godkända elever</a:t>
            </a:r>
            <a:endParaRPr lang="sv-SE" sz="1400">
              <a:effectLst/>
            </a:endParaRPr>
          </a:p>
        </c:rich>
      </c:tx>
      <c:layout/>
      <c:overlay val="0"/>
    </c:title>
    <c:autoTitleDeleted val="0"/>
    <c:plotArea>
      <c:layout/>
      <c:barChart>
        <c:barDir val="col"/>
        <c:grouping val="clustered"/>
        <c:varyColors val="0"/>
        <c:ser>
          <c:idx val="0"/>
          <c:order val="0"/>
          <c:tx>
            <c:strRef>
              <c:f>'Blad1 (2)'!$P$129</c:f>
              <c:strCache>
                <c:ptCount val="1"/>
                <c:pt idx="0">
                  <c:v>Riket</c:v>
                </c:pt>
              </c:strCache>
            </c:strRef>
          </c:tx>
          <c:spPr>
            <a:solidFill>
              <a:srgbClr val="9999FF"/>
            </a:solidFill>
            <a:ln>
              <a:solidFill>
                <a:schemeClr val="tx1"/>
              </a:solidFill>
            </a:ln>
          </c:spPr>
          <c:invertIfNegative val="0"/>
          <c:dLbls>
            <c:txPr>
              <a:bodyPr/>
              <a:lstStyle/>
              <a:p>
                <a:pPr>
                  <a:defRPr sz="900"/>
                </a:pPr>
                <a:endParaRPr lang="sv-SE"/>
              </a:p>
            </c:txPr>
            <c:showLegendKey val="0"/>
            <c:showVal val="1"/>
            <c:showCatName val="0"/>
            <c:showSerName val="0"/>
            <c:showPercent val="0"/>
            <c:showBubbleSize val="0"/>
            <c:showLeaderLines val="0"/>
          </c:dLbls>
          <c:cat>
            <c:multiLvlStrRef>
              <c:f>'Blad1 (2)'!$Q$127:$AE$128</c:f>
              <c:multiLvlStrCache>
                <c:ptCount val="15"/>
                <c:lvl>
                  <c:pt idx="0">
                    <c:v>2012
+1</c:v>
                  </c:pt>
                  <c:pt idx="1">
                    <c:v>2013
+1</c:v>
                  </c:pt>
                  <c:pt idx="2">
                    <c:v>2014
+2</c:v>
                  </c:pt>
                  <c:pt idx="3">
                    <c:v>2015
+2</c:v>
                  </c:pt>
                  <c:pt idx="4">
                    <c:v>2016</c:v>
                  </c:pt>
                  <c:pt idx="5">
                    <c:v>2012
+7</c:v>
                  </c:pt>
                  <c:pt idx="6">
                    <c:v>2013
+3</c:v>
                  </c:pt>
                  <c:pt idx="7">
                    <c:v>2014
+4</c:v>
                  </c:pt>
                  <c:pt idx="8">
                    <c:v>2015
+7</c:v>
                  </c:pt>
                  <c:pt idx="9">
                    <c:v>2016</c:v>
                  </c:pt>
                  <c:pt idx="10">
                    <c:v>2012
+1</c:v>
                  </c:pt>
                  <c:pt idx="11">
                    <c:v>2013
+3</c:v>
                  </c:pt>
                  <c:pt idx="12">
                    <c:v>2014
+1</c:v>
                  </c:pt>
                  <c:pt idx="13">
                    <c:v>2015
+2</c:v>
                  </c:pt>
                  <c:pt idx="14">
                    <c:v>2016</c:v>
                  </c:pt>
                </c:lvl>
                <c:lvl>
                  <c:pt idx="0">
                    <c:v>Engelska</c:v>
                  </c:pt>
                  <c:pt idx="5">
                    <c:v>Matematik</c:v>
                  </c:pt>
                  <c:pt idx="10">
                    <c:v>Svenska</c:v>
                  </c:pt>
                </c:lvl>
              </c:multiLvlStrCache>
            </c:multiLvlStrRef>
          </c:cat>
          <c:val>
            <c:numRef>
              <c:f>'Blad1 (2)'!$Q$129:$AE$129</c:f>
              <c:numCache>
                <c:formatCode>General</c:formatCode>
                <c:ptCount val="15"/>
                <c:pt idx="0">
                  <c:v>97</c:v>
                </c:pt>
                <c:pt idx="1">
                  <c:v>97</c:v>
                </c:pt>
                <c:pt idx="2">
                  <c:v>97</c:v>
                </c:pt>
                <c:pt idx="3">
                  <c:v>96</c:v>
                </c:pt>
                <c:pt idx="5">
                  <c:v>82</c:v>
                </c:pt>
                <c:pt idx="6">
                  <c:v>90</c:v>
                </c:pt>
                <c:pt idx="7">
                  <c:v>88</c:v>
                </c:pt>
                <c:pt idx="8">
                  <c:v>81</c:v>
                </c:pt>
                <c:pt idx="10">
                  <c:v>97</c:v>
                </c:pt>
                <c:pt idx="11">
                  <c:v>94</c:v>
                </c:pt>
                <c:pt idx="12">
                  <c:v>96</c:v>
                </c:pt>
                <c:pt idx="13">
                  <c:v>96</c:v>
                </c:pt>
              </c:numCache>
            </c:numRef>
          </c:val>
        </c:ser>
        <c:ser>
          <c:idx val="1"/>
          <c:order val="1"/>
          <c:tx>
            <c:strRef>
              <c:f>'Blad1 (2)'!$P$130</c:f>
              <c:strCache>
                <c:ptCount val="1"/>
                <c:pt idx="0">
                  <c:v>Umeå kommun</c:v>
                </c:pt>
              </c:strCache>
            </c:strRef>
          </c:tx>
          <c:spPr>
            <a:solidFill>
              <a:srgbClr val="993366"/>
            </a:solidFill>
            <a:ln>
              <a:solidFill>
                <a:schemeClr val="tx1"/>
              </a:solidFill>
            </a:ln>
          </c:spPr>
          <c:invertIfNegative val="0"/>
          <c:dLbls>
            <c:txPr>
              <a:bodyPr/>
              <a:lstStyle/>
              <a:p>
                <a:pPr>
                  <a:defRPr sz="900"/>
                </a:pPr>
                <a:endParaRPr lang="sv-SE"/>
              </a:p>
            </c:txPr>
            <c:showLegendKey val="0"/>
            <c:showVal val="1"/>
            <c:showCatName val="0"/>
            <c:showSerName val="0"/>
            <c:showPercent val="0"/>
            <c:showBubbleSize val="0"/>
            <c:showLeaderLines val="0"/>
          </c:dLbls>
          <c:cat>
            <c:multiLvlStrRef>
              <c:f>'Blad1 (2)'!$Q$127:$AE$128</c:f>
              <c:multiLvlStrCache>
                <c:ptCount val="15"/>
                <c:lvl>
                  <c:pt idx="0">
                    <c:v>2012
+1</c:v>
                  </c:pt>
                  <c:pt idx="1">
                    <c:v>2013
+1</c:v>
                  </c:pt>
                  <c:pt idx="2">
                    <c:v>2014
+2</c:v>
                  </c:pt>
                  <c:pt idx="3">
                    <c:v>2015
+2</c:v>
                  </c:pt>
                  <c:pt idx="4">
                    <c:v>2016</c:v>
                  </c:pt>
                  <c:pt idx="5">
                    <c:v>2012
+7</c:v>
                  </c:pt>
                  <c:pt idx="6">
                    <c:v>2013
+3</c:v>
                  </c:pt>
                  <c:pt idx="7">
                    <c:v>2014
+4</c:v>
                  </c:pt>
                  <c:pt idx="8">
                    <c:v>2015
+7</c:v>
                  </c:pt>
                  <c:pt idx="9">
                    <c:v>2016</c:v>
                  </c:pt>
                  <c:pt idx="10">
                    <c:v>2012
+1</c:v>
                  </c:pt>
                  <c:pt idx="11">
                    <c:v>2013
+3</c:v>
                  </c:pt>
                  <c:pt idx="12">
                    <c:v>2014
+1</c:v>
                  </c:pt>
                  <c:pt idx="13">
                    <c:v>2015
+2</c:v>
                  </c:pt>
                  <c:pt idx="14">
                    <c:v>2016</c:v>
                  </c:pt>
                </c:lvl>
                <c:lvl>
                  <c:pt idx="0">
                    <c:v>Engelska</c:v>
                  </c:pt>
                  <c:pt idx="5">
                    <c:v>Matematik</c:v>
                  </c:pt>
                  <c:pt idx="10">
                    <c:v>Svenska</c:v>
                  </c:pt>
                </c:lvl>
              </c:multiLvlStrCache>
            </c:multiLvlStrRef>
          </c:cat>
          <c:val>
            <c:numRef>
              <c:f>'Blad1 (2)'!$Q$130:$AE$130</c:f>
              <c:numCache>
                <c:formatCode>General</c:formatCode>
                <c:ptCount val="15"/>
                <c:pt idx="0">
                  <c:v>98</c:v>
                </c:pt>
                <c:pt idx="1">
                  <c:v>98</c:v>
                </c:pt>
                <c:pt idx="2">
                  <c:v>99</c:v>
                </c:pt>
                <c:pt idx="3">
                  <c:v>98</c:v>
                </c:pt>
                <c:pt idx="4">
                  <c:v>99</c:v>
                </c:pt>
                <c:pt idx="5">
                  <c:v>89</c:v>
                </c:pt>
                <c:pt idx="6">
                  <c:v>93</c:v>
                </c:pt>
                <c:pt idx="7">
                  <c:v>92</c:v>
                </c:pt>
                <c:pt idx="8">
                  <c:v>88</c:v>
                </c:pt>
                <c:pt idx="9">
                  <c:v>96</c:v>
                </c:pt>
                <c:pt idx="10">
                  <c:v>98</c:v>
                </c:pt>
                <c:pt idx="11">
                  <c:v>97</c:v>
                </c:pt>
                <c:pt idx="12">
                  <c:v>97</c:v>
                </c:pt>
                <c:pt idx="13">
                  <c:v>98</c:v>
                </c:pt>
                <c:pt idx="14">
                  <c:v>98</c:v>
                </c:pt>
              </c:numCache>
            </c:numRef>
          </c:val>
        </c:ser>
        <c:dLbls>
          <c:showLegendKey val="0"/>
          <c:showVal val="0"/>
          <c:showCatName val="0"/>
          <c:showSerName val="0"/>
          <c:showPercent val="0"/>
          <c:showBubbleSize val="0"/>
        </c:dLbls>
        <c:gapWidth val="150"/>
        <c:axId val="175027328"/>
        <c:axId val="175028864"/>
      </c:barChart>
      <c:catAx>
        <c:axId val="175027328"/>
        <c:scaling>
          <c:orientation val="minMax"/>
        </c:scaling>
        <c:delete val="0"/>
        <c:axPos val="b"/>
        <c:numFmt formatCode="General" sourceLinked="1"/>
        <c:majorTickMark val="out"/>
        <c:minorTickMark val="none"/>
        <c:tickLblPos val="nextTo"/>
        <c:crossAx val="175028864"/>
        <c:crosses val="autoZero"/>
        <c:auto val="1"/>
        <c:lblAlgn val="ctr"/>
        <c:lblOffset val="100"/>
        <c:noMultiLvlLbl val="0"/>
      </c:catAx>
      <c:valAx>
        <c:axId val="175028864"/>
        <c:scaling>
          <c:orientation val="minMax"/>
          <c:max val="100"/>
          <c:min val="0"/>
        </c:scaling>
        <c:delete val="0"/>
        <c:axPos val="l"/>
        <c:title>
          <c:tx>
            <c:rich>
              <a:bodyPr rot="0" vert="wordArtVert"/>
              <a:lstStyle/>
              <a:p>
                <a:pPr>
                  <a:defRPr b="0"/>
                </a:pPr>
                <a:r>
                  <a:rPr lang="en-US" b="0"/>
                  <a:t>%</a:t>
                </a:r>
              </a:p>
            </c:rich>
          </c:tx>
          <c:layout/>
          <c:overlay val="0"/>
        </c:title>
        <c:numFmt formatCode="General" sourceLinked="1"/>
        <c:majorTickMark val="out"/>
        <c:minorTickMark val="none"/>
        <c:tickLblPos val="nextTo"/>
        <c:crossAx val="175027328"/>
        <c:crosses val="autoZero"/>
        <c:crossBetween val="between"/>
        <c:majorUnit val="20"/>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sv-SE"/>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0.30758</cdr:x>
      <cdr:y>0.07514</cdr:y>
    </cdr:from>
    <cdr:to>
      <cdr:x>0.73823</cdr:x>
      <cdr:y>0.13689</cdr:y>
    </cdr:to>
    <cdr:sp macro="" textlink="">
      <cdr:nvSpPr>
        <cdr:cNvPr id="2" name="textruta 1"/>
        <cdr:cNvSpPr txBox="1"/>
      </cdr:nvSpPr>
      <cdr:spPr>
        <a:xfrm xmlns:a="http://schemas.openxmlformats.org/drawingml/2006/main">
          <a:off x="2417232" y="318400"/>
          <a:ext cx="3384376"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sv-SE" sz="1100" dirty="0" smtClean="0"/>
            <a:t>Exklusive nyanlända elever</a:t>
          </a:r>
          <a:endParaRPr lang="sv-SE"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AB7A225C-01C4-41AF-89EF-9C35A6628D3F}" type="datetimeFigureOut">
              <a:rPr lang="sv-SE" smtClean="0"/>
              <a:t>2016-06-23</a:t>
            </a:fld>
            <a:endParaRPr lang="sv-SE"/>
          </a:p>
        </p:txBody>
      </p:sp>
      <p:sp>
        <p:nvSpPr>
          <p:cNvPr id="4" name="Platshållare för bildobjekt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FA9C821F-01E9-4C7C-81F0-C53E75413296}" type="slidenum">
              <a:rPr lang="sv-SE" smtClean="0"/>
              <a:t>‹#›</a:t>
            </a:fld>
            <a:endParaRPr lang="sv-SE"/>
          </a:p>
        </p:txBody>
      </p:sp>
    </p:spTree>
    <p:extLst>
      <p:ext uri="{BB962C8B-B14F-4D97-AF65-F5344CB8AC3E}">
        <p14:creationId xmlns:p14="http://schemas.microsoft.com/office/powerpoint/2010/main" val="589760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alsa.artisan.s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dirty="0" smtClean="0">
                <a:effectLst/>
              </a:rPr>
              <a:t>Information till diagram avseende meritvärden</a:t>
            </a:r>
            <a:endParaRPr lang="sv-SE" dirty="0" smtClean="0">
              <a:effectLst/>
            </a:endParaRPr>
          </a:p>
          <a:p>
            <a:r>
              <a:rPr lang="sv-SE" b="1" dirty="0" smtClean="0">
                <a:effectLst/>
              </a:rPr>
              <a:t/>
            </a:r>
            <a:br>
              <a:rPr lang="sv-SE" b="1" dirty="0" smtClean="0">
                <a:effectLst/>
              </a:rPr>
            </a:br>
            <a:r>
              <a:rPr lang="sv-SE" dirty="0" smtClean="0">
                <a:effectLst/>
              </a:rPr>
              <a:t>Det är svårt att jämföra meritvärden i en längre tidsserie eftersom riksdagen och Skolverket de senaste åren infört en del förändringar av hur man beräknar meritvärden samt hur man skall tolka betygssättningen. Från 2014 får räknas 17 betyg istället för 16 betyg. Inför betygssättningen 2016 gick Skolverket ut med nya riktlinjer gällande bedömning av betygen B och D vilket kan ha inneburit en höjning av meritvärdena jämfört med året innan. Resultat för riket publiceras av Skolverket i oktober.</a:t>
            </a:r>
            <a:endParaRPr lang="sv-SE" dirty="0">
              <a:effectLst/>
            </a:endParaRPr>
          </a:p>
        </p:txBody>
      </p:sp>
      <p:sp>
        <p:nvSpPr>
          <p:cNvPr id="4" name="Platshållare för bildnummer 3"/>
          <p:cNvSpPr>
            <a:spLocks noGrp="1"/>
          </p:cNvSpPr>
          <p:nvPr>
            <p:ph type="sldNum" sz="quarter" idx="10"/>
          </p:nvPr>
        </p:nvSpPr>
        <p:spPr/>
        <p:txBody>
          <a:bodyPr/>
          <a:lstStyle/>
          <a:p>
            <a:fld id="{FA9C821F-01E9-4C7C-81F0-C53E75413296}" type="slidenum">
              <a:rPr lang="sv-SE" smtClean="0"/>
              <a:t>1</a:t>
            </a:fld>
            <a:endParaRPr lang="sv-SE"/>
          </a:p>
        </p:txBody>
      </p:sp>
    </p:spTree>
    <p:extLst>
      <p:ext uri="{BB962C8B-B14F-4D97-AF65-F5344CB8AC3E}">
        <p14:creationId xmlns:p14="http://schemas.microsoft.com/office/powerpoint/2010/main" val="3371576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000" b="1" dirty="0" smtClean="0">
                <a:effectLst/>
              </a:rPr>
              <a:t>Information till diagram avseende meritvärden</a:t>
            </a:r>
            <a:endParaRPr lang="sv-SE" sz="1000" dirty="0" smtClean="0">
              <a:effectLst/>
            </a:endParaRPr>
          </a:p>
          <a:p>
            <a:r>
              <a:rPr lang="sv-SE" sz="1000" b="1" dirty="0" smtClean="0">
                <a:effectLst/>
              </a:rPr>
              <a:t/>
            </a:r>
            <a:br>
              <a:rPr lang="sv-SE" sz="1000" b="1" dirty="0" smtClean="0">
                <a:effectLst/>
              </a:rPr>
            </a:br>
            <a:r>
              <a:rPr lang="sv-SE" sz="1000" dirty="0" smtClean="0">
                <a:effectLst/>
              </a:rPr>
              <a:t>Det är svårt att jämföra meritvärden i en längre tidsserie eftersom riksdagen och Skolverket de senaste åren infört en del förändringar av hur man beräknar meritvärden samt hur man skall tolka betygssättningen. Från 2014 får räknas 17 betyg istället för 16 betyg. Inför betygssättningen 2016 gick Skolverket ut med nya riktlinjer gällande bedömning av betygen B och D vilket kan ha inneburit en höjning av meritvärdena jämfört med året innan. Resultat för riket publiceras av Skolverket i oktober.</a:t>
            </a:r>
          </a:p>
          <a:p>
            <a:pPr marL="0" indent="0">
              <a:buFont typeface="Arial" panose="020B0604020202020204" pitchFamily="34" charset="0"/>
              <a:buNone/>
            </a:pPr>
            <a:endParaRPr lang="sv-SE" sz="1000" dirty="0" smtClean="0">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B20567EF-9E50-4936-9D39-A9D3EC085F36}" type="slidenum">
              <a:rPr lang="sv-SE" smtClean="0"/>
              <a:t>2</a:t>
            </a:fld>
            <a:endParaRPr lang="sv-SE"/>
          </a:p>
        </p:txBody>
      </p:sp>
    </p:spTree>
    <p:extLst>
      <p:ext uri="{BB962C8B-B14F-4D97-AF65-F5344CB8AC3E}">
        <p14:creationId xmlns:p14="http://schemas.microsoft.com/office/powerpoint/2010/main" val="1082570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kern="1200" dirty="0" smtClean="0">
                <a:solidFill>
                  <a:schemeClr val="tx1"/>
                </a:solidFill>
                <a:effectLst/>
                <a:latin typeface="+mn-lt"/>
                <a:ea typeface="+mn-ea"/>
                <a:cs typeface="+mn-cs"/>
              </a:rPr>
              <a:t>Information till diagram avseende gymnasiebehörighet</a:t>
            </a:r>
            <a:br>
              <a:rPr lang="sv-SE" sz="1200" b="1" kern="1200" dirty="0" smtClean="0">
                <a:solidFill>
                  <a:schemeClr val="tx1"/>
                </a:solidFill>
                <a:effectLst/>
                <a:latin typeface="+mn-lt"/>
                <a:ea typeface="+mn-ea"/>
                <a:cs typeface="+mn-cs"/>
              </a:rPr>
            </a:br>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Gymnasiebehörigheten mäts nationellt utifrån andelen elever som är behöriga till gymnasieskolans yrkesprogram. Det innebär att man ska ha godkända betyg i svenska, eller svenska som andraspråk, matematik och engelska samt ytterligare fem ämnen.  Resultat för riket publiceras av Skolverket i oktober.</a:t>
            </a:r>
            <a:endParaRPr lang="sv-SE" sz="1200" kern="1200" dirty="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FA9C821F-01E9-4C7C-81F0-C53E75413296}" type="slidenum">
              <a:rPr lang="sv-SE" smtClean="0"/>
              <a:t>3</a:t>
            </a:fld>
            <a:endParaRPr lang="sv-SE"/>
          </a:p>
        </p:txBody>
      </p:sp>
    </p:spTree>
    <p:extLst>
      <p:ext uri="{BB962C8B-B14F-4D97-AF65-F5344CB8AC3E}">
        <p14:creationId xmlns:p14="http://schemas.microsoft.com/office/powerpoint/2010/main" val="3585662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endParaRPr lang="sv-SE" sz="1000" dirty="0" smtClean="0">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B20567EF-9E50-4936-9D39-A9D3EC085F36}" type="slidenum">
              <a:rPr lang="sv-SE" smtClean="0"/>
              <a:t>4</a:t>
            </a:fld>
            <a:endParaRPr lang="sv-SE"/>
          </a:p>
        </p:txBody>
      </p:sp>
    </p:spTree>
    <p:extLst>
      <p:ext uri="{BB962C8B-B14F-4D97-AF65-F5344CB8AC3E}">
        <p14:creationId xmlns:p14="http://schemas.microsoft.com/office/powerpoint/2010/main" val="1082570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kern="1200" dirty="0" smtClean="0">
                <a:solidFill>
                  <a:schemeClr val="tx1"/>
                </a:solidFill>
                <a:effectLst/>
                <a:latin typeface="+mn-lt"/>
                <a:ea typeface="+mn-ea"/>
                <a:cs typeface="+mn-cs"/>
              </a:rPr>
              <a:t>Information till sammanställning av de enskilda skolornas meritvärden</a:t>
            </a:r>
          </a:p>
          <a:p>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Det är inte möjligt att jämföra skolornas meritvärden för att rangordna vilka skolor som är bättre än andra. Skulle man mäta detta skulle man behöva utgå från den kunskapsnivå som eleverna har när man börjar skolan jämfört med den man har när man slutar. </a:t>
            </a:r>
          </a:p>
          <a:p>
            <a:r>
              <a:rPr lang="sv-SE" sz="1200" kern="1200" dirty="0" smtClean="0">
                <a:solidFill>
                  <a:schemeClr val="tx1"/>
                </a:solidFill>
                <a:effectLst/>
                <a:latin typeface="+mn-lt"/>
                <a:ea typeface="+mn-ea"/>
                <a:cs typeface="+mn-cs"/>
              </a:rPr>
              <a:t>En skola som har ett lägre meritvärden än en annan skola har kanske höjt elevernas kunskapsresultat mer än den andra skolan om man jämför med utgångsläget. </a:t>
            </a:r>
          </a:p>
          <a:p>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I Skolverkets analysverktyg SALSA för 2015 är det exempelvis Obbola skola, </a:t>
            </a:r>
            <a:r>
              <a:rPr lang="sv-SE" sz="1200" kern="1200" dirty="0" err="1" smtClean="0">
                <a:solidFill>
                  <a:schemeClr val="tx1"/>
                </a:solidFill>
                <a:effectLst/>
                <a:latin typeface="+mn-lt"/>
                <a:ea typeface="+mn-ea"/>
                <a:cs typeface="+mn-cs"/>
              </a:rPr>
              <a:t>Ersängsskolan</a:t>
            </a:r>
            <a:r>
              <a:rPr lang="sv-SE" sz="1200" kern="1200" dirty="0" smtClean="0">
                <a:solidFill>
                  <a:schemeClr val="tx1"/>
                </a:solidFill>
                <a:effectLst/>
                <a:latin typeface="+mn-lt"/>
                <a:ea typeface="+mn-ea"/>
                <a:cs typeface="+mn-cs"/>
              </a:rPr>
              <a:t>, </a:t>
            </a:r>
            <a:r>
              <a:rPr lang="sv-SE" sz="1200" kern="1200" dirty="0" err="1" smtClean="0">
                <a:solidFill>
                  <a:schemeClr val="tx1"/>
                </a:solidFill>
                <a:effectLst/>
                <a:latin typeface="+mn-lt"/>
                <a:ea typeface="+mn-ea"/>
                <a:cs typeface="+mn-cs"/>
              </a:rPr>
              <a:t>Västangård</a:t>
            </a:r>
            <a:r>
              <a:rPr lang="sv-SE" sz="1200" kern="1200" dirty="0" smtClean="0">
                <a:solidFill>
                  <a:schemeClr val="tx1"/>
                </a:solidFill>
                <a:effectLst/>
                <a:latin typeface="+mn-lt"/>
                <a:ea typeface="+mn-ea"/>
                <a:cs typeface="+mn-cs"/>
              </a:rPr>
              <a:t> skola och Ålidhemsskolan som hade det högsta resultatet avseende meritvärde i relation till elevsammansättning och bakgrundsfaktorer. </a:t>
            </a:r>
            <a:r>
              <a:rPr lang="sv-SE" sz="1200" u="sng" kern="1200" dirty="0" smtClean="0">
                <a:solidFill>
                  <a:schemeClr val="tx1"/>
                </a:solidFill>
                <a:effectLst/>
                <a:latin typeface="+mn-lt"/>
                <a:ea typeface="+mn-ea"/>
                <a:cs typeface="+mn-cs"/>
                <a:hlinkClick r:id="rId3"/>
              </a:rPr>
              <a:t>http://salsa.artisan.se/</a:t>
            </a:r>
            <a:r>
              <a:rPr lang="sv-SE" sz="1200" kern="1200" dirty="0" smtClean="0">
                <a:solidFill>
                  <a:schemeClr val="tx1"/>
                </a:solidFill>
                <a:effectLst/>
                <a:latin typeface="+mn-lt"/>
                <a:ea typeface="+mn-ea"/>
                <a:cs typeface="+mn-cs"/>
              </a:rPr>
              <a:t> </a:t>
            </a:r>
            <a:endParaRPr lang="sv-SE" sz="1200" kern="1200" dirty="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FA9C821F-01E9-4C7C-81F0-C53E75413296}" type="slidenum">
              <a:rPr lang="sv-SE" smtClean="0"/>
              <a:t>5</a:t>
            </a:fld>
            <a:endParaRPr lang="sv-SE"/>
          </a:p>
        </p:txBody>
      </p:sp>
    </p:spTree>
    <p:extLst>
      <p:ext uri="{BB962C8B-B14F-4D97-AF65-F5344CB8AC3E}">
        <p14:creationId xmlns:p14="http://schemas.microsoft.com/office/powerpoint/2010/main" val="1290891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dirty="0" smtClean="0"/>
              <a:t>Källa: Skolverket kunskapsöversikt </a:t>
            </a:r>
            <a:r>
              <a:rPr lang="sv-SE" i="1" dirty="0" smtClean="0"/>
              <a:t>Vad påverkar resultaten i svensk grundskola, </a:t>
            </a:r>
            <a:r>
              <a:rPr lang="sv-SE" dirty="0" smtClean="0"/>
              <a:t>2009</a:t>
            </a:r>
          </a:p>
        </p:txBody>
      </p:sp>
      <p:sp>
        <p:nvSpPr>
          <p:cNvPr id="4" name="Platshållare för bildnummer 3"/>
          <p:cNvSpPr>
            <a:spLocks noGrp="1"/>
          </p:cNvSpPr>
          <p:nvPr>
            <p:ph type="sldNum" sz="quarter" idx="10"/>
          </p:nvPr>
        </p:nvSpPr>
        <p:spPr/>
        <p:txBody>
          <a:bodyPr/>
          <a:lstStyle/>
          <a:p>
            <a:fld id="{FA9C821F-01E9-4C7C-81F0-C53E75413296}" type="slidenum">
              <a:rPr lang="sv-SE" smtClean="0"/>
              <a:t>6</a:t>
            </a:fld>
            <a:endParaRPr lang="sv-SE"/>
          </a:p>
        </p:txBody>
      </p:sp>
    </p:spTree>
    <p:extLst>
      <p:ext uri="{BB962C8B-B14F-4D97-AF65-F5344CB8AC3E}">
        <p14:creationId xmlns:p14="http://schemas.microsoft.com/office/powerpoint/2010/main" val="1193482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AA2B07BA-28C7-4156-A824-25E0FB17C256}" type="datetimeFigureOut">
              <a:rPr lang="sv-SE" smtClean="0"/>
              <a:t>2016-06-23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860090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A2B07BA-28C7-4156-A824-25E0FB17C256}" type="datetimeFigureOut">
              <a:rPr lang="sv-SE" smtClean="0"/>
              <a:t>2016-06-23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1795001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A2B07BA-28C7-4156-A824-25E0FB17C256}" type="datetimeFigureOut">
              <a:rPr lang="sv-SE" smtClean="0"/>
              <a:t>2016-06-23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2843306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A2B07BA-28C7-4156-A824-25E0FB17C256}" type="datetimeFigureOut">
              <a:rPr lang="sv-SE" smtClean="0"/>
              <a:t>2016-06-23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3407518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AA2B07BA-28C7-4156-A824-25E0FB17C256}" type="datetimeFigureOut">
              <a:rPr lang="sv-SE" smtClean="0"/>
              <a:t>2016-06-23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2140714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AA2B07BA-28C7-4156-A824-25E0FB17C256}" type="datetimeFigureOut">
              <a:rPr lang="sv-SE" smtClean="0"/>
              <a:t>2016-06-23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1512738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AA2B07BA-28C7-4156-A824-25E0FB17C256}" type="datetimeFigureOut">
              <a:rPr lang="sv-SE" smtClean="0"/>
              <a:t>2016-06-23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3708149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AA2B07BA-28C7-4156-A824-25E0FB17C256}" type="datetimeFigureOut">
              <a:rPr lang="sv-SE" smtClean="0"/>
              <a:t>2016-06-23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2574318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AA2B07BA-28C7-4156-A824-25E0FB17C256}" type="datetimeFigureOut">
              <a:rPr lang="sv-SE" smtClean="0"/>
              <a:t>2016-06-23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283708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A2B07BA-28C7-4156-A824-25E0FB17C256}" type="datetimeFigureOut">
              <a:rPr lang="sv-SE" smtClean="0"/>
              <a:t>2016-06-23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1449758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A2B07BA-28C7-4156-A824-25E0FB17C256}" type="datetimeFigureOut">
              <a:rPr lang="sv-SE" smtClean="0"/>
              <a:t>2016-06-23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CF004AC-0415-4FFA-9C06-1DEC3CD21CBE}" type="slidenum">
              <a:rPr lang="sv-SE" smtClean="0"/>
              <a:t>‹#›</a:t>
            </a:fld>
            <a:endParaRPr lang="sv-SE"/>
          </a:p>
        </p:txBody>
      </p:sp>
    </p:spTree>
    <p:extLst>
      <p:ext uri="{BB962C8B-B14F-4D97-AF65-F5344CB8AC3E}">
        <p14:creationId xmlns:p14="http://schemas.microsoft.com/office/powerpoint/2010/main" val="837340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2B07BA-28C7-4156-A824-25E0FB17C256}" type="datetimeFigureOut">
              <a:rPr lang="sv-SE" smtClean="0"/>
              <a:t>2016-06-23</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F004AC-0415-4FFA-9C06-1DEC3CD21CBE}" type="slidenum">
              <a:rPr lang="sv-SE" smtClean="0"/>
              <a:t>‹#›</a:t>
            </a:fld>
            <a:endParaRPr lang="sv-SE"/>
          </a:p>
        </p:txBody>
      </p:sp>
    </p:spTree>
    <p:extLst>
      <p:ext uri="{BB962C8B-B14F-4D97-AF65-F5344CB8AC3E}">
        <p14:creationId xmlns:p14="http://schemas.microsoft.com/office/powerpoint/2010/main" val="1312211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tiff"/></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tiff"/></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tiff"/></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tif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tiff"/></Relationships>
</file>

<file path=ppt/slides/_rels/slide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a:graphicFrameLocks/>
          </p:cNvGraphicFramePr>
          <p:nvPr/>
        </p:nvGraphicFramePr>
        <p:xfrm>
          <a:off x="642600" y="1310400"/>
          <a:ext cx="7858800" cy="4237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ruta 1"/>
          <p:cNvSpPr txBox="1"/>
          <p:nvPr/>
        </p:nvSpPr>
        <p:spPr>
          <a:xfrm>
            <a:off x="2915816" y="1700808"/>
            <a:ext cx="3384376" cy="261610"/>
          </a:xfrm>
          <a:prstGeom prst="rect">
            <a:avLst/>
          </a:prstGeom>
          <a:noFill/>
        </p:spPr>
        <p:txBody>
          <a:bodyPr wrap="square" rtlCol="0">
            <a:spAutoFit/>
          </a:bodyPr>
          <a:lstStyle/>
          <a:p>
            <a:pPr algn="ctr"/>
            <a:r>
              <a:rPr lang="sv-SE" sz="1100" dirty="0" smtClean="0"/>
              <a:t>Exklusive nyanlända elever</a:t>
            </a:r>
            <a:endParaRPr lang="sv-SE" sz="1100" dirty="0"/>
          </a:p>
        </p:txBody>
      </p:sp>
      <p:pic>
        <p:nvPicPr>
          <p:cNvPr id="4" name="Picture 2" descr="C:\Users\gunolo02\AppData\Local\Microsoft\Windows\Temporary Internet Files\Content.Outlook\E4P4L909\Brevlogga.t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528" y="116632"/>
            <a:ext cx="1368552" cy="566928"/>
          </a:xfrm>
          <a:prstGeom prst="rect">
            <a:avLst/>
          </a:prstGeom>
          <a:noFill/>
          <a:extLst>
            <a:ext uri="{909E8E84-426E-40DD-AFC4-6F175D3DCCD1}">
              <a14:hiddenFill xmlns:a14="http://schemas.microsoft.com/office/drawing/2010/main">
                <a:solidFill>
                  <a:srgbClr val="FFFFFF"/>
                </a:solidFill>
              </a14:hiddenFill>
            </a:ext>
          </a:extLst>
        </p:spPr>
      </p:pic>
      <p:sp>
        <p:nvSpPr>
          <p:cNvPr id="5" name="textruta 4"/>
          <p:cNvSpPr txBox="1"/>
          <p:nvPr/>
        </p:nvSpPr>
        <p:spPr>
          <a:xfrm>
            <a:off x="6660232" y="188640"/>
            <a:ext cx="2088232" cy="307777"/>
          </a:xfrm>
          <a:prstGeom prst="rect">
            <a:avLst/>
          </a:prstGeom>
          <a:noFill/>
        </p:spPr>
        <p:txBody>
          <a:bodyPr wrap="square" rtlCol="0">
            <a:spAutoFit/>
          </a:bodyPr>
          <a:lstStyle/>
          <a:p>
            <a:r>
              <a:rPr lang="sv-SE" sz="1400" b="1" dirty="0" smtClean="0">
                <a:solidFill>
                  <a:srgbClr val="00B050"/>
                </a:solidFill>
              </a:rPr>
              <a:t>För och grundskolan</a:t>
            </a:r>
            <a:endParaRPr lang="sv-SE" sz="1400" b="1" dirty="0">
              <a:solidFill>
                <a:srgbClr val="00B050"/>
              </a:solidFill>
            </a:endParaRPr>
          </a:p>
        </p:txBody>
      </p:sp>
    </p:spTree>
    <p:extLst>
      <p:ext uri="{BB962C8B-B14F-4D97-AF65-F5344CB8AC3E}">
        <p14:creationId xmlns:p14="http://schemas.microsoft.com/office/powerpoint/2010/main" val="2536878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ruta 6"/>
          <p:cNvSpPr txBox="1"/>
          <p:nvPr/>
        </p:nvSpPr>
        <p:spPr>
          <a:xfrm>
            <a:off x="6732240" y="44624"/>
            <a:ext cx="2114681" cy="307777"/>
          </a:xfrm>
          <a:prstGeom prst="rect">
            <a:avLst/>
          </a:prstGeom>
          <a:noFill/>
        </p:spPr>
        <p:txBody>
          <a:bodyPr wrap="none" rtlCol="0">
            <a:spAutoFit/>
          </a:bodyPr>
          <a:lstStyle/>
          <a:p>
            <a:r>
              <a:rPr lang="sv-SE" sz="1400" b="1" dirty="0" smtClean="0">
                <a:solidFill>
                  <a:schemeClr val="bg1"/>
                </a:solidFill>
              </a:rPr>
              <a:t>Analysseminariet 2016</a:t>
            </a:r>
            <a:endParaRPr lang="sv-SE" sz="1400" b="1" dirty="0">
              <a:solidFill>
                <a:schemeClr val="bg1"/>
              </a:solidFill>
            </a:endParaRPr>
          </a:p>
        </p:txBody>
      </p:sp>
      <p:sp>
        <p:nvSpPr>
          <p:cNvPr id="5" name="Rektangel 4"/>
          <p:cNvSpPr/>
          <p:nvPr/>
        </p:nvSpPr>
        <p:spPr>
          <a:xfrm>
            <a:off x="395536" y="1124744"/>
            <a:ext cx="8451385"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 </a:t>
            </a:r>
            <a:endParaRPr lang="sv-SE" dirty="0"/>
          </a:p>
        </p:txBody>
      </p:sp>
      <p:sp>
        <p:nvSpPr>
          <p:cNvPr id="8" name="Rektangel 7"/>
          <p:cNvSpPr/>
          <p:nvPr/>
        </p:nvSpPr>
        <p:spPr>
          <a:xfrm>
            <a:off x="395536" y="6309320"/>
            <a:ext cx="8451385"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aphicFrame>
        <p:nvGraphicFramePr>
          <p:cNvPr id="9" name="Diagram 8"/>
          <p:cNvGraphicFramePr>
            <a:graphicFrameLocks/>
          </p:cNvGraphicFramePr>
          <p:nvPr>
            <p:extLst>
              <p:ext uri="{D42A27DB-BD31-4B8C-83A1-F6EECF244321}">
                <p14:modId xmlns:p14="http://schemas.microsoft.com/office/powerpoint/2010/main" val="2348140270"/>
              </p:ext>
            </p:extLst>
          </p:nvPr>
        </p:nvGraphicFramePr>
        <p:xfrm>
          <a:off x="642600" y="1548000"/>
          <a:ext cx="7858800" cy="4237200"/>
        </p:xfrm>
        <a:graphic>
          <a:graphicData uri="http://schemas.openxmlformats.org/drawingml/2006/chart">
            <c:chart xmlns:c="http://schemas.openxmlformats.org/drawingml/2006/chart" xmlns:r="http://schemas.openxmlformats.org/officeDocument/2006/relationships" r:id="rId3"/>
          </a:graphicData>
        </a:graphic>
      </p:graphicFrame>
      <p:cxnSp>
        <p:nvCxnSpPr>
          <p:cNvPr id="3" name="Rak pil 2"/>
          <p:cNvCxnSpPr/>
          <p:nvPr/>
        </p:nvCxnSpPr>
        <p:spPr>
          <a:xfrm flipV="1">
            <a:off x="6588224" y="3140968"/>
            <a:ext cx="648072"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Rektangel 3"/>
          <p:cNvSpPr/>
          <p:nvPr/>
        </p:nvSpPr>
        <p:spPr>
          <a:xfrm>
            <a:off x="1475656" y="5051344"/>
            <a:ext cx="6768752" cy="2498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Picture 2" descr="C:\Users\gunolo02\AppData\Local\Microsoft\Windows\Temporary Internet Files\Content.Outlook\E4P4L909\Brevlogga.t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528" y="116632"/>
            <a:ext cx="1368552" cy="566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7796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a:graphicFrameLocks/>
          </p:cNvGraphicFramePr>
          <p:nvPr>
            <p:extLst>
              <p:ext uri="{D42A27DB-BD31-4B8C-83A1-F6EECF244321}">
                <p14:modId xmlns:p14="http://schemas.microsoft.com/office/powerpoint/2010/main" val="4147946277"/>
              </p:ext>
            </p:extLst>
          </p:nvPr>
        </p:nvGraphicFramePr>
        <p:xfrm>
          <a:off x="642600" y="1310400"/>
          <a:ext cx="7858800" cy="4237200"/>
        </p:xfrm>
        <a:graphic>
          <a:graphicData uri="http://schemas.openxmlformats.org/drawingml/2006/chart">
            <c:chart xmlns:c="http://schemas.openxmlformats.org/drawingml/2006/chart" xmlns:r="http://schemas.openxmlformats.org/officeDocument/2006/relationships" r:id="rId3"/>
          </a:graphicData>
        </a:graphic>
      </p:graphicFrame>
      <p:pic>
        <p:nvPicPr>
          <p:cNvPr id="4" name="Picture 2" descr="C:\Users\gunolo02\AppData\Local\Microsoft\Windows\Temporary Internet Files\Content.Outlook\E4P4L909\Brevlogga.t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528" y="116632"/>
            <a:ext cx="1368552" cy="566928"/>
          </a:xfrm>
          <a:prstGeom prst="rect">
            <a:avLst/>
          </a:prstGeom>
          <a:noFill/>
          <a:extLst>
            <a:ext uri="{909E8E84-426E-40DD-AFC4-6F175D3DCCD1}">
              <a14:hiddenFill xmlns:a14="http://schemas.microsoft.com/office/drawing/2010/main">
                <a:solidFill>
                  <a:srgbClr val="FFFFFF"/>
                </a:solidFill>
              </a14:hiddenFill>
            </a:ext>
          </a:extLst>
        </p:spPr>
      </p:pic>
      <p:sp>
        <p:nvSpPr>
          <p:cNvPr id="5" name="textruta 4"/>
          <p:cNvSpPr txBox="1"/>
          <p:nvPr/>
        </p:nvSpPr>
        <p:spPr>
          <a:xfrm>
            <a:off x="6660232" y="188640"/>
            <a:ext cx="2088232" cy="307777"/>
          </a:xfrm>
          <a:prstGeom prst="rect">
            <a:avLst/>
          </a:prstGeom>
          <a:noFill/>
        </p:spPr>
        <p:txBody>
          <a:bodyPr wrap="square" rtlCol="0">
            <a:spAutoFit/>
          </a:bodyPr>
          <a:lstStyle/>
          <a:p>
            <a:r>
              <a:rPr lang="sv-SE" sz="1400" b="1" dirty="0" smtClean="0">
                <a:solidFill>
                  <a:srgbClr val="00B050"/>
                </a:solidFill>
              </a:rPr>
              <a:t>För och grundskolan</a:t>
            </a:r>
            <a:endParaRPr lang="sv-SE" sz="1400" b="1" dirty="0">
              <a:solidFill>
                <a:srgbClr val="00B050"/>
              </a:solidFill>
            </a:endParaRPr>
          </a:p>
        </p:txBody>
      </p:sp>
    </p:spTree>
    <p:extLst>
      <p:ext uri="{BB962C8B-B14F-4D97-AF65-F5344CB8AC3E}">
        <p14:creationId xmlns:p14="http://schemas.microsoft.com/office/powerpoint/2010/main" val="1049139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ed 2"/>
          <p:cNvSpPr/>
          <p:nvPr/>
        </p:nvSpPr>
        <p:spPr>
          <a:xfrm rot="2523762">
            <a:off x="6246671" y="786926"/>
            <a:ext cx="432048" cy="1296144"/>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p:cNvSpPr txBox="1"/>
          <p:nvPr/>
        </p:nvSpPr>
        <p:spPr>
          <a:xfrm>
            <a:off x="6732240" y="44624"/>
            <a:ext cx="2114681" cy="307777"/>
          </a:xfrm>
          <a:prstGeom prst="rect">
            <a:avLst/>
          </a:prstGeom>
          <a:noFill/>
        </p:spPr>
        <p:txBody>
          <a:bodyPr wrap="none" rtlCol="0">
            <a:spAutoFit/>
          </a:bodyPr>
          <a:lstStyle/>
          <a:p>
            <a:r>
              <a:rPr lang="sv-SE" sz="1400" b="1" dirty="0" smtClean="0">
                <a:solidFill>
                  <a:schemeClr val="bg1"/>
                </a:solidFill>
              </a:rPr>
              <a:t>Analysseminariet 2016</a:t>
            </a:r>
            <a:endParaRPr lang="sv-SE" sz="1400" b="1" dirty="0">
              <a:solidFill>
                <a:schemeClr val="bg1"/>
              </a:solidFill>
            </a:endParaRPr>
          </a:p>
        </p:txBody>
      </p:sp>
      <p:sp>
        <p:nvSpPr>
          <p:cNvPr id="8" name="Rektangel 7"/>
          <p:cNvSpPr/>
          <p:nvPr/>
        </p:nvSpPr>
        <p:spPr>
          <a:xfrm>
            <a:off x="395536" y="6309320"/>
            <a:ext cx="8451385"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aphicFrame>
        <p:nvGraphicFramePr>
          <p:cNvPr id="6" name="Diagram 5"/>
          <p:cNvGraphicFramePr>
            <a:graphicFrameLocks/>
          </p:cNvGraphicFramePr>
          <p:nvPr>
            <p:extLst>
              <p:ext uri="{D42A27DB-BD31-4B8C-83A1-F6EECF244321}">
                <p14:modId xmlns:p14="http://schemas.microsoft.com/office/powerpoint/2010/main" val="1091349344"/>
              </p:ext>
            </p:extLst>
          </p:nvPr>
        </p:nvGraphicFramePr>
        <p:xfrm>
          <a:off x="642600" y="1548000"/>
          <a:ext cx="7858800" cy="4237200"/>
        </p:xfrm>
        <a:graphic>
          <a:graphicData uri="http://schemas.openxmlformats.org/drawingml/2006/chart">
            <c:chart xmlns:c="http://schemas.openxmlformats.org/drawingml/2006/chart" xmlns:r="http://schemas.openxmlformats.org/officeDocument/2006/relationships" r:id="rId3"/>
          </a:graphicData>
        </a:graphic>
      </p:graphicFrame>
      <p:sp>
        <p:nvSpPr>
          <p:cNvPr id="2" name="Frihandsfigur 1"/>
          <p:cNvSpPr/>
          <p:nvPr/>
        </p:nvSpPr>
        <p:spPr>
          <a:xfrm>
            <a:off x="4949371" y="1870453"/>
            <a:ext cx="1161143" cy="785661"/>
          </a:xfrm>
          <a:custGeom>
            <a:avLst/>
            <a:gdLst>
              <a:gd name="connsiteX0" fmla="*/ 667658 w 1161143"/>
              <a:gd name="connsiteY0" fmla="*/ 16404 h 785661"/>
              <a:gd name="connsiteX1" fmla="*/ 290286 w 1161143"/>
              <a:gd name="connsiteY1" fmla="*/ 30918 h 785661"/>
              <a:gd name="connsiteX2" fmla="*/ 145143 w 1161143"/>
              <a:gd name="connsiteY2" fmla="*/ 74461 h 785661"/>
              <a:gd name="connsiteX3" fmla="*/ 101600 w 1161143"/>
              <a:gd name="connsiteY3" fmla="*/ 88976 h 785661"/>
              <a:gd name="connsiteX4" fmla="*/ 58058 w 1161143"/>
              <a:gd name="connsiteY4" fmla="*/ 103490 h 785661"/>
              <a:gd name="connsiteX5" fmla="*/ 43543 w 1161143"/>
              <a:gd name="connsiteY5" fmla="*/ 147033 h 785661"/>
              <a:gd name="connsiteX6" fmla="*/ 0 w 1161143"/>
              <a:gd name="connsiteY6" fmla="*/ 234118 h 785661"/>
              <a:gd name="connsiteX7" fmla="*/ 14515 w 1161143"/>
              <a:gd name="connsiteY7" fmla="*/ 408290 h 785661"/>
              <a:gd name="connsiteX8" fmla="*/ 29029 w 1161143"/>
              <a:gd name="connsiteY8" fmla="*/ 451833 h 785661"/>
              <a:gd name="connsiteX9" fmla="*/ 72572 w 1161143"/>
              <a:gd name="connsiteY9" fmla="*/ 626004 h 785661"/>
              <a:gd name="connsiteX10" fmla="*/ 116115 w 1161143"/>
              <a:gd name="connsiteY10" fmla="*/ 713090 h 785661"/>
              <a:gd name="connsiteX11" fmla="*/ 159658 w 1161143"/>
              <a:gd name="connsiteY11" fmla="*/ 727604 h 785661"/>
              <a:gd name="connsiteX12" fmla="*/ 203200 w 1161143"/>
              <a:gd name="connsiteY12" fmla="*/ 771147 h 785661"/>
              <a:gd name="connsiteX13" fmla="*/ 246743 w 1161143"/>
              <a:gd name="connsiteY13" fmla="*/ 785661 h 785661"/>
              <a:gd name="connsiteX14" fmla="*/ 943429 w 1161143"/>
              <a:gd name="connsiteY14" fmla="*/ 771147 h 785661"/>
              <a:gd name="connsiteX15" fmla="*/ 1030515 w 1161143"/>
              <a:gd name="connsiteY15" fmla="*/ 727604 h 785661"/>
              <a:gd name="connsiteX16" fmla="*/ 1074058 w 1161143"/>
              <a:gd name="connsiteY16" fmla="*/ 640518 h 785661"/>
              <a:gd name="connsiteX17" fmla="*/ 1103086 w 1161143"/>
              <a:gd name="connsiteY17" fmla="*/ 596976 h 785661"/>
              <a:gd name="connsiteX18" fmla="*/ 1117600 w 1161143"/>
              <a:gd name="connsiteY18" fmla="*/ 553433 h 785661"/>
              <a:gd name="connsiteX19" fmla="*/ 1132115 w 1161143"/>
              <a:gd name="connsiteY19" fmla="*/ 495376 h 785661"/>
              <a:gd name="connsiteX20" fmla="*/ 1161143 w 1161143"/>
              <a:gd name="connsiteY20" fmla="*/ 451833 h 785661"/>
              <a:gd name="connsiteX21" fmla="*/ 1146629 w 1161143"/>
              <a:gd name="connsiteY21" fmla="*/ 234118 h 785661"/>
              <a:gd name="connsiteX22" fmla="*/ 1132115 w 1161143"/>
              <a:gd name="connsiteY22" fmla="*/ 190576 h 785661"/>
              <a:gd name="connsiteX23" fmla="*/ 1001486 w 1161143"/>
              <a:gd name="connsiteY23" fmla="*/ 118004 h 785661"/>
              <a:gd name="connsiteX24" fmla="*/ 957943 w 1161143"/>
              <a:gd name="connsiteY24" fmla="*/ 103490 h 785661"/>
              <a:gd name="connsiteX25" fmla="*/ 827315 w 1161143"/>
              <a:gd name="connsiteY25" fmla="*/ 59947 h 785661"/>
              <a:gd name="connsiteX26" fmla="*/ 783772 w 1161143"/>
              <a:gd name="connsiteY26" fmla="*/ 45433 h 785661"/>
              <a:gd name="connsiteX27" fmla="*/ 740229 w 1161143"/>
              <a:gd name="connsiteY27" fmla="*/ 30918 h 785661"/>
              <a:gd name="connsiteX28" fmla="*/ 682172 w 1161143"/>
              <a:gd name="connsiteY28" fmla="*/ 16404 h 785661"/>
              <a:gd name="connsiteX29" fmla="*/ 638629 w 1161143"/>
              <a:gd name="connsiteY29" fmla="*/ 1890 h 785661"/>
              <a:gd name="connsiteX30" fmla="*/ 319315 w 1161143"/>
              <a:gd name="connsiteY30" fmla="*/ 1890 h 785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161143" h="785661">
                <a:moveTo>
                  <a:pt x="667658" y="16404"/>
                </a:moveTo>
                <a:cubicBezTo>
                  <a:pt x="541867" y="21242"/>
                  <a:pt x="415891" y="22544"/>
                  <a:pt x="290286" y="30918"/>
                </a:cubicBezTo>
                <a:cubicBezTo>
                  <a:pt x="262873" y="32746"/>
                  <a:pt x="158613" y="69971"/>
                  <a:pt x="145143" y="74461"/>
                </a:cubicBezTo>
                <a:lnTo>
                  <a:pt x="101600" y="88976"/>
                </a:lnTo>
                <a:lnTo>
                  <a:pt x="58058" y="103490"/>
                </a:lnTo>
                <a:cubicBezTo>
                  <a:pt x="53220" y="118004"/>
                  <a:pt x="50385" y="133349"/>
                  <a:pt x="43543" y="147033"/>
                </a:cubicBezTo>
                <a:cubicBezTo>
                  <a:pt x="-12731" y="259581"/>
                  <a:pt x="36485" y="124671"/>
                  <a:pt x="0" y="234118"/>
                </a:cubicBezTo>
                <a:cubicBezTo>
                  <a:pt x="4838" y="292175"/>
                  <a:pt x="6815" y="350542"/>
                  <a:pt x="14515" y="408290"/>
                </a:cubicBezTo>
                <a:cubicBezTo>
                  <a:pt x="16537" y="423455"/>
                  <a:pt x="25710" y="436898"/>
                  <a:pt x="29029" y="451833"/>
                </a:cubicBezTo>
                <a:cubicBezTo>
                  <a:pt x="68118" y="627735"/>
                  <a:pt x="13915" y="450034"/>
                  <a:pt x="72572" y="626004"/>
                </a:cubicBezTo>
                <a:cubicBezTo>
                  <a:pt x="82134" y="654689"/>
                  <a:pt x="90535" y="692626"/>
                  <a:pt x="116115" y="713090"/>
                </a:cubicBezTo>
                <a:cubicBezTo>
                  <a:pt x="128062" y="722647"/>
                  <a:pt x="145144" y="722766"/>
                  <a:pt x="159658" y="727604"/>
                </a:cubicBezTo>
                <a:cubicBezTo>
                  <a:pt x="174172" y="742118"/>
                  <a:pt x="186121" y="759761"/>
                  <a:pt x="203200" y="771147"/>
                </a:cubicBezTo>
                <a:cubicBezTo>
                  <a:pt x="215930" y="779634"/>
                  <a:pt x="231444" y="785661"/>
                  <a:pt x="246743" y="785661"/>
                </a:cubicBezTo>
                <a:cubicBezTo>
                  <a:pt x="479022" y="785661"/>
                  <a:pt x="711200" y="775985"/>
                  <a:pt x="943429" y="771147"/>
                </a:cubicBezTo>
                <a:cubicBezTo>
                  <a:pt x="978844" y="759342"/>
                  <a:pt x="1002378" y="755741"/>
                  <a:pt x="1030515" y="727604"/>
                </a:cubicBezTo>
                <a:cubicBezTo>
                  <a:pt x="1072108" y="686010"/>
                  <a:pt x="1050449" y="687735"/>
                  <a:pt x="1074058" y="640518"/>
                </a:cubicBezTo>
                <a:cubicBezTo>
                  <a:pt x="1081859" y="624916"/>
                  <a:pt x="1093410" y="611490"/>
                  <a:pt x="1103086" y="596976"/>
                </a:cubicBezTo>
                <a:cubicBezTo>
                  <a:pt x="1107924" y="582462"/>
                  <a:pt x="1113397" y="568144"/>
                  <a:pt x="1117600" y="553433"/>
                </a:cubicBezTo>
                <a:cubicBezTo>
                  <a:pt x="1123080" y="534253"/>
                  <a:pt x="1124257" y="513711"/>
                  <a:pt x="1132115" y="495376"/>
                </a:cubicBezTo>
                <a:cubicBezTo>
                  <a:pt x="1138987" y="479343"/>
                  <a:pt x="1151467" y="466347"/>
                  <a:pt x="1161143" y="451833"/>
                </a:cubicBezTo>
                <a:cubicBezTo>
                  <a:pt x="1156305" y="379261"/>
                  <a:pt x="1154661" y="306406"/>
                  <a:pt x="1146629" y="234118"/>
                </a:cubicBezTo>
                <a:cubicBezTo>
                  <a:pt x="1144940" y="218912"/>
                  <a:pt x="1140601" y="203306"/>
                  <a:pt x="1132115" y="190576"/>
                </a:cubicBezTo>
                <a:cubicBezTo>
                  <a:pt x="1094869" y="134708"/>
                  <a:pt x="1066403" y="139643"/>
                  <a:pt x="1001486" y="118004"/>
                </a:cubicBezTo>
                <a:lnTo>
                  <a:pt x="957943" y="103490"/>
                </a:lnTo>
                <a:lnTo>
                  <a:pt x="827315" y="59947"/>
                </a:lnTo>
                <a:lnTo>
                  <a:pt x="783772" y="45433"/>
                </a:lnTo>
                <a:cubicBezTo>
                  <a:pt x="769258" y="40595"/>
                  <a:pt x="755072" y="34629"/>
                  <a:pt x="740229" y="30918"/>
                </a:cubicBezTo>
                <a:cubicBezTo>
                  <a:pt x="720877" y="26080"/>
                  <a:pt x="701352" y="21884"/>
                  <a:pt x="682172" y="16404"/>
                </a:cubicBezTo>
                <a:cubicBezTo>
                  <a:pt x="667461" y="12201"/>
                  <a:pt x="653916" y="2501"/>
                  <a:pt x="638629" y="1890"/>
                </a:cubicBezTo>
                <a:cubicBezTo>
                  <a:pt x="532276" y="-2364"/>
                  <a:pt x="425753" y="1890"/>
                  <a:pt x="319315" y="18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9" name="Picture 2" descr="C:\Users\gunolo02\AppData\Local\Microsoft\Windows\Temporary Internet Files\Content.Outlook\E4P4L909\Brevlogga.t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528" y="116632"/>
            <a:ext cx="1368552" cy="566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936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2221" y="390525"/>
            <a:ext cx="4552950" cy="6076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descr="C:\Users\gunolo02\AppData\Local\Microsoft\Windows\Temporary Internet Files\Content.Outlook\E4P4L909\Brevlogga.t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528" y="116632"/>
            <a:ext cx="1368552" cy="566928"/>
          </a:xfrm>
          <a:prstGeom prst="rect">
            <a:avLst/>
          </a:prstGeom>
          <a:noFill/>
          <a:extLst>
            <a:ext uri="{909E8E84-426E-40DD-AFC4-6F175D3DCCD1}">
              <a14:hiddenFill xmlns:a14="http://schemas.microsoft.com/office/drawing/2010/main">
                <a:solidFill>
                  <a:srgbClr val="FFFFFF"/>
                </a:solidFill>
              </a14:hiddenFill>
            </a:ext>
          </a:extLst>
        </p:spPr>
      </p:pic>
      <p:sp>
        <p:nvSpPr>
          <p:cNvPr id="6" name="textruta 5"/>
          <p:cNvSpPr txBox="1"/>
          <p:nvPr/>
        </p:nvSpPr>
        <p:spPr>
          <a:xfrm>
            <a:off x="6660232" y="188640"/>
            <a:ext cx="2088232" cy="307777"/>
          </a:xfrm>
          <a:prstGeom prst="rect">
            <a:avLst/>
          </a:prstGeom>
          <a:noFill/>
        </p:spPr>
        <p:txBody>
          <a:bodyPr wrap="square" rtlCol="0">
            <a:spAutoFit/>
          </a:bodyPr>
          <a:lstStyle/>
          <a:p>
            <a:r>
              <a:rPr lang="sv-SE" sz="1400" b="1" dirty="0" smtClean="0">
                <a:solidFill>
                  <a:srgbClr val="00B050"/>
                </a:solidFill>
              </a:rPr>
              <a:t>För och grundskolan</a:t>
            </a:r>
            <a:endParaRPr lang="sv-SE" sz="1400" b="1" dirty="0">
              <a:solidFill>
                <a:srgbClr val="00B050"/>
              </a:solidFill>
            </a:endParaRPr>
          </a:p>
        </p:txBody>
      </p:sp>
    </p:spTree>
    <p:extLst>
      <p:ext uri="{BB962C8B-B14F-4D97-AF65-F5344CB8AC3E}">
        <p14:creationId xmlns:p14="http://schemas.microsoft.com/office/powerpoint/2010/main" val="3485314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115616" y="1628800"/>
            <a:ext cx="6984776" cy="4524315"/>
          </a:xfrm>
          <a:prstGeom prst="rect">
            <a:avLst/>
          </a:prstGeom>
          <a:noFill/>
        </p:spPr>
        <p:txBody>
          <a:bodyPr wrap="square" rtlCol="0">
            <a:spAutoFit/>
          </a:bodyPr>
          <a:lstStyle/>
          <a:p>
            <a:r>
              <a:rPr lang="sv-SE" dirty="0" smtClean="0"/>
              <a:t>Skolverket </a:t>
            </a:r>
            <a:r>
              <a:rPr lang="sv-SE" dirty="0"/>
              <a:t>har i en kunskapsöversikt </a:t>
            </a:r>
            <a:r>
              <a:rPr lang="sv-SE" i="1" dirty="0"/>
              <a:t>¨Vad påverkar resultaten i svensk grundskola?¨</a:t>
            </a:r>
            <a:r>
              <a:rPr lang="sv-SE" dirty="0"/>
              <a:t> gjort en sammanställning av forskning som belyser faktorers betydelse för elevernas resultat på olika nivåer, från systemnivå till klassrumsnivå. Kunskapsöversikten visar att sambanden mellan individfaktorer som social bakgrund, kön och etnicitet och utbildningsresultat är väl belagda i flera studier.  Detta gäller framför allt hur olika aspekter av elevernas sociala bakgrund påverkar deras skolresultat. </a:t>
            </a:r>
            <a:endParaRPr lang="sv-SE" dirty="0" smtClean="0"/>
          </a:p>
          <a:p>
            <a:endParaRPr lang="sv-SE" dirty="0"/>
          </a:p>
          <a:p>
            <a:r>
              <a:rPr lang="sv-SE" dirty="0"/>
              <a:t>I kunskapsöversikten framgår också att det i Sverige blivit större resultatskillnader mellan olika skolor och mellan olika elevgrupper, framförallt utifrån social bakgrund. En slutsats är att föräldrarnas utbildningsnivå fått en större betydelse för elevernas resultat samt att val av skola betyder mer. Resultat från såväl svensk som internationell forskning visar att betydelsen av socioekonomisk bakgrund är betydligt starkare på skolnivå än på individnivå</a:t>
            </a:r>
            <a:r>
              <a:rPr lang="sv-SE" dirty="0" smtClean="0"/>
              <a:t>.</a:t>
            </a:r>
            <a:endParaRPr lang="sv-SE" dirty="0"/>
          </a:p>
        </p:txBody>
      </p:sp>
      <p:sp>
        <p:nvSpPr>
          <p:cNvPr id="3" name="textruta 2"/>
          <p:cNvSpPr txBox="1"/>
          <p:nvPr/>
        </p:nvSpPr>
        <p:spPr>
          <a:xfrm>
            <a:off x="1115616" y="980728"/>
            <a:ext cx="6480720" cy="461665"/>
          </a:xfrm>
          <a:prstGeom prst="rect">
            <a:avLst/>
          </a:prstGeom>
          <a:noFill/>
        </p:spPr>
        <p:txBody>
          <a:bodyPr wrap="square" rtlCol="0">
            <a:spAutoFit/>
          </a:bodyPr>
          <a:lstStyle/>
          <a:p>
            <a:r>
              <a:rPr lang="sv-SE" sz="2400" dirty="0"/>
              <a:t>Vad säger Skolverket</a:t>
            </a:r>
            <a:r>
              <a:rPr lang="sv-SE" sz="2400" dirty="0" smtClean="0"/>
              <a:t>?</a:t>
            </a:r>
            <a:endParaRPr lang="sv-SE" sz="2400" dirty="0"/>
          </a:p>
        </p:txBody>
      </p:sp>
      <p:pic>
        <p:nvPicPr>
          <p:cNvPr id="4" name="Picture 2" descr="C:\Users\gunolo02\AppData\Local\Microsoft\Windows\Temporary Internet Files\Content.Outlook\E4P4L909\Brevlogga.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528" y="116632"/>
            <a:ext cx="1368552" cy="566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895990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337</Words>
  <Application>Microsoft Office PowerPoint</Application>
  <PresentationFormat>Bildspel på skärmen (4:3)</PresentationFormat>
  <Paragraphs>39</Paragraphs>
  <Slides>6</Slides>
  <Notes>6</Notes>
  <HiddenSlides>0</HiddenSlides>
  <MMClips>0</MMClips>
  <ScaleCrop>false</ScaleCrop>
  <HeadingPairs>
    <vt:vector size="4" baseType="variant">
      <vt:variant>
        <vt:lpstr>Tema</vt:lpstr>
      </vt:variant>
      <vt:variant>
        <vt:i4>1</vt:i4>
      </vt:variant>
      <vt:variant>
        <vt:lpstr>Bildrubriker</vt:lpstr>
      </vt:variant>
      <vt:variant>
        <vt:i4>6</vt:i4>
      </vt:variant>
    </vt:vector>
  </HeadingPairs>
  <TitlesOfParts>
    <vt:vector size="7" baseType="lpstr">
      <vt:lpstr>Office-tema</vt:lpstr>
      <vt:lpstr>PowerPoint-presentation</vt:lpstr>
      <vt:lpstr>PowerPoint-presentation</vt:lpstr>
      <vt:lpstr>PowerPoint-presentation</vt:lpstr>
      <vt:lpstr>PowerPoint-presentation</vt:lpstr>
      <vt:lpstr>PowerPoint-presentation</vt:lpstr>
      <vt:lpstr>PowerPoint-presentation</vt:lpstr>
    </vt:vector>
  </TitlesOfParts>
  <Company>IT &amp; Telefoni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Fredrik Ledin</dc:creator>
  <cp:lastModifiedBy>Gabrielle Hultdin</cp:lastModifiedBy>
  <cp:revision>10</cp:revision>
  <cp:lastPrinted>2016-06-16T12:07:51Z</cp:lastPrinted>
  <dcterms:created xsi:type="dcterms:W3CDTF">2016-06-16T12:07:16Z</dcterms:created>
  <dcterms:modified xsi:type="dcterms:W3CDTF">2016-06-23T09:00:01Z</dcterms:modified>
</cp:coreProperties>
</file>