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2" r:id="rId3"/>
    <p:sldId id="257" r:id="rId4"/>
    <p:sldId id="270" r:id="rId5"/>
    <p:sldId id="273" r:id="rId6"/>
    <p:sldId id="265" r:id="rId7"/>
    <p:sldId id="267" r:id="rId8"/>
    <p:sldId id="264" r:id="rId9"/>
    <p:sldId id="262" r:id="rId10"/>
    <p:sldId id="263" r:id="rId11"/>
    <p:sldId id="261" r:id="rId12"/>
    <p:sldId id="258" r:id="rId13"/>
    <p:sldId id="259" r:id="rId14"/>
    <p:sldId id="269" r:id="rId15"/>
    <p:sldId id="268" r:id="rId16"/>
    <p:sldId id="260" r:id="rId17"/>
    <p:sldId id="271" r:id="rId18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>
      <p:cViewPr varScale="1">
        <p:scale>
          <a:sx n="135" d="100"/>
          <a:sy n="135" d="100"/>
        </p:scale>
        <p:origin x="90" y="246"/>
      </p:cViewPr>
      <p:guideLst>
        <p:guide orient="horz" pos="1620"/>
        <p:guide pos="2880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notesViewPr>
    <p:cSldViewPr showGuides="1">
      <p:cViewPr varScale="1">
        <p:scale>
          <a:sx n="87" d="100"/>
          <a:sy n="87" d="100"/>
        </p:scale>
        <p:origin x="-327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65106-7730-4AF3-BE31-072C905ABDF7}" type="datetimeFigureOut">
              <a:rPr lang="sv-SE" smtClean="0"/>
              <a:t>2013-12-04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DA5A-118E-4178-88FA-D8EB8E92BD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922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09069-BC75-40E4-8779-B6BA9CD8992C}" type="datetimeFigureOut">
              <a:rPr lang="sv-SE" smtClean="0"/>
              <a:t>2013-12-04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577735" y="685800"/>
            <a:ext cx="5709813" cy="32125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548680" y="4572000"/>
            <a:ext cx="5760640" cy="38884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4901E-9E41-419A-AB2E-38879800E8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1913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09663" y="1146654"/>
            <a:ext cx="7637961" cy="1505754"/>
          </a:xfrm>
        </p:spPr>
        <p:txBody>
          <a:bodyPr bIns="0"/>
          <a:lstStyle>
            <a:lvl1pPr>
              <a:defRPr sz="3800" cap="all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09663" y="2659567"/>
            <a:ext cx="7637961" cy="1809000"/>
          </a:xfrm>
        </p:spPr>
        <p:txBody>
          <a:bodyPr tIns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3D72-12D1-4B18-9AE9-C270ABBFA23F}" type="datetime1">
              <a:rPr lang="sv-SE" smtClean="0"/>
              <a:pPr/>
              <a:t>2013-12-04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559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09663" y="1620000"/>
            <a:ext cx="7637961" cy="286200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spcAft>
                <a:spcPts val="400"/>
              </a:spcAft>
              <a:defRPr/>
            </a:lvl4pPr>
            <a:lvl5pPr>
              <a:spcBef>
                <a:spcPts val="0"/>
              </a:spcBef>
              <a:spcAft>
                <a:spcPts val="300"/>
              </a:spcAft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C53F-DEFF-4752-A102-57DF7D452CEE}" type="datetime1">
              <a:rPr lang="sv-SE" smtClean="0"/>
              <a:t>2013-12-04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691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09663" y="1618346"/>
            <a:ext cx="3744000" cy="2862000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800"/>
            </a:lvl3pPr>
            <a:lvl4pPr>
              <a:defRPr sz="800"/>
            </a:lvl4pPr>
            <a:lvl5pPr>
              <a:defRPr sz="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001840" y="1618346"/>
            <a:ext cx="3744000" cy="2862000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800"/>
            </a:lvl3pPr>
            <a:lvl4pPr>
              <a:defRPr sz="800"/>
            </a:lvl4pPr>
            <a:lvl5pPr>
              <a:defRPr sz="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74F74-DBEA-4780-92A7-3730B20A0198}" type="datetime1">
              <a:rPr lang="sv-SE" smtClean="0"/>
              <a:t>2013-12-04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28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109663" y="1648670"/>
            <a:ext cx="7638801" cy="140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09663" y="3078000"/>
            <a:ext cx="7629648" cy="1404000"/>
          </a:xfrm>
        </p:spPr>
        <p:txBody>
          <a:bodyPr/>
          <a:lstStyle>
            <a:lvl1pPr>
              <a:spcAft>
                <a:spcPts val="600"/>
              </a:spcAft>
              <a:defRPr sz="1600"/>
            </a:lvl1pPr>
            <a:lvl2pPr>
              <a:spcBef>
                <a:spcPts val="0"/>
              </a:spcBef>
              <a:defRPr sz="12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spcAft>
                <a:spcPts val="400"/>
              </a:spcAft>
              <a:defRPr sz="600"/>
            </a:lvl4pPr>
            <a:lvl5pPr>
              <a:spcBef>
                <a:spcPts val="0"/>
              </a:spcBef>
              <a:spcAft>
                <a:spcPts val="300"/>
              </a:spcAft>
              <a:defRPr sz="6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65BE4-B331-43DA-8EE8-EA270CB6837D}" type="datetime1">
              <a:rPr lang="sv-SE" smtClean="0"/>
              <a:t>2013-12-04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99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9609-D059-4957-9A50-CA1A7C8F0366}" type="datetime1">
              <a:rPr lang="sv-SE" smtClean="0"/>
              <a:t>2013-12-04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077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C824-DF91-4AA7-8B07-A17DE7FB486E}" type="datetime1">
              <a:rPr lang="sv-SE" smtClean="0"/>
              <a:t>2013-12-04</a:t>
            </a:fld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CFFE-2A82-44D5-B78C-4A4E912BEB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271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1" descr="mönster-PPT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3774673"/>
            <a:ext cx="29876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5" descr="UC_Logo_Update_Pos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00" y="4519941"/>
            <a:ext cx="5762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109663" y="675000"/>
            <a:ext cx="7638337" cy="945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109663" y="1620000"/>
            <a:ext cx="7637961" cy="286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115616" y="4659982"/>
            <a:ext cx="5399999" cy="135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Förnamn Efternamn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4785913"/>
            <a:ext cx="3456000" cy="135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6FC93D72-12D1-4B18-9AE9-C270ABBFA23F}" type="datetime1">
              <a:rPr lang="sv-SE" smtClean="0"/>
              <a:pPr/>
              <a:t>2013-12-04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62419" y="4786698"/>
            <a:ext cx="1080000" cy="135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BF0DCFFE-2A82-44D5-B78C-4A4E912BEB4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413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8" r:id="rId4"/>
    <p:sldLayoutId id="2147483654" r:id="rId5"/>
    <p:sldLayoutId id="2147483655" r:id="rId6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2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079500" indent="-179388" algn="l" defTabSz="914400" rtl="0" eaLnBrk="1" latinLnBrk="0" hangingPunct="1">
        <a:spcBef>
          <a:spcPts val="0"/>
        </a:spcBef>
        <a:spcAft>
          <a:spcPts val="300"/>
        </a:spcAft>
        <a:buClr>
          <a:schemeClr val="accent2"/>
        </a:buClr>
        <a:buFont typeface="Arial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Vårdföretagen</a:t>
            </a:r>
            <a:endParaRPr lang="sv-SE" dirty="0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En UC analys av vårdbranschen (SNI 86, 87 och 88)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958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Topp 10 - Nettoomsättning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174" y="1640467"/>
            <a:ext cx="4545314" cy="28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Topp 10 största arbetsgivare inom 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366" y="1618346"/>
            <a:ext cx="6616929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UC Riskprognos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UC Riskprognos förutspår risken för att bolaget ska hamna på obestånd inom 12 månader</a:t>
            </a:r>
          </a:p>
          <a:p>
            <a:r>
              <a:rPr lang="sv-SE" dirty="0" smtClean="0"/>
              <a:t>Vårdbranschens medelriskprognos är betydligt lägre än den medelrisk-prognosen för samtliga branscher i Sverige</a:t>
            </a:r>
            <a:endParaRPr lang="sv-SE" dirty="0"/>
          </a:p>
        </p:txBody>
      </p:sp>
      <p:sp>
        <p:nvSpPr>
          <p:cNvPr id="9" name="Platshållare för innehåll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840" y="1618346"/>
            <a:ext cx="3744000" cy="196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6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35782" y="367779"/>
            <a:ext cx="7638337" cy="945000"/>
          </a:xfrm>
        </p:spPr>
        <p:txBody>
          <a:bodyPr anchor="t"/>
          <a:lstStyle/>
          <a:p>
            <a:r>
              <a:rPr lang="sv-SE" dirty="0" smtClean="0"/>
              <a:t>UC Riskklass visar bolagens kreditvärdighet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09663" y="1618346"/>
            <a:ext cx="3030289" cy="2862000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r>
              <a:rPr lang="sv-SE" sz="1200" dirty="0" smtClean="0"/>
              <a:t>Antalet bolag som blir UC Risk klassificerade har sjunkit från 95,6% till 92,8%</a:t>
            </a:r>
          </a:p>
          <a:p>
            <a:r>
              <a:rPr lang="sv-SE" sz="1200" dirty="0" smtClean="0"/>
              <a:t>Antalet bolag med bokstavsklass har ökat!</a:t>
            </a:r>
            <a:endParaRPr lang="sv-SE" sz="1200" dirty="0"/>
          </a:p>
        </p:txBody>
      </p:sp>
      <p:sp>
        <p:nvSpPr>
          <p:cNvPr id="9" name="Platshållare för innehåll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620000"/>
            <a:ext cx="4607672" cy="286034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782" y="1620000"/>
            <a:ext cx="2949568" cy="717505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3485997"/>
            <a:ext cx="1277292" cy="9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0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7503" y="524773"/>
            <a:ext cx="7638337" cy="945000"/>
          </a:xfrm>
        </p:spPr>
        <p:txBody>
          <a:bodyPr anchor="t"/>
          <a:lstStyle/>
          <a:p>
            <a:r>
              <a:rPr lang="sv-SE" dirty="0" smtClean="0"/>
              <a:t>Vårdföretagens </a:t>
            </a:r>
            <a:r>
              <a:rPr lang="sv-SE" dirty="0" err="1" smtClean="0"/>
              <a:t>betalningsanm</a:t>
            </a:r>
            <a:r>
              <a:rPr lang="sv-SE" dirty="0" smtClean="0"/>
              <a:t>. </a:t>
            </a:r>
            <a:r>
              <a:rPr lang="sv-SE" dirty="0"/>
              <a:t>o</a:t>
            </a:r>
            <a:r>
              <a:rPr lang="sv-SE" dirty="0" smtClean="0"/>
              <a:t>ch skuldsaldo hos KFM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680" y="1618345"/>
            <a:ext cx="3316736" cy="2852881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5" y="1626261"/>
            <a:ext cx="2988793" cy="285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3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7503" y="411510"/>
            <a:ext cx="7638337" cy="945000"/>
          </a:xfrm>
        </p:spPr>
        <p:txBody>
          <a:bodyPr anchor="t"/>
          <a:lstStyle/>
          <a:p>
            <a:r>
              <a:rPr lang="sv-SE" dirty="0" smtClean="0"/>
              <a:t>Vårdföretagens </a:t>
            </a:r>
            <a:r>
              <a:rPr lang="sv-SE" dirty="0" err="1" smtClean="0"/>
              <a:t>betalningsanmärkn</a:t>
            </a:r>
            <a:r>
              <a:rPr lang="sv-SE" dirty="0" smtClean="0"/>
              <a:t>. och skuldsaldo hos KFM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503" y="1491630"/>
            <a:ext cx="5737894" cy="329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2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Antal kreditförfrågningar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Ligger konstant över tid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74F74-DBEA-4780-92A7-3730B20A0198}" type="datetime1">
              <a:rPr lang="sv-SE" smtClean="0"/>
              <a:t>2013-12-04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840" y="1604148"/>
            <a:ext cx="3744000" cy="287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05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Geografisk spridning av vårdföretagen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Förnamn Efternamn</a:t>
            </a:r>
            <a:endParaRPr 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74F74-DBEA-4780-92A7-3730B20A0198}" type="datetime1">
              <a:rPr lang="sv-SE" smtClean="0"/>
              <a:t>2013-12-04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315777"/>
            <a:ext cx="4666680" cy="347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45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UC studie över Vårdföretagen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1600" dirty="0" smtClean="0"/>
              <a:t>Omfattar endast bolag som drivs som AB</a:t>
            </a:r>
          </a:p>
          <a:p>
            <a:r>
              <a:rPr lang="sv-SE" sz="1600" dirty="0" smtClean="0"/>
              <a:t>UC har använt det av UC senast tillgängliga och inlästa helårsbokslut.</a:t>
            </a:r>
          </a:p>
          <a:p>
            <a:r>
              <a:rPr lang="sv-SE" sz="1600" dirty="0"/>
              <a:t>Totalt 11 905 AB i studien </a:t>
            </a:r>
            <a:br>
              <a:rPr lang="sv-SE" sz="1600" dirty="0"/>
            </a:br>
            <a:r>
              <a:rPr lang="sv-SE" sz="1600" dirty="0"/>
              <a:t>(10 767 med helårsbokslut 2012, 1 183 med helårsbokslut 2013)</a:t>
            </a:r>
          </a:p>
          <a:p>
            <a:r>
              <a:rPr lang="sv-SE" sz="1600" dirty="0"/>
              <a:t>Totalt antal </a:t>
            </a:r>
            <a:r>
              <a:rPr lang="sv-SE" sz="1600" dirty="0" smtClean="0"/>
              <a:t>vårdföretag (131101): </a:t>
            </a:r>
            <a:r>
              <a:rPr lang="sv-SE" sz="1600" dirty="0"/>
              <a:t>13 304 st</a:t>
            </a:r>
            <a:r>
              <a:rPr lang="sv-SE" sz="1600" dirty="0" smtClean="0"/>
              <a:t>.</a:t>
            </a:r>
          </a:p>
          <a:p>
            <a:r>
              <a:rPr lang="sv-SE" sz="1600" dirty="0" err="1" smtClean="0"/>
              <a:t>AB:n</a:t>
            </a:r>
            <a:r>
              <a:rPr lang="sv-SE" sz="1600" dirty="0" smtClean="0"/>
              <a:t> inom SNI grupper 86, 87 och 88</a:t>
            </a:r>
          </a:p>
          <a:p>
            <a:pPr lvl="1"/>
            <a:r>
              <a:rPr lang="sv-SE" sz="1200" dirty="0" smtClean="0"/>
              <a:t>86 - </a:t>
            </a:r>
            <a:r>
              <a:rPr lang="sv-SE" sz="1200" dirty="0"/>
              <a:t>Hälso- och sjukvård</a:t>
            </a:r>
            <a:endParaRPr lang="sv-SE" sz="1200" dirty="0" smtClean="0"/>
          </a:p>
          <a:p>
            <a:pPr lvl="1"/>
            <a:r>
              <a:rPr lang="sv-SE" sz="1200" dirty="0" smtClean="0"/>
              <a:t>87 - </a:t>
            </a:r>
            <a:r>
              <a:rPr lang="sv-SE" sz="1200" dirty="0"/>
              <a:t>Vård och omsorg med </a:t>
            </a:r>
            <a:r>
              <a:rPr lang="sv-SE" sz="1200" dirty="0" smtClean="0"/>
              <a:t>boende</a:t>
            </a:r>
          </a:p>
          <a:p>
            <a:pPr lvl="1"/>
            <a:r>
              <a:rPr lang="sv-SE" sz="1200" dirty="0" smtClean="0"/>
              <a:t>88 - </a:t>
            </a:r>
            <a:r>
              <a:rPr lang="sv-SE" sz="1200" dirty="0"/>
              <a:t>Öppna sociala </a:t>
            </a:r>
            <a:r>
              <a:rPr lang="sv-SE" sz="1200" dirty="0" smtClean="0"/>
              <a:t>insatser</a:t>
            </a:r>
          </a:p>
          <a:p>
            <a:r>
              <a:rPr lang="sv-SE" sz="1600" dirty="0" smtClean="0"/>
              <a:t>Notera: Bolag som drivs i kommission omfattas inte. Exempel Humana.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600914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1109663" y="547415"/>
            <a:ext cx="7638337" cy="945000"/>
          </a:xfrm>
        </p:spPr>
        <p:txBody>
          <a:bodyPr anchor="t"/>
          <a:lstStyle/>
          <a:p>
            <a:r>
              <a:rPr lang="sv-SE" dirty="0" smtClean="0"/>
              <a:t>Antalet vård företag har ökat med </a:t>
            </a:r>
            <a:br>
              <a:rPr lang="sv-SE" dirty="0" smtClean="0"/>
            </a:br>
            <a:r>
              <a:rPr lang="sv-SE" dirty="0" smtClean="0"/>
              <a:t>61% sedan 2008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2008: 	8 263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smtClean="0"/>
              <a:t>2013: 	13 304 </a:t>
            </a:r>
            <a:r>
              <a:rPr lang="sv-SE" dirty="0" err="1" smtClean="0"/>
              <a:t>st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837" y="1801898"/>
            <a:ext cx="5432329" cy="254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Topp 20 – bäst resultat per anställd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55023" y="4187412"/>
            <a:ext cx="10586052" cy="3197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1000" dirty="0" smtClean="0"/>
              <a:t>Vårdföretag med minst 10 anställda</a:t>
            </a:r>
          </a:p>
          <a:p>
            <a:pPr marL="0" indent="0">
              <a:buNone/>
            </a:pPr>
            <a:r>
              <a:rPr lang="sv-SE" sz="1000" dirty="0" smtClean="0"/>
              <a:t>Datum för helårsbokslut fr.o.m. 12-08</a:t>
            </a:r>
            <a:endParaRPr lang="sv-SE" sz="1000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22" y="1299455"/>
            <a:ext cx="7699117" cy="27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02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7503" y="527433"/>
            <a:ext cx="7638337" cy="945000"/>
          </a:xfrm>
        </p:spPr>
        <p:txBody>
          <a:bodyPr anchor="t"/>
          <a:lstStyle/>
          <a:p>
            <a:r>
              <a:rPr lang="sv-SE" dirty="0" smtClean="0"/>
              <a:t>Det finns många lönsamma vårdföretag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09662" y="1618346"/>
            <a:ext cx="3174305" cy="286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Det finns många vårdföretag som är rejält lönsamma!</a:t>
            </a:r>
          </a:p>
          <a:p>
            <a:pPr marL="0" indent="0">
              <a:buNone/>
            </a:pPr>
            <a:r>
              <a:rPr lang="sv-SE" sz="1500" dirty="0" smtClean="0"/>
              <a:t>Räknat på lönsamhet per anställd:</a:t>
            </a:r>
          </a:p>
          <a:p>
            <a:r>
              <a:rPr lang="sv-SE" sz="1500" dirty="0" smtClean="0"/>
              <a:t>Mest lönsamt är Bellakliniken, ett företag inom estetisk kirurgi</a:t>
            </a:r>
          </a:p>
          <a:p>
            <a:r>
              <a:rPr lang="sv-SE" sz="1500" dirty="0" smtClean="0"/>
              <a:t>På plats 2, 3, 4, 7, 13, 17, 19 och 20 hamnar olika typer av behandlingshem…</a:t>
            </a:r>
          </a:p>
          <a:p>
            <a:pPr marL="0" indent="0">
              <a:buNone/>
            </a:pPr>
            <a:endParaRPr lang="sv-SE" sz="1000" dirty="0" smtClean="0"/>
          </a:p>
          <a:p>
            <a:pPr marL="0" indent="0">
              <a:buNone/>
            </a:pPr>
            <a:endParaRPr lang="sv-SE" sz="1000" dirty="0"/>
          </a:p>
          <a:p>
            <a:pPr marL="0" indent="0">
              <a:buNone/>
            </a:pPr>
            <a:endParaRPr lang="sv-SE" sz="1000" dirty="0" smtClean="0"/>
          </a:p>
          <a:p>
            <a:pPr marL="0" indent="0">
              <a:buNone/>
            </a:pPr>
            <a:endParaRPr lang="sv-SE" sz="1000" dirty="0"/>
          </a:p>
          <a:p>
            <a:pPr marL="0" indent="0">
              <a:buNone/>
            </a:pPr>
            <a:endParaRPr lang="sv-SE" sz="1000" dirty="0" smtClean="0"/>
          </a:p>
          <a:p>
            <a:pPr marL="0" indent="0">
              <a:buNone/>
            </a:pPr>
            <a:r>
              <a:rPr lang="sv-SE" sz="1200" dirty="0" smtClean="0"/>
              <a:t>Vårdföretag med minst 10 anställda</a:t>
            </a:r>
          </a:p>
          <a:p>
            <a:pPr marL="0" indent="0">
              <a:buNone/>
            </a:pPr>
            <a:r>
              <a:rPr lang="sv-SE" sz="1200" dirty="0" smtClean="0"/>
              <a:t>Datum för helårsbokslut fr.o.m. 12-08</a:t>
            </a:r>
            <a:endParaRPr lang="sv-SE" sz="12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grpSp>
        <p:nvGrpSpPr>
          <p:cNvPr id="5" name="Grupp 4"/>
          <p:cNvGrpSpPr/>
          <p:nvPr/>
        </p:nvGrpSpPr>
        <p:grpSpPr>
          <a:xfrm>
            <a:off x="4425360" y="1326520"/>
            <a:ext cx="4395112" cy="3447306"/>
            <a:chOff x="1055023" y="1299455"/>
            <a:chExt cx="2956509" cy="2768804"/>
          </a:xfrm>
        </p:grpSpPr>
        <p:pic>
          <p:nvPicPr>
            <p:cNvPr id="6" name="Bildobjekt 5"/>
            <p:cNvPicPr>
              <a:picLocks noChangeAspect="1"/>
            </p:cNvPicPr>
            <p:nvPr/>
          </p:nvPicPr>
          <p:blipFill rotWithShape="1">
            <a:blip r:embed="rId2"/>
            <a:srcRect r="72090"/>
            <a:stretch/>
          </p:blipFill>
          <p:spPr>
            <a:xfrm>
              <a:off x="1055023" y="1299455"/>
              <a:ext cx="2148826" cy="2762025"/>
            </a:xfrm>
            <a:prstGeom prst="rect">
              <a:avLst/>
            </a:prstGeom>
          </p:spPr>
        </p:pic>
        <p:pic>
          <p:nvPicPr>
            <p:cNvPr id="7" name="Bildobjekt 6"/>
            <p:cNvPicPr>
              <a:picLocks noChangeAspect="1"/>
            </p:cNvPicPr>
            <p:nvPr/>
          </p:nvPicPr>
          <p:blipFill rotWithShape="1">
            <a:blip r:embed="rId2"/>
            <a:srcRect l="89638"/>
            <a:stretch/>
          </p:blipFill>
          <p:spPr>
            <a:xfrm>
              <a:off x="3213769" y="1306234"/>
              <a:ext cx="797763" cy="2762025"/>
            </a:xfrm>
            <a:prstGeom prst="rect">
              <a:avLst/>
            </a:prstGeom>
          </p:spPr>
        </p:pic>
      </p:grpSp>
      <p:sp>
        <p:nvSpPr>
          <p:cNvPr id="8" name="Rektangel 7"/>
          <p:cNvSpPr/>
          <p:nvPr/>
        </p:nvSpPr>
        <p:spPr>
          <a:xfrm>
            <a:off x="4283967" y="2126417"/>
            <a:ext cx="4608513" cy="390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  <p:sp>
        <p:nvSpPr>
          <p:cNvPr id="10" name="Rektangel 9"/>
          <p:cNvSpPr/>
          <p:nvPr/>
        </p:nvSpPr>
        <p:spPr>
          <a:xfrm>
            <a:off x="4292357" y="2804552"/>
            <a:ext cx="4608513" cy="1440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  <p:sp>
        <p:nvSpPr>
          <p:cNvPr id="11" name="Rektangel 10"/>
          <p:cNvSpPr/>
          <p:nvPr/>
        </p:nvSpPr>
        <p:spPr>
          <a:xfrm>
            <a:off x="4283967" y="3643481"/>
            <a:ext cx="4608513" cy="1440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  <p:sp>
        <p:nvSpPr>
          <p:cNvPr id="12" name="Rektangel 11"/>
          <p:cNvSpPr/>
          <p:nvPr/>
        </p:nvSpPr>
        <p:spPr>
          <a:xfrm>
            <a:off x="4288864" y="4189482"/>
            <a:ext cx="4608513" cy="1440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  <p:sp>
        <p:nvSpPr>
          <p:cNvPr id="13" name="Rektangel 12"/>
          <p:cNvSpPr/>
          <p:nvPr/>
        </p:nvSpPr>
        <p:spPr>
          <a:xfrm>
            <a:off x="4283968" y="4482410"/>
            <a:ext cx="4608513" cy="282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</p:spTree>
    <p:extLst>
      <p:ext uri="{BB962C8B-B14F-4D97-AF65-F5344CB8AC3E}">
        <p14:creationId xmlns:p14="http://schemas.microsoft.com/office/powerpoint/2010/main" val="10220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Resultatutveckling - vårdföretagen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Vårdföretagens medelresultat har ökat med 25%</a:t>
            </a:r>
          </a:p>
          <a:p>
            <a:r>
              <a:rPr lang="sv-SE" dirty="0" smtClean="0"/>
              <a:t>Vårdbranschens totala vinst har ökat med 49,5%</a:t>
            </a:r>
          </a:p>
          <a:p>
            <a:r>
              <a:rPr lang="sv-SE" dirty="0" smtClean="0"/>
              <a:t>Andelen företag med vinst har ökat från 77,8% 2008 till 80,8% 2012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840" y="1618346"/>
            <a:ext cx="3771261" cy="1313444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36" y="3049068"/>
            <a:ext cx="3735704" cy="132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9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Resultatutveckling - vårdföretagen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Förlusterna i branschen har ökat med 33,8% sedan 2010</a:t>
            </a:r>
          </a:p>
          <a:p>
            <a:r>
              <a:rPr lang="sv-SE" dirty="0" smtClean="0"/>
              <a:t>Antalet vårdföretag som visar förlust har ökat kraftigt sedan 2008. </a:t>
            </a:r>
            <a:br>
              <a:rPr lang="sv-SE" dirty="0" smtClean="0"/>
            </a:br>
            <a:r>
              <a:rPr lang="sv-SE" sz="1050" dirty="0" smtClean="0"/>
              <a:t>(399 </a:t>
            </a:r>
            <a:r>
              <a:rPr lang="sv-SE" sz="1050" dirty="0" err="1" smtClean="0"/>
              <a:t>st</a:t>
            </a:r>
            <a:r>
              <a:rPr lang="sv-SE" sz="1050" dirty="0" smtClean="0"/>
              <a:t> fler vårdföretag som uppvisar förlust 2012 jmf 2008)</a:t>
            </a:r>
          </a:p>
          <a:p>
            <a:r>
              <a:rPr lang="sv-SE" dirty="0" smtClean="0"/>
              <a:t>Det är sannolikt att det är de nya vårdföretagen som dras med lönsamhetsproblem.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680" y="1618346"/>
            <a:ext cx="3742070" cy="13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94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Topp 10 vinst och Topp 10 förlust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348" y="1618346"/>
            <a:ext cx="7619492" cy="291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5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sv-SE" dirty="0" smtClean="0"/>
              <a:t>Nettoomsättning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Antalet företag inom branschen ökar kraftigt</a:t>
            </a:r>
          </a:p>
          <a:p>
            <a:r>
              <a:rPr lang="sv-SE" dirty="0" smtClean="0"/>
              <a:t>Medelomsättningen 2012 något lägre jmf. 2008</a:t>
            </a:r>
          </a:p>
          <a:p>
            <a:r>
              <a:rPr lang="sv-SE" dirty="0" smtClean="0"/>
              <a:t>Medianomsättningen sjunker kraftigt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680" y="1618346"/>
            <a:ext cx="3746160" cy="131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4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">
  <a:themeElements>
    <a:clrScheme name="UC">
      <a:dk1>
        <a:sysClr val="windowText" lastClr="000000"/>
      </a:dk1>
      <a:lt1>
        <a:sysClr val="window" lastClr="FFFFFF"/>
      </a:lt1>
      <a:dk2>
        <a:srgbClr val="04B5FF"/>
      </a:dk2>
      <a:lt2>
        <a:srgbClr val="EEECE1"/>
      </a:lt2>
      <a:accent1>
        <a:srgbClr val="EC767C"/>
      </a:accent1>
      <a:accent2>
        <a:srgbClr val="CAE0B3"/>
      </a:accent2>
      <a:accent3>
        <a:srgbClr val="006599"/>
      </a:accent3>
      <a:accent4>
        <a:srgbClr val="04B5FF"/>
      </a:accent4>
      <a:accent5>
        <a:srgbClr val="F7C942"/>
      </a:accent5>
      <a:accent6>
        <a:srgbClr val="FFFF99"/>
      </a:accent6>
      <a:hlink>
        <a:srgbClr val="678896"/>
      </a:hlink>
      <a:folHlink>
        <a:srgbClr val="678896"/>
      </a:folHlink>
    </a:clrScheme>
    <a:fontScheme name="U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175">
          <a:solidFill>
            <a:schemeClr val="bg1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årdföretagen_131119" id="{809DC41B-850F-440C-8FFC-F0FF683BBEBA}" vid="{2B5139CF-F43D-4CD6-BAA1-A9527D69F0F7}"/>
    </a:ext>
  </a:extLst>
</a:theme>
</file>

<file path=ppt/theme/theme2.xml><?xml version="1.0" encoding="utf-8"?>
<a:theme xmlns:a="http://schemas.openxmlformats.org/drawingml/2006/main" name="Office-tema">
  <a:themeElements>
    <a:clrScheme name="UC">
      <a:dk1>
        <a:sysClr val="windowText" lastClr="000000"/>
      </a:dk1>
      <a:lt1>
        <a:sysClr val="window" lastClr="FFFFFF"/>
      </a:lt1>
      <a:dk2>
        <a:srgbClr val="006599"/>
      </a:dk2>
      <a:lt2>
        <a:srgbClr val="EEECE1"/>
      </a:lt2>
      <a:accent1>
        <a:srgbClr val="EC767C"/>
      </a:accent1>
      <a:accent2>
        <a:srgbClr val="CAE0B3"/>
      </a:accent2>
      <a:accent3>
        <a:srgbClr val="006599"/>
      </a:accent3>
      <a:accent4>
        <a:srgbClr val="04B5FF"/>
      </a:accent4>
      <a:accent5>
        <a:srgbClr val="F7C942"/>
      </a:accent5>
      <a:accent6>
        <a:srgbClr val="FFFF99"/>
      </a:accent6>
      <a:hlink>
        <a:srgbClr val="0000FF"/>
      </a:hlink>
      <a:folHlink>
        <a:srgbClr val="800080"/>
      </a:folHlink>
    </a:clrScheme>
    <a:fontScheme name="U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UC">
      <a:dk1>
        <a:sysClr val="windowText" lastClr="000000"/>
      </a:dk1>
      <a:lt1>
        <a:sysClr val="window" lastClr="FFFFFF"/>
      </a:lt1>
      <a:dk2>
        <a:srgbClr val="006599"/>
      </a:dk2>
      <a:lt2>
        <a:srgbClr val="EEECE1"/>
      </a:lt2>
      <a:accent1>
        <a:srgbClr val="EC767C"/>
      </a:accent1>
      <a:accent2>
        <a:srgbClr val="CAE0B3"/>
      </a:accent2>
      <a:accent3>
        <a:srgbClr val="006599"/>
      </a:accent3>
      <a:accent4>
        <a:srgbClr val="04B5FF"/>
      </a:accent4>
      <a:accent5>
        <a:srgbClr val="F7C942"/>
      </a:accent5>
      <a:accent6>
        <a:srgbClr val="FFFF99"/>
      </a:accent6>
      <a:hlink>
        <a:srgbClr val="0000FF"/>
      </a:hlink>
      <a:folHlink>
        <a:srgbClr val="800080"/>
      </a:folHlink>
    </a:clrScheme>
    <a:fontScheme name="U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Vårdföretagen_131119</Template>
  <TotalTime>0</TotalTime>
  <Words>309</Words>
  <Application>Microsoft Office PowerPoint</Application>
  <PresentationFormat>Bildspel på skärmen (16:9)</PresentationFormat>
  <Paragraphs>65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0" baseType="lpstr">
      <vt:lpstr>Arial</vt:lpstr>
      <vt:lpstr>Wingdings</vt:lpstr>
      <vt:lpstr>UC</vt:lpstr>
      <vt:lpstr>Vårdföretagen</vt:lpstr>
      <vt:lpstr>UC studie över Vårdföretagen</vt:lpstr>
      <vt:lpstr>Antalet vård företag har ökat med  61% sedan 2008</vt:lpstr>
      <vt:lpstr>Topp 20 – bäst resultat per anställd</vt:lpstr>
      <vt:lpstr>Det finns många lönsamma vårdföretag</vt:lpstr>
      <vt:lpstr>Resultatutveckling - vårdföretagen</vt:lpstr>
      <vt:lpstr>Resultatutveckling - vårdföretagen</vt:lpstr>
      <vt:lpstr>Topp 10 vinst och Topp 10 förlust</vt:lpstr>
      <vt:lpstr>Nettoomsättning</vt:lpstr>
      <vt:lpstr>Topp 10 - Nettoomsättning</vt:lpstr>
      <vt:lpstr>Topp 10 största arbetsgivare inom vård</vt:lpstr>
      <vt:lpstr>UC Riskprognos</vt:lpstr>
      <vt:lpstr>UC Riskklass visar bolagens kreditvärdighet</vt:lpstr>
      <vt:lpstr>Vårdföretagens betalningsanm. och skuldsaldo hos KFM</vt:lpstr>
      <vt:lpstr>Vårdföretagens betalningsanmärkn. och skuldsaldo hos KFM</vt:lpstr>
      <vt:lpstr>Antal kreditförfrågningar</vt:lpstr>
      <vt:lpstr>Geografisk spridning av vårdföretagen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2013-12-03T15:57:00Z</dcterms:created>
  <dcterms:modified xsi:type="dcterms:W3CDTF">2013-12-04T06:26:17Z</dcterms:modified>
</cp:coreProperties>
</file>