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handoutMasterIdLst>
    <p:handoutMasterId r:id="rId19"/>
  </p:handoutMasterIdLst>
  <p:sldIdLst>
    <p:sldId id="256" r:id="rId2"/>
    <p:sldId id="276" r:id="rId3"/>
    <p:sldId id="287" r:id="rId4"/>
    <p:sldId id="306" r:id="rId5"/>
    <p:sldId id="307" r:id="rId6"/>
    <p:sldId id="308" r:id="rId7"/>
    <p:sldId id="309" r:id="rId8"/>
    <p:sldId id="310" r:id="rId9"/>
    <p:sldId id="311" r:id="rId10"/>
    <p:sldId id="312" r:id="rId11"/>
    <p:sldId id="313" r:id="rId12"/>
    <p:sldId id="294" r:id="rId13"/>
    <p:sldId id="314" r:id="rId14"/>
    <p:sldId id="320" r:id="rId15"/>
    <p:sldId id="321" r:id="rId16"/>
    <p:sldId id="323" r:id="rId17"/>
  </p:sldIdLst>
  <p:sldSz cx="9144000" cy="6858000" type="screen4x3"/>
  <p:notesSz cx="6794500" cy="9931400"/>
  <p:embeddedFontLst>
    <p:embeddedFont>
      <p:font typeface="Helvetica Neue Light" pitchFamily="2"/>
      <p:regular r:id="rId20"/>
      <p:italic r:id="rId21"/>
    </p:embeddedFont>
    <p:embeddedFont>
      <p:font typeface="Gotham" pitchFamily="2" charset="0"/>
      <p:regular r:id="rId22"/>
    </p:embeddedFont>
    <p:embeddedFont>
      <p:font typeface="Calibri" pitchFamily="34" charset="0"/>
      <p:regular r:id="rId23"/>
      <p:bold r:id="rId24"/>
      <p:italic r:id="rId25"/>
      <p:boldItalic r:id="rId26"/>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93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Mörkt format 1 - Dekorfär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74" autoAdjust="0"/>
  </p:normalViewPr>
  <p:slideViewPr>
    <p:cSldViewPr showGuides="1">
      <p:cViewPr varScale="1">
        <p:scale>
          <a:sx n="125" d="100"/>
          <a:sy n="125" d="100"/>
        </p:scale>
        <p:origin x="-1140" y="-90"/>
      </p:cViewPr>
      <p:guideLst>
        <p:guide orient="horz"/>
        <p:guide pos="2880"/>
      </p:guideLst>
    </p:cSldViewPr>
  </p:slideViewPr>
  <p:notesTextViewPr>
    <p:cViewPr>
      <p:scale>
        <a:sx n="100" d="100"/>
        <a:sy n="100" d="100"/>
      </p:scale>
      <p:origin x="0" y="0"/>
    </p:cViewPr>
  </p:notesTextViewPr>
  <p:notesViewPr>
    <p:cSldViewPr>
      <p:cViewPr varScale="1">
        <p:scale>
          <a:sx n="57" d="100"/>
          <a:sy n="57" d="100"/>
        </p:scale>
        <p:origin x="-2520" y="-8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6" y="0"/>
            <a:ext cx="2944283" cy="496570"/>
          </a:xfrm>
          <a:prstGeom prst="rect">
            <a:avLst/>
          </a:prstGeom>
        </p:spPr>
        <p:txBody>
          <a:bodyPr vert="horz" lIns="91440" tIns="45720" rIns="91440" bIns="45720" rtlCol="0"/>
          <a:lstStyle>
            <a:lvl1pPr algn="r">
              <a:defRPr sz="1200"/>
            </a:lvl1pPr>
          </a:lstStyle>
          <a:p>
            <a:fld id="{1F13E4B2-D136-4DBA-B61E-6A5D6509BDF1}" type="datetimeFigureOut">
              <a:rPr lang="sv-SE" smtClean="0"/>
              <a:pPr/>
              <a:t>2012-10-19</a:t>
            </a:fld>
            <a:endParaRPr lang="sv-SE"/>
          </a:p>
        </p:txBody>
      </p:sp>
      <p:sp>
        <p:nvSpPr>
          <p:cNvPr id="4" name="Platshållare för sidfot 3"/>
          <p:cNvSpPr>
            <a:spLocks noGrp="1"/>
          </p:cNvSpPr>
          <p:nvPr>
            <p:ph type="ftr" sz="quarter" idx="2"/>
          </p:nvPr>
        </p:nvSpPr>
        <p:spPr>
          <a:xfrm>
            <a:off x="1"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6" y="9433106"/>
            <a:ext cx="2944283" cy="496570"/>
          </a:xfrm>
          <a:prstGeom prst="rect">
            <a:avLst/>
          </a:prstGeom>
        </p:spPr>
        <p:txBody>
          <a:bodyPr vert="horz" lIns="91440" tIns="45720" rIns="91440" bIns="45720" rtlCol="0" anchor="b"/>
          <a:lstStyle>
            <a:lvl1pPr algn="r">
              <a:defRPr sz="1200"/>
            </a:lvl1pPr>
          </a:lstStyle>
          <a:p>
            <a:fld id="{659F237E-5D49-4703-80EF-5F6A2F253F9B}" type="slidenum">
              <a:rPr lang="sv-SE" smtClean="0"/>
              <a:pPr/>
              <a:t>‹#›</a:t>
            </a:fld>
            <a:endParaRPr lang="sv-SE"/>
          </a:p>
        </p:txBody>
      </p:sp>
    </p:spTree>
    <p:extLst>
      <p:ext uri="{BB962C8B-B14F-4D97-AF65-F5344CB8AC3E}">
        <p14:creationId xmlns:p14="http://schemas.microsoft.com/office/powerpoint/2010/main" val="2244062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48646" y="0"/>
            <a:ext cx="2944283" cy="496570"/>
          </a:xfrm>
          <a:prstGeom prst="rect">
            <a:avLst/>
          </a:prstGeom>
        </p:spPr>
        <p:txBody>
          <a:bodyPr vert="horz" lIns="91440" tIns="45720" rIns="91440" bIns="45720" rtlCol="0"/>
          <a:lstStyle>
            <a:lvl1pPr algn="r">
              <a:defRPr sz="1200"/>
            </a:lvl1pPr>
          </a:lstStyle>
          <a:p>
            <a:fld id="{11AB5ABF-EAD8-4686-BDEB-0A8A49D907A5}" type="datetimeFigureOut">
              <a:rPr lang="sv-SE" smtClean="0"/>
              <a:pPr/>
              <a:t>2012-10-19</a:t>
            </a:fld>
            <a:endParaRPr lang="en-GB"/>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450" y="4717416"/>
            <a:ext cx="5435600" cy="446913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48646" y="9433106"/>
            <a:ext cx="2944283" cy="496570"/>
          </a:xfrm>
          <a:prstGeom prst="rect">
            <a:avLst/>
          </a:prstGeom>
        </p:spPr>
        <p:txBody>
          <a:bodyPr vert="horz" lIns="91440" tIns="45720" rIns="91440" bIns="45720" rtlCol="0" anchor="b"/>
          <a:lstStyle>
            <a:lvl1pPr algn="r">
              <a:defRPr sz="1200"/>
            </a:lvl1pPr>
          </a:lstStyle>
          <a:p>
            <a:fld id="{5E70C2EB-C397-488E-A39A-BA8446D387E8}" type="slidenum">
              <a:rPr lang="en-GB" smtClean="0"/>
              <a:pPr/>
              <a:t>‹#›</a:t>
            </a:fld>
            <a:endParaRPr lang="en-GB"/>
          </a:p>
        </p:txBody>
      </p:sp>
    </p:spTree>
    <p:extLst>
      <p:ext uri="{BB962C8B-B14F-4D97-AF65-F5344CB8AC3E}">
        <p14:creationId xmlns:p14="http://schemas.microsoft.com/office/powerpoint/2010/main" val="1876129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E70C2EB-C397-488E-A39A-BA8446D387E8}"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E70C2EB-C397-488E-A39A-BA8446D387E8}"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E70C2EB-C397-488E-A39A-BA8446D387E8}"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E70C2EB-C397-488E-A39A-BA8446D387E8}"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E70C2EB-C397-488E-A39A-BA8446D387E8}"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E70C2EB-C397-488E-A39A-BA8446D387E8}"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E70C2EB-C397-488E-A39A-BA8446D387E8}"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E70C2EB-C397-488E-A39A-BA8446D387E8}" type="slidenum">
              <a:rPr lang="en-GB" smtClean="0">
                <a:solidFill>
                  <a:prstClr val="black"/>
                </a:solidFill>
              </a:rPr>
              <a:pPr/>
              <a:t>16</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E70C2EB-C397-488E-A39A-BA8446D387E8}"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E70C2EB-C397-488E-A39A-BA8446D387E8}"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E70C2EB-C397-488E-A39A-BA8446D387E8}"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E70C2EB-C397-488E-A39A-BA8446D387E8}"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E70C2EB-C397-488E-A39A-BA8446D387E8}"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E70C2EB-C397-488E-A39A-BA8446D387E8}"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E70C2EB-C397-488E-A39A-BA8446D387E8}"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E70C2EB-C397-488E-A39A-BA8446D387E8}"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8" name="Bildobjekt 7" descr="Logga.jpg"/>
          <p:cNvPicPr>
            <a:picLocks noChangeAspect="1"/>
          </p:cNvPicPr>
          <p:nvPr userDrawn="1"/>
        </p:nvPicPr>
        <p:blipFill>
          <a:blip r:embed="rId2" cstate="print"/>
          <a:stretch>
            <a:fillRect/>
          </a:stretch>
        </p:blipFill>
        <p:spPr>
          <a:xfrm>
            <a:off x="7567258" y="6233611"/>
            <a:ext cx="867824" cy="199112"/>
          </a:xfrm>
          <a:prstGeom prst="rect">
            <a:avLst/>
          </a:prstGeom>
        </p:spPr>
      </p:pic>
      <p:pic>
        <p:nvPicPr>
          <p:cNvPr id="9" name="Bildobjekt 8" descr="Pratbubbla.jpg"/>
          <p:cNvPicPr>
            <a:picLocks noChangeAspect="1"/>
          </p:cNvPicPr>
          <p:nvPr userDrawn="1"/>
        </p:nvPicPr>
        <p:blipFill>
          <a:blip r:embed="rId3" cstate="print"/>
          <a:stretch>
            <a:fillRect/>
          </a:stretch>
        </p:blipFill>
        <p:spPr>
          <a:xfrm>
            <a:off x="733420" y="5335074"/>
            <a:ext cx="753429" cy="890140"/>
          </a:xfrm>
          <a:prstGeom prst="rect">
            <a:avLst/>
          </a:prstGeom>
        </p:spPr>
      </p:pic>
      <p:sp>
        <p:nvSpPr>
          <p:cNvPr id="10" name="textruta 9"/>
          <p:cNvSpPr txBox="1"/>
          <p:nvPr userDrawn="1"/>
        </p:nvSpPr>
        <p:spPr>
          <a:xfrm>
            <a:off x="644392" y="6245478"/>
            <a:ext cx="1047082" cy="223138"/>
          </a:xfrm>
          <a:prstGeom prst="rect">
            <a:avLst/>
          </a:prstGeom>
          <a:noFill/>
        </p:spPr>
        <p:txBody>
          <a:bodyPr wrap="none" rtlCol="0">
            <a:spAutoFit/>
          </a:bodyPr>
          <a:lstStyle/>
          <a:p>
            <a:r>
              <a:rPr lang="sv-SE" sz="850" dirty="0" err="1" smtClean="0">
                <a:latin typeface="Helvetica Neue Light" pitchFamily="2"/>
              </a:rPr>
              <a:t>www.reagera.com</a:t>
            </a:r>
            <a:endParaRPr lang="sv-SE" sz="850" dirty="0">
              <a:latin typeface="Helvetica Neue Light" pitchFamily="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or rubrik (reager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714374" y="1181099"/>
            <a:ext cx="7705725" cy="172481"/>
          </a:xfrm>
        </p:spPr>
        <p:txBody>
          <a:bodyPr lIns="0" tIns="0" rIns="0" bIns="0">
            <a:noAutofit/>
          </a:bodyPr>
          <a:lstStyle>
            <a:lvl1pPr>
              <a:lnSpc>
                <a:spcPts val="1400"/>
              </a:lnSpc>
              <a:buNone/>
              <a:defRPr sz="1200" b="1">
                <a:latin typeface="Gotham" pitchFamily="2" charset="0"/>
                <a:cs typeface="Gotham" pitchFamily="2" charset="0"/>
              </a:defRPr>
            </a:lvl1pPr>
            <a:lvl2pPr>
              <a:buNone/>
              <a:defRPr/>
            </a:lvl2pPr>
            <a:lvl3pPr>
              <a:buNone/>
              <a:defRPr/>
            </a:lvl3pPr>
            <a:lvl4pPr>
              <a:buNone/>
              <a:defRPr/>
            </a:lvl4pPr>
            <a:lvl5pPr>
              <a:buNone/>
              <a:defRPr/>
            </a:lvl5pPr>
          </a:lstStyle>
          <a:p>
            <a:pPr lvl="0"/>
            <a:r>
              <a:rPr lang="sv-SE" smtClean="0"/>
              <a:t>Klicka här för att ändra format på bakgrundstexten</a:t>
            </a:r>
          </a:p>
        </p:txBody>
      </p:sp>
      <p:sp>
        <p:nvSpPr>
          <p:cNvPr id="8" name="textruta 7"/>
          <p:cNvSpPr txBox="1"/>
          <p:nvPr userDrawn="1"/>
        </p:nvSpPr>
        <p:spPr>
          <a:xfrm>
            <a:off x="6752710" y="491323"/>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Idag</a:t>
            </a:r>
            <a:endParaRPr lang="sv-SE" sz="1000" dirty="0">
              <a:latin typeface="Gotham" pitchFamily="2" charset="0"/>
              <a:cs typeface="Gotham" pitchFamily="2" charset="0"/>
            </a:endParaRPr>
          </a:p>
        </p:txBody>
      </p:sp>
      <p:sp>
        <p:nvSpPr>
          <p:cNvPr id="9" name="textruta 8"/>
          <p:cNvSpPr txBox="1"/>
          <p:nvPr userDrawn="1"/>
        </p:nvSpPr>
        <p:spPr>
          <a:xfrm>
            <a:off x="7226842" y="491322"/>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Igår</a:t>
            </a:r>
            <a:endParaRPr lang="sv-SE" sz="1000" dirty="0">
              <a:latin typeface="Gotham" pitchFamily="2" charset="0"/>
              <a:cs typeface="Gotham" pitchFamily="2" charset="0"/>
            </a:endParaRPr>
          </a:p>
        </p:txBody>
      </p:sp>
      <p:sp>
        <p:nvSpPr>
          <p:cNvPr id="10" name="textruta 9"/>
          <p:cNvSpPr txBox="1"/>
          <p:nvPr userDrawn="1"/>
        </p:nvSpPr>
        <p:spPr>
          <a:xfrm>
            <a:off x="7751774" y="491323"/>
            <a:ext cx="589505"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Reagera</a:t>
            </a:r>
            <a:endParaRPr lang="sv-SE" sz="1000" dirty="0">
              <a:latin typeface="Gotham" pitchFamily="2" charset="0"/>
              <a:cs typeface="Gotham" pitchFamily="2" charset="0"/>
            </a:endParaRPr>
          </a:p>
        </p:txBody>
      </p:sp>
      <p:sp>
        <p:nvSpPr>
          <p:cNvPr id="12" name="Platshållare för text 11"/>
          <p:cNvSpPr>
            <a:spLocks noGrp="1"/>
          </p:cNvSpPr>
          <p:nvPr>
            <p:ph type="body" sz="quarter" idx="12"/>
          </p:nvPr>
        </p:nvSpPr>
        <p:spPr>
          <a:xfrm>
            <a:off x="714375" y="1357200"/>
            <a:ext cx="7715277" cy="46641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3" name="Rektangel 12"/>
          <p:cNvSpPr/>
          <p:nvPr userDrawn="1"/>
        </p:nvSpPr>
        <p:spPr>
          <a:xfrm>
            <a:off x="7693150" y="497510"/>
            <a:ext cx="714380"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000" b="1" dirty="0" smtClean="0">
                <a:latin typeface="+mj-lt"/>
              </a:rPr>
              <a:t>Reagera</a:t>
            </a:r>
            <a:endParaRPr lang="sv-SE" sz="1000" b="1" dirty="0">
              <a:latin typeface="+mj-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iten rubrik (reagera)">
    <p:spTree>
      <p:nvGrpSpPr>
        <p:cNvPr id="1" name=""/>
        <p:cNvGrpSpPr/>
        <p:nvPr/>
      </p:nvGrpSpPr>
      <p:grpSpPr>
        <a:xfrm>
          <a:off x="0" y="0"/>
          <a:ext cx="0" cy="0"/>
          <a:chOff x="0" y="0"/>
          <a:chExt cx="0" cy="0"/>
        </a:xfrm>
      </p:grpSpPr>
      <p:sp>
        <p:nvSpPr>
          <p:cNvPr id="2" name="Rubrik 1"/>
          <p:cNvSpPr>
            <a:spLocks noGrp="1"/>
          </p:cNvSpPr>
          <p:nvPr>
            <p:ph type="title"/>
          </p:nvPr>
        </p:nvSpPr>
        <p:spPr>
          <a:xfrm>
            <a:off x="722815" y="190478"/>
            <a:ext cx="5920887" cy="776296"/>
          </a:xfrm>
        </p:spPr>
        <p:txBody>
          <a:bodyPr/>
          <a:lstStyle>
            <a:lvl1pPr>
              <a:lnSpc>
                <a:spcPts val="1900"/>
              </a:lnSpc>
              <a:defRPr sz="1600"/>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714375" y="1089763"/>
            <a:ext cx="7715641" cy="159707"/>
          </a:xfrm>
        </p:spPr>
        <p:txBody>
          <a:bodyPr/>
          <a:lstStyle>
            <a:lvl1pPr>
              <a:lnSpc>
                <a:spcPts val="1200"/>
              </a:lnSpc>
              <a:buNone/>
              <a:defRPr sz="1000" b="1">
                <a:latin typeface="Gotham" pitchFamily="2" charset="0"/>
                <a:cs typeface="Gotham" pitchFamily="2" charset="0"/>
              </a:defRPr>
            </a:lvl1pPr>
            <a:lvl2pPr>
              <a:buNone/>
              <a:defRPr/>
            </a:lvl2pPr>
            <a:lvl3pPr>
              <a:buNone/>
              <a:defRPr/>
            </a:lvl3pPr>
            <a:lvl4pPr>
              <a:buNone/>
              <a:defRPr/>
            </a:lvl4pPr>
            <a:lvl5pPr>
              <a:buNone/>
              <a:defRPr/>
            </a:lvl5pPr>
          </a:lstStyle>
          <a:p>
            <a:pPr lvl="0"/>
            <a:r>
              <a:rPr lang="sv-SE" smtClean="0"/>
              <a:t>Klicka här för att ändra format på bakgrundstexten</a:t>
            </a:r>
          </a:p>
        </p:txBody>
      </p:sp>
      <p:sp>
        <p:nvSpPr>
          <p:cNvPr id="9" name="Platshållare för text 8"/>
          <p:cNvSpPr>
            <a:spLocks noGrp="1"/>
          </p:cNvSpPr>
          <p:nvPr>
            <p:ph type="body" sz="quarter" idx="12"/>
          </p:nvPr>
        </p:nvSpPr>
        <p:spPr>
          <a:xfrm>
            <a:off x="714375" y="1247776"/>
            <a:ext cx="7715277" cy="4773612"/>
          </a:xfrm>
        </p:spPr>
        <p:txBody>
          <a:bodyPr/>
          <a:lstStyle>
            <a:lvl1pPr>
              <a:lnSpc>
                <a:spcPts val="1200"/>
              </a:lnSpc>
              <a:defRPr sz="1000"/>
            </a:lvl1pPr>
            <a:lvl2pPr>
              <a:lnSpc>
                <a:spcPts val="1000"/>
              </a:lnSpc>
              <a:defRPr sz="800"/>
            </a:lvl2pPr>
            <a:lvl3pPr>
              <a:lnSpc>
                <a:spcPts val="1000"/>
              </a:lnSpc>
              <a:defRPr sz="800"/>
            </a:lvl3pPr>
            <a:lvl4pPr>
              <a:lnSpc>
                <a:spcPts val="1000"/>
              </a:lnSpc>
              <a:defRPr sz="800"/>
            </a:lvl4pPr>
            <a:lvl5pPr>
              <a:lnSpc>
                <a:spcPts val="1000"/>
              </a:lnSpc>
              <a:defRPr sz="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textruta 9"/>
          <p:cNvSpPr txBox="1"/>
          <p:nvPr userDrawn="1"/>
        </p:nvSpPr>
        <p:spPr>
          <a:xfrm>
            <a:off x="6752710" y="491323"/>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Idag</a:t>
            </a:r>
            <a:endParaRPr lang="sv-SE" sz="1000" dirty="0">
              <a:latin typeface="Gotham" pitchFamily="2" charset="0"/>
              <a:cs typeface="Gotham" pitchFamily="2" charset="0"/>
            </a:endParaRPr>
          </a:p>
        </p:txBody>
      </p:sp>
      <p:sp>
        <p:nvSpPr>
          <p:cNvPr id="11" name="textruta 10"/>
          <p:cNvSpPr txBox="1"/>
          <p:nvPr userDrawn="1"/>
        </p:nvSpPr>
        <p:spPr>
          <a:xfrm>
            <a:off x="7226842" y="491322"/>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Igår</a:t>
            </a:r>
            <a:endParaRPr lang="sv-SE" sz="1000" dirty="0">
              <a:latin typeface="Gotham" pitchFamily="2" charset="0"/>
              <a:cs typeface="Gotham" pitchFamily="2" charset="0"/>
            </a:endParaRPr>
          </a:p>
        </p:txBody>
      </p:sp>
      <p:sp>
        <p:nvSpPr>
          <p:cNvPr id="12" name="textruta 11"/>
          <p:cNvSpPr txBox="1"/>
          <p:nvPr userDrawn="1"/>
        </p:nvSpPr>
        <p:spPr>
          <a:xfrm>
            <a:off x="7751774" y="491323"/>
            <a:ext cx="589505"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Reagera</a:t>
            </a:r>
            <a:endParaRPr lang="sv-SE" sz="1000" dirty="0">
              <a:latin typeface="Gotham" pitchFamily="2" charset="0"/>
              <a:cs typeface="Gotham" pitchFamily="2" charset="0"/>
            </a:endParaRPr>
          </a:p>
        </p:txBody>
      </p:sp>
      <p:sp>
        <p:nvSpPr>
          <p:cNvPr id="13" name="Rektangel 12"/>
          <p:cNvSpPr/>
          <p:nvPr userDrawn="1"/>
        </p:nvSpPr>
        <p:spPr>
          <a:xfrm>
            <a:off x="7693150" y="497510"/>
            <a:ext cx="714380"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000" b="1" dirty="0" smtClean="0">
                <a:latin typeface="+mj-lt"/>
              </a:rPr>
              <a:t>Reagera</a:t>
            </a:r>
            <a:endParaRPr lang="sv-SE" sz="1000" b="1" dirty="0">
              <a:latin typeface="+mj-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om (reagera)">
    <p:spTree>
      <p:nvGrpSpPr>
        <p:cNvPr id="1" name=""/>
        <p:cNvGrpSpPr/>
        <p:nvPr/>
      </p:nvGrpSpPr>
      <p:grpSpPr>
        <a:xfrm>
          <a:off x="0" y="0"/>
          <a:ext cx="0" cy="0"/>
          <a:chOff x="0" y="0"/>
          <a:chExt cx="0" cy="0"/>
        </a:xfrm>
      </p:grpSpPr>
      <p:sp>
        <p:nvSpPr>
          <p:cNvPr id="2" name="textruta 1"/>
          <p:cNvSpPr txBox="1"/>
          <p:nvPr userDrawn="1"/>
        </p:nvSpPr>
        <p:spPr>
          <a:xfrm>
            <a:off x="6752710" y="491323"/>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Idag</a:t>
            </a:r>
            <a:endParaRPr lang="sv-SE" sz="1000" dirty="0">
              <a:latin typeface="Gotham" pitchFamily="2" charset="0"/>
              <a:cs typeface="Gotham" pitchFamily="2" charset="0"/>
            </a:endParaRPr>
          </a:p>
        </p:txBody>
      </p:sp>
      <p:sp>
        <p:nvSpPr>
          <p:cNvPr id="3" name="textruta 2"/>
          <p:cNvSpPr txBox="1"/>
          <p:nvPr userDrawn="1"/>
        </p:nvSpPr>
        <p:spPr>
          <a:xfrm>
            <a:off x="7226842" y="491322"/>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Igår</a:t>
            </a:r>
            <a:endParaRPr lang="sv-SE" sz="1000" dirty="0">
              <a:latin typeface="Gotham" pitchFamily="2" charset="0"/>
              <a:cs typeface="Gotham" pitchFamily="2" charset="0"/>
            </a:endParaRPr>
          </a:p>
        </p:txBody>
      </p:sp>
      <p:sp>
        <p:nvSpPr>
          <p:cNvPr id="4" name="textruta 3"/>
          <p:cNvSpPr txBox="1"/>
          <p:nvPr userDrawn="1"/>
        </p:nvSpPr>
        <p:spPr>
          <a:xfrm>
            <a:off x="7751774" y="491323"/>
            <a:ext cx="589505"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Reagera</a:t>
            </a:r>
            <a:endParaRPr lang="sv-SE" sz="1000" dirty="0">
              <a:latin typeface="Gotham" pitchFamily="2" charset="0"/>
              <a:cs typeface="Gotham" pitchFamily="2" charset="0"/>
            </a:endParaRPr>
          </a:p>
        </p:txBody>
      </p:sp>
      <p:sp>
        <p:nvSpPr>
          <p:cNvPr id="7" name="Rektangel 6"/>
          <p:cNvSpPr/>
          <p:nvPr userDrawn="1"/>
        </p:nvSpPr>
        <p:spPr>
          <a:xfrm>
            <a:off x="7693150" y="497510"/>
            <a:ext cx="714380"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000" b="1" dirty="0" smtClean="0">
                <a:latin typeface="+mj-lt"/>
              </a:rPr>
              <a:t>Reagera</a:t>
            </a:r>
            <a:endParaRPr lang="sv-SE" sz="1000" b="1" dirty="0">
              <a:latin typeface="+mj-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vit">
    <p:spTree>
      <p:nvGrpSpPr>
        <p:cNvPr id="1" name=""/>
        <p:cNvGrpSpPr/>
        <p:nvPr/>
      </p:nvGrpSpPr>
      <p:grpSpPr>
        <a:xfrm>
          <a:off x="0" y="0"/>
          <a:ext cx="0" cy="0"/>
          <a:chOff x="0" y="0"/>
          <a:chExt cx="0" cy="0"/>
        </a:xfrm>
      </p:grpSpPr>
      <p:sp>
        <p:nvSpPr>
          <p:cNvPr id="2" name="Rubrik 1"/>
          <p:cNvSpPr>
            <a:spLocks noGrp="1"/>
          </p:cNvSpPr>
          <p:nvPr>
            <p:ph type="title"/>
          </p:nvPr>
        </p:nvSpPr>
        <p:spPr>
          <a:xfrm>
            <a:off x="823886" y="1981190"/>
            <a:ext cx="7492523" cy="1714512"/>
          </a:xfrm>
        </p:spPr>
        <p:txBody>
          <a:bodyPr/>
          <a:lstStyle>
            <a:lvl1pPr algn="ctr">
              <a:lnSpc>
                <a:spcPts val="4500"/>
              </a:lnSpc>
              <a:defRPr sz="4000"/>
            </a:lvl1pPr>
          </a:lstStyle>
          <a:p>
            <a:r>
              <a:rPr lang="sv-SE" smtClean="0"/>
              <a:t>Klicka här för att ändra format</a:t>
            </a:r>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 Svar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23886" y="1981190"/>
            <a:ext cx="7492523" cy="1714512"/>
          </a:xfrm>
        </p:spPr>
        <p:txBody>
          <a:bodyPr/>
          <a:lstStyle>
            <a:lvl1pPr algn="ctr">
              <a:lnSpc>
                <a:spcPts val="4500"/>
              </a:lnSpc>
              <a:defRPr sz="4000">
                <a:solidFill>
                  <a:schemeClr val="bg1"/>
                </a:solidFill>
              </a:defRPr>
            </a:lvl1pPr>
          </a:lstStyle>
          <a:p>
            <a:r>
              <a:rPr lang="sv-SE" smtClean="0"/>
              <a:t>Klicka här för att ändra format</a:t>
            </a:r>
            <a:endParaRPr lang="sv-SE" dirty="0"/>
          </a:p>
        </p:txBody>
      </p:sp>
      <p:pic>
        <p:nvPicPr>
          <p:cNvPr id="5" name="Bildobjekt 4" descr="lOGGA VIT.png"/>
          <p:cNvPicPr>
            <a:picLocks noChangeAspect="1"/>
          </p:cNvPicPr>
          <p:nvPr userDrawn="1"/>
        </p:nvPicPr>
        <p:blipFill>
          <a:blip r:embed="rId2" cstate="print"/>
          <a:stretch>
            <a:fillRect/>
          </a:stretch>
        </p:blipFill>
        <p:spPr>
          <a:xfrm>
            <a:off x="7562871" y="6224607"/>
            <a:ext cx="880874" cy="20116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or rubrik (ida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714374" y="1181099"/>
            <a:ext cx="7705725" cy="172481"/>
          </a:xfrm>
        </p:spPr>
        <p:txBody>
          <a:bodyPr lIns="0" tIns="0" rIns="0" bIns="0">
            <a:noAutofit/>
          </a:bodyPr>
          <a:lstStyle>
            <a:lvl1pPr>
              <a:lnSpc>
                <a:spcPts val="1400"/>
              </a:lnSpc>
              <a:buNone/>
              <a:defRPr sz="1200" b="1">
                <a:latin typeface="Gotham" pitchFamily="2" charset="0"/>
                <a:cs typeface="Gotham" pitchFamily="2" charset="0"/>
              </a:defRPr>
            </a:lvl1pPr>
            <a:lvl2pPr>
              <a:buNone/>
              <a:defRPr/>
            </a:lvl2pPr>
            <a:lvl3pPr>
              <a:buNone/>
              <a:defRPr/>
            </a:lvl3pPr>
            <a:lvl4pPr>
              <a:buNone/>
              <a:defRPr/>
            </a:lvl4pPr>
            <a:lvl5pPr>
              <a:buNone/>
              <a:defRPr/>
            </a:lvl5pPr>
          </a:lstStyle>
          <a:p>
            <a:pPr lvl="0"/>
            <a:r>
              <a:rPr lang="sv-SE" smtClean="0"/>
              <a:t>Klicka här för att ändra format på bakgrundstexten</a:t>
            </a:r>
          </a:p>
        </p:txBody>
      </p:sp>
      <p:sp>
        <p:nvSpPr>
          <p:cNvPr id="12" name="Platshållare för text 11"/>
          <p:cNvSpPr>
            <a:spLocks noGrp="1"/>
          </p:cNvSpPr>
          <p:nvPr>
            <p:ph type="body" sz="quarter" idx="12"/>
          </p:nvPr>
        </p:nvSpPr>
        <p:spPr>
          <a:xfrm>
            <a:off x="714375" y="1357200"/>
            <a:ext cx="7715277" cy="46641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ten rubrik (idag)">
    <p:spTree>
      <p:nvGrpSpPr>
        <p:cNvPr id="1" name=""/>
        <p:cNvGrpSpPr/>
        <p:nvPr/>
      </p:nvGrpSpPr>
      <p:grpSpPr>
        <a:xfrm>
          <a:off x="0" y="0"/>
          <a:ext cx="0" cy="0"/>
          <a:chOff x="0" y="0"/>
          <a:chExt cx="0" cy="0"/>
        </a:xfrm>
      </p:grpSpPr>
      <p:sp>
        <p:nvSpPr>
          <p:cNvPr id="2" name="Rubrik 1"/>
          <p:cNvSpPr>
            <a:spLocks noGrp="1"/>
          </p:cNvSpPr>
          <p:nvPr>
            <p:ph type="title"/>
          </p:nvPr>
        </p:nvSpPr>
        <p:spPr>
          <a:xfrm>
            <a:off x="722815" y="190478"/>
            <a:ext cx="5920887" cy="776296"/>
          </a:xfrm>
        </p:spPr>
        <p:txBody>
          <a:bodyPr/>
          <a:lstStyle>
            <a:lvl1pPr>
              <a:lnSpc>
                <a:spcPts val="1900"/>
              </a:lnSpc>
              <a:defRPr sz="1600"/>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714375" y="1089763"/>
            <a:ext cx="7715641" cy="159707"/>
          </a:xfrm>
        </p:spPr>
        <p:txBody>
          <a:bodyPr/>
          <a:lstStyle>
            <a:lvl1pPr>
              <a:lnSpc>
                <a:spcPts val="1200"/>
              </a:lnSpc>
              <a:buNone/>
              <a:defRPr sz="1000" b="1">
                <a:latin typeface="Gotham" pitchFamily="2" charset="0"/>
                <a:cs typeface="Gotham" pitchFamily="2" charset="0"/>
              </a:defRPr>
            </a:lvl1pPr>
            <a:lvl2pPr>
              <a:buNone/>
              <a:defRPr/>
            </a:lvl2pPr>
            <a:lvl3pPr>
              <a:buNone/>
              <a:defRPr/>
            </a:lvl3pPr>
            <a:lvl4pPr>
              <a:buNone/>
              <a:defRPr/>
            </a:lvl4pPr>
            <a:lvl5pPr>
              <a:buNone/>
              <a:defRPr/>
            </a:lvl5pPr>
          </a:lstStyle>
          <a:p>
            <a:pPr lvl="0"/>
            <a:r>
              <a:rPr lang="sv-SE" smtClean="0"/>
              <a:t>Klicka här för att ändra format på bakgrundstexten</a:t>
            </a:r>
          </a:p>
        </p:txBody>
      </p:sp>
      <p:sp>
        <p:nvSpPr>
          <p:cNvPr id="9" name="Platshållare för text 8"/>
          <p:cNvSpPr>
            <a:spLocks noGrp="1"/>
          </p:cNvSpPr>
          <p:nvPr>
            <p:ph type="body" sz="quarter" idx="12"/>
          </p:nvPr>
        </p:nvSpPr>
        <p:spPr>
          <a:xfrm>
            <a:off x="714375" y="1247776"/>
            <a:ext cx="7715277" cy="4773612"/>
          </a:xfrm>
        </p:spPr>
        <p:txBody>
          <a:bodyPr/>
          <a:lstStyle>
            <a:lvl1pPr>
              <a:lnSpc>
                <a:spcPts val="1200"/>
              </a:lnSpc>
              <a:defRPr sz="1000"/>
            </a:lvl1pPr>
            <a:lvl2pPr>
              <a:lnSpc>
                <a:spcPts val="1000"/>
              </a:lnSpc>
              <a:defRPr sz="800"/>
            </a:lvl2pPr>
            <a:lvl3pPr>
              <a:lnSpc>
                <a:spcPts val="1000"/>
              </a:lnSpc>
              <a:defRPr sz="800"/>
            </a:lvl3pPr>
            <a:lvl4pPr>
              <a:lnSpc>
                <a:spcPts val="1000"/>
              </a:lnSpc>
              <a:defRPr sz="800"/>
            </a:lvl4pPr>
            <a:lvl5pPr>
              <a:lnSpc>
                <a:spcPts val="1000"/>
              </a:lnSpc>
              <a:defRPr sz="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idag)">
    <p:spTree>
      <p:nvGrpSpPr>
        <p:cNvPr id="1" name=""/>
        <p:cNvGrpSpPr/>
        <p:nvPr/>
      </p:nvGrpSpPr>
      <p:grpSpPr>
        <a:xfrm>
          <a:off x="0" y="0"/>
          <a:ext cx="0" cy="0"/>
          <a:chOff x="0" y="0"/>
          <a:chExt cx="0" cy="0"/>
        </a:xfrm>
      </p:grpSpPr>
      <p:sp>
        <p:nvSpPr>
          <p:cNvPr id="2" name="textruta 1"/>
          <p:cNvSpPr txBox="1"/>
          <p:nvPr userDrawn="1"/>
        </p:nvSpPr>
        <p:spPr>
          <a:xfrm>
            <a:off x="6752710" y="491323"/>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Idag</a:t>
            </a:r>
            <a:endParaRPr lang="sv-SE" sz="1000" dirty="0">
              <a:latin typeface="Gotham" pitchFamily="2" charset="0"/>
              <a:cs typeface="Gotham" pitchFamily="2" charset="0"/>
            </a:endParaRPr>
          </a:p>
        </p:txBody>
      </p:sp>
      <p:sp>
        <p:nvSpPr>
          <p:cNvPr id="3" name="textruta 2"/>
          <p:cNvSpPr txBox="1"/>
          <p:nvPr userDrawn="1"/>
        </p:nvSpPr>
        <p:spPr>
          <a:xfrm>
            <a:off x="7226842" y="491322"/>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Igår</a:t>
            </a:r>
            <a:endParaRPr lang="sv-SE" sz="1000" dirty="0">
              <a:latin typeface="Gotham" pitchFamily="2" charset="0"/>
              <a:cs typeface="Gotham" pitchFamily="2" charset="0"/>
            </a:endParaRPr>
          </a:p>
        </p:txBody>
      </p:sp>
      <p:sp>
        <p:nvSpPr>
          <p:cNvPr id="4" name="textruta 3"/>
          <p:cNvSpPr txBox="1"/>
          <p:nvPr userDrawn="1"/>
        </p:nvSpPr>
        <p:spPr>
          <a:xfrm>
            <a:off x="7751774" y="491323"/>
            <a:ext cx="589505"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Reagera</a:t>
            </a:r>
            <a:endParaRPr lang="sv-SE" sz="1000" dirty="0">
              <a:latin typeface="Gotham" pitchFamily="2" charset="0"/>
              <a:cs typeface="Gotham" pitchFamily="2" charset="0"/>
            </a:endParaRPr>
          </a:p>
        </p:txBody>
      </p:sp>
      <p:sp>
        <p:nvSpPr>
          <p:cNvPr id="5" name="Rektangel 4"/>
          <p:cNvSpPr/>
          <p:nvPr userDrawn="1"/>
        </p:nvSpPr>
        <p:spPr>
          <a:xfrm>
            <a:off x="6765149" y="497677"/>
            <a:ext cx="450771"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000" b="1" dirty="0" smtClean="0">
                <a:latin typeface="+mj-lt"/>
              </a:rPr>
              <a:t>Idag</a:t>
            </a:r>
            <a:endParaRPr lang="sv-SE" sz="1000" b="1" dirty="0">
              <a:latin typeface="+mj-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or rubrik (igå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714374" y="1181099"/>
            <a:ext cx="7705725" cy="172481"/>
          </a:xfrm>
        </p:spPr>
        <p:txBody>
          <a:bodyPr lIns="0" tIns="0" rIns="0" bIns="0">
            <a:noAutofit/>
          </a:bodyPr>
          <a:lstStyle>
            <a:lvl1pPr>
              <a:lnSpc>
                <a:spcPts val="1400"/>
              </a:lnSpc>
              <a:buNone/>
              <a:defRPr sz="1200" b="1">
                <a:latin typeface="Gotham" pitchFamily="2" charset="0"/>
                <a:cs typeface="Gotham" pitchFamily="2" charset="0"/>
              </a:defRPr>
            </a:lvl1pPr>
            <a:lvl2pPr>
              <a:buNone/>
              <a:defRPr/>
            </a:lvl2pPr>
            <a:lvl3pPr>
              <a:buNone/>
              <a:defRPr/>
            </a:lvl3pPr>
            <a:lvl4pPr>
              <a:buNone/>
              <a:defRPr/>
            </a:lvl4pPr>
            <a:lvl5pPr>
              <a:buNone/>
              <a:defRPr/>
            </a:lvl5pPr>
          </a:lstStyle>
          <a:p>
            <a:pPr lvl="0"/>
            <a:r>
              <a:rPr lang="sv-SE" smtClean="0"/>
              <a:t>Klicka här för att ändra format på bakgrundstexten</a:t>
            </a:r>
          </a:p>
        </p:txBody>
      </p:sp>
      <p:sp>
        <p:nvSpPr>
          <p:cNvPr id="8" name="textruta 7"/>
          <p:cNvSpPr txBox="1"/>
          <p:nvPr userDrawn="1"/>
        </p:nvSpPr>
        <p:spPr>
          <a:xfrm>
            <a:off x="6752710" y="491323"/>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Idag</a:t>
            </a:r>
            <a:endParaRPr lang="sv-SE" sz="1000" dirty="0">
              <a:latin typeface="Gotham" pitchFamily="2" charset="0"/>
              <a:cs typeface="Gotham" pitchFamily="2" charset="0"/>
            </a:endParaRPr>
          </a:p>
        </p:txBody>
      </p:sp>
      <p:sp>
        <p:nvSpPr>
          <p:cNvPr id="9" name="textruta 8"/>
          <p:cNvSpPr txBox="1"/>
          <p:nvPr userDrawn="1"/>
        </p:nvSpPr>
        <p:spPr>
          <a:xfrm>
            <a:off x="7226842" y="491322"/>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Igår</a:t>
            </a:r>
            <a:endParaRPr lang="sv-SE" sz="1000" dirty="0">
              <a:latin typeface="Gotham" pitchFamily="2" charset="0"/>
              <a:cs typeface="Gotham" pitchFamily="2" charset="0"/>
            </a:endParaRPr>
          </a:p>
        </p:txBody>
      </p:sp>
      <p:sp>
        <p:nvSpPr>
          <p:cNvPr id="10" name="textruta 9"/>
          <p:cNvSpPr txBox="1"/>
          <p:nvPr userDrawn="1"/>
        </p:nvSpPr>
        <p:spPr>
          <a:xfrm>
            <a:off x="7751774" y="491323"/>
            <a:ext cx="589505"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Reagera</a:t>
            </a:r>
            <a:endParaRPr lang="sv-SE" sz="1000" dirty="0">
              <a:latin typeface="Gotham" pitchFamily="2" charset="0"/>
              <a:cs typeface="Gotham" pitchFamily="2" charset="0"/>
            </a:endParaRPr>
          </a:p>
        </p:txBody>
      </p:sp>
      <p:sp>
        <p:nvSpPr>
          <p:cNvPr id="12" name="Platshållare för text 11"/>
          <p:cNvSpPr>
            <a:spLocks noGrp="1"/>
          </p:cNvSpPr>
          <p:nvPr>
            <p:ph type="body" sz="quarter" idx="12"/>
          </p:nvPr>
        </p:nvSpPr>
        <p:spPr>
          <a:xfrm>
            <a:off x="714375" y="1357200"/>
            <a:ext cx="7715277" cy="46641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Rektangel 10"/>
          <p:cNvSpPr/>
          <p:nvPr userDrawn="1"/>
        </p:nvSpPr>
        <p:spPr>
          <a:xfrm>
            <a:off x="7239016" y="497669"/>
            <a:ext cx="450771"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000" b="1" dirty="0" smtClean="0">
                <a:latin typeface="+mj-lt"/>
              </a:rPr>
              <a:t>Igår</a:t>
            </a:r>
            <a:endParaRPr lang="sv-SE" sz="1000" b="1" dirty="0">
              <a:latin typeface="+mj-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iten rubrik (igår)">
    <p:spTree>
      <p:nvGrpSpPr>
        <p:cNvPr id="1" name=""/>
        <p:cNvGrpSpPr/>
        <p:nvPr/>
      </p:nvGrpSpPr>
      <p:grpSpPr>
        <a:xfrm>
          <a:off x="0" y="0"/>
          <a:ext cx="0" cy="0"/>
          <a:chOff x="0" y="0"/>
          <a:chExt cx="0" cy="0"/>
        </a:xfrm>
      </p:grpSpPr>
      <p:sp>
        <p:nvSpPr>
          <p:cNvPr id="2" name="Rubrik 1"/>
          <p:cNvSpPr>
            <a:spLocks noGrp="1"/>
          </p:cNvSpPr>
          <p:nvPr>
            <p:ph type="title"/>
          </p:nvPr>
        </p:nvSpPr>
        <p:spPr>
          <a:xfrm>
            <a:off x="722815" y="190478"/>
            <a:ext cx="5920887" cy="776296"/>
          </a:xfrm>
        </p:spPr>
        <p:txBody>
          <a:bodyPr/>
          <a:lstStyle>
            <a:lvl1pPr>
              <a:lnSpc>
                <a:spcPts val="1900"/>
              </a:lnSpc>
              <a:defRPr sz="1600"/>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714375" y="1089763"/>
            <a:ext cx="7715641" cy="159707"/>
          </a:xfrm>
        </p:spPr>
        <p:txBody>
          <a:bodyPr/>
          <a:lstStyle>
            <a:lvl1pPr>
              <a:lnSpc>
                <a:spcPts val="1200"/>
              </a:lnSpc>
              <a:buNone/>
              <a:defRPr sz="1000" b="1">
                <a:latin typeface="Gotham" pitchFamily="2" charset="0"/>
                <a:cs typeface="Gotham" pitchFamily="2" charset="0"/>
              </a:defRPr>
            </a:lvl1pPr>
            <a:lvl2pPr>
              <a:buNone/>
              <a:defRPr/>
            </a:lvl2pPr>
            <a:lvl3pPr>
              <a:buNone/>
              <a:defRPr/>
            </a:lvl3pPr>
            <a:lvl4pPr>
              <a:buNone/>
              <a:defRPr/>
            </a:lvl4pPr>
            <a:lvl5pPr>
              <a:buNone/>
              <a:defRPr/>
            </a:lvl5pPr>
          </a:lstStyle>
          <a:p>
            <a:pPr lvl="0"/>
            <a:r>
              <a:rPr lang="sv-SE" smtClean="0"/>
              <a:t>Klicka här för att ändra format på bakgrundstexten</a:t>
            </a:r>
          </a:p>
        </p:txBody>
      </p:sp>
      <p:sp>
        <p:nvSpPr>
          <p:cNvPr id="9" name="Platshållare för text 8"/>
          <p:cNvSpPr>
            <a:spLocks noGrp="1"/>
          </p:cNvSpPr>
          <p:nvPr>
            <p:ph type="body" sz="quarter" idx="12"/>
          </p:nvPr>
        </p:nvSpPr>
        <p:spPr>
          <a:xfrm>
            <a:off x="714375" y="1247776"/>
            <a:ext cx="7715277" cy="4773612"/>
          </a:xfrm>
        </p:spPr>
        <p:txBody>
          <a:bodyPr/>
          <a:lstStyle>
            <a:lvl1pPr>
              <a:lnSpc>
                <a:spcPts val="1200"/>
              </a:lnSpc>
              <a:defRPr sz="1000"/>
            </a:lvl1pPr>
            <a:lvl2pPr>
              <a:lnSpc>
                <a:spcPts val="1000"/>
              </a:lnSpc>
              <a:defRPr sz="800"/>
            </a:lvl2pPr>
            <a:lvl3pPr>
              <a:lnSpc>
                <a:spcPts val="1000"/>
              </a:lnSpc>
              <a:defRPr sz="800"/>
            </a:lvl3pPr>
            <a:lvl4pPr>
              <a:lnSpc>
                <a:spcPts val="1000"/>
              </a:lnSpc>
              <a:defRPr sz="800"/>
            </a:lvl4pPr>
            <a:lvl5pPr>
              <a:lnSpc>
                <a:spcPts val="1000"/>
              </a:lnSpc>
              <a:defRPr sz="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textruta 9"/>
          <p:cNvSpPr txBox="1"/>
          <p:nvPr userDrawn="1"/>
        </p:nvSpPr>
        <p:spPr>
          <a:xfrm>
            <a:off x="6752710" y="491323"/>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Idag</a:t>
            </a:r>
            <a:endParaRPr lang="sv-SE" sz="1000" dirty="0">
              <a:latin typeface="Gotham" pitchFamily="2" charset="0"/>
              <a:cs typeface="Gotham" pitchFamily="2" charset="0"/>
            </a:endParaRPr>
          </a:p>
        </p:txBody>
      </p:sp>
      <p:sp>
        <p:nvSpPr>
          <p:cNvPr id="11" name="textruta 10"/>
          <p:cNvSpPr txBox="1"/>
          <p:nvPr userDrawn="1"/>
        </p:nvSpPr>
        <p:spPr>
          <a:xfrm>
            <a:off x="7226842" y="491322"/>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Igår</a:t>
            </a:r>
            <a:endParaRPr lang="sv-SE" sz="1000" dirty="0">
              <a:latin typeface="Gotham" pitchFamily="2" charset="0"/>
              <a:cs typeface="Gotham" pitchFamily="2" charset="0"/>
            </a:endParaRPr>
          </a:p>
        </p:txBody>
      </p:sp>
      <p:sp>
        <p:nvSpPr>
          <p:cNvPr id="12" name="textruta 11"/>
          <p:cNvSpPr txBox="1"/>
          <p:nvPr userDrawn="1"/>
        </p:nvSpPr>
        <p:spPr>
          <a:xfrm>
            <a:off x="7751774" y="491323"/>
            <a:ext cx="589505"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Reagera</a:t>
            </a:r>
            <a:endParaRPr lang="sv-SE" sz="1000" dirty="0">
              <a:latin typeface="Gotham" pitchFamily="2" charset="0"/>
              <a:cs typeface="Gotham" pitchFamily="2" charset="0"/>
            </a:endParaRPr>
          </a:p>
        </p:txBody>
      </p:sp>
      <p:sp>
        <p:nvSpPr>
          <p:cNvPr id="21" name="Rektangel 20"/>
          <p:cNvSpPr/>
          <p:nvPr userDrawn="1"/>
        </p:nvSpPr>
        <p:spPr>
          <a:xfrm>
            <a:off x="7239016" y="497669"/>
            <a:ext cx="450771"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000" b="1" dirty="0" smtClean="0">
                <a:latin typeface="+mj-lt"/>
              </a:rPr>
              <a:t>Igår</a:t>
            </a:r>
            <a:endParaRPr lang="sv-SE" sz="1000" b="1" dirty="0">
              <a:latin typeface="+mj-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om (igår)">
    <p:spTree>
      <p:nvGrpSpPr>
        <p:cNvPr id="1" name=""/>
        <p:cNvGrpSpPr/>
        <p:nvPr/>
      </p:nvGrpSpPr>
      <p:grpSpPr>
        <a:xfrm>
          <a:off x="0" y="0"/>
          <a:ext cx="0" cy="0"/>
          <a:chOff x="0" y="0"/>
          <a:chExt cx="0" cy="0"/>
        </a:xfrm>
      </p:grpSpPr>
      <p:sp>
        <p:nvSpPr>
          <p:cNvPr id="2" name="textruta 1"/>
          <p:cNvSpPr txBox="1"/>
          <p:nvPr userDrawn="1"/>
        </p:nvSpPr>
        <p:spPr>
          <a:xfrm>
            <a:off x="6752710" y="491323"/>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Idag</a:t>
            </a:r>
            <a:endParaRPr lang="sv-SE" sz="1000" dirty="0">
              <a:latin typeface="Gotham" pitchFamily="2" charset="0"/>
              <a:cs typeface="Gotham" pitchFamily="2" charset="0"/>
            </a:endParaRPr>
          </a:p>
        </p:txBody>
      </p:sp>
      <p:sp>
        <p:nvSpPr>
          <p:cNvPr id="3" name="textruta 2"/>
          <p:cNvSpPr txBox="1"/>
          <p:nvPr userDrawn="1"/>
        </p:nvSpPr>
        <p:spPr>
          <a:xfrm>
            <a:off x="7226842" y="491322"/>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Igår</a:t>
            </a:r>
            <a:endParaRPr lang="sv-SE" sz="1000" dirty="0">
              <a:latin typeface="Gotham" pitchFamily="2" charset="0"/>
              <a:cs typeface="Gotham" pitchFamily="2" charset="0"/>
            </a:endParaRPr>
          </a:p>
        </p:txBody>
      </p:sp>
      <p:sp>
        <p:nvSpPr>
          <p:cNvPr id="4" name="textruta 3"/>
          <p:cNvSpPr txBox="1"/>
          <p:nvPr userDrawn="1"/>
        </p:nvSpPr>
        <p:spPr>
          <a:xfrm>
            <a:off x="7751774" y="491323"/>
            <a:ext cx="589505"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Reagera</a:t>
            </a:r>
            <a:endParaRPr lang="sv-SE" sz="1000" dirty="0">
              <a:latin typeface="Gotham" pitchFamily="2" charset="0"/>
              <a:cs typeface="Gotham" pitchFamily="2" charset="0"/>
            </a:endParaRPr>
          </a:p>
        </p:txBody>
      </p:sp>
      <p:sp>
        <p:nvSpPr>
          <p:cNvPr id="6" name="Rektangel 5"/>
          <p:cNvSpPr/>
          <p:nvPr userDrawn="1"/>
        </p:nvSpPr>
        <p:spPr>
          <a:xfrm>
            <a:off x="7239016" y="497669"/>
            <a:ext cx="450771"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000" b="1" dirty="0" smtClean="0">
                <a:latin typeface="+mj-lt"/>
              </a:rPr>
              <a:t>Igår</a:t>
            </a:r>
            <a:endParaRPr lang="sv-SE" sz="1000" b="1" dirty="0">
              <a:latin typeface="+mj-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2815" y="285728"/>
            <a:ext cx="5920887" cy="776296"/>
          </a:xfrm>
          <a:prstGeom prst="rect">
            <a:avLst/>
          </a:prstGeom>
        </p:spPr>
        <p:txBody>
          <a:bodyPr vert="horz" lIns="0" tIns="0" rIns="0" bIns="0" rtlCol="0" anchor="b"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4349" y="1357296"/>
            <a:ext cx="7724802" cy="4643470"/>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8" name="Bildobjekt 7" descr="Logga.jpg"/>
          <p:cNvPicPr>
            <a:picLocks noChangeAspect="1"/>
          </p:cNvPicPr>
          <p:nvPr/>
        </p:nvPicPr>
        <p:blipFill>
          <a:blip r:embed="rId14" cstate="print"/>
          <a:stretch>
            <a:fillRect/>
          </a:stretch>
        </p:blipFill>
        <p:spPr>
          <a:xfrm>
            <a:off x="7567258" y="6233611"/>
            <a:ext cx="867824" cy="1991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xStyles>
    <p:titleStyle>
      <a:lvl1pPr algn="l" defTabSz="914400" rtl="0" eaLnBrk="1" latinLnBrk="0" hangingPunct="1">
        <a:lnSpc>
          <a:spcPts val="2700"/>
        </a:lnSpc>
        <a:spcBef>
          <a:spcPct val="0"/>
        </a:spcBef>
        <a:buNone/>
        <a:defRPr sz="2200" b="1" kern="1200">
          <a:solidFill>
            <a:schemeClr val="tx1"/>
          </a:solidFill>
          <a:latin typeface="Gotham" pitchFamily="2" charset="0"/>
          <a:ea typeface="+mj-ea"/>
          <a:cs typeface="Gotham" pitchFamily="2" charset="0"/>
        </a:defRPr>
      </a:lvl1pPr>
    </p:titleStyle>
    <p:bodyStyle>
      <a:lvl1pPr marL="249238" indent="-249238" algn="l" defTabSz="914400" rtl="0" eaLnBrk="1" latinLnBrk="0" hangingPunct="1">
        <a:lnSpc>
          <a:spcPts val="1400"/>
        </a:lnSpc>
        <a:spcBef>
          <a:spcPct val="20000"/>
        </a:spcBef>
        <a:buSzPct val="136000"/>
        <a:buFont typeface="Arial" pitchFamily="34" charset="0"/>
        <a:buChar char="•"/>
        <a:defRPr sz="1200" kern="1200">
          <a:solidFill>
            <a:schemeClr val="tx1"/>
          </a:solidFill>
          <a:latin typeface="Helvetica Neue Light" pitchFamily="2"/>
          <a:ea typeface="+mn-ea"/>
          <a:cs typeface="Gotham" pitchFamily="2" charset="0"/>
        </a:defRPr>
      </a:lvl1pPr>
      <a:lvl2pPr marL="742950" indent="-285750" algn="l" defTabSz="914400" rtl="0" eaLnBrk="1" latinLnBrk="0" hangingPunct="1">
        <a:lnSpc>
          <a:spcPts val="1400"/>
        </a:lnSpc>
        <a:spcBef>
          <a:spcPct val="20000"/>
        </a:spcBef>
        <a:buFont typeface="Arial" pitchFamily="34" charset="0"/>
        <a:buChar char="–"/>
        <a:defRPr sz="1000" kern="1200">
          <a:solidFill>
            <a:schemeClr val="tx1"/>
          </a:solidFill>
          <a:latin typeface="Helvetica Neue Light" pitchFamily="2"/>
          <a:ea typeface="+mn-ea"/>
          <a:cs typeface="Gotham" pitchFamily="2" charset="0"/>
        </a:defRPr>
      </a:lvl2pPr>
      <a:lvl3pPr marL="1143000" indent="-228600" algn="l" defTabSz="914400" rtl="0" eaLnBrk="1" latinLnBrk="0" hangingPunct="1">
        <a:lnSpc>
          <a:spcPts val="1400"/>
        </a:lnSpc>
        <a:spcBef>
          <a:spcPct val="20000"/>
        </a:spcBef>
        <a:buFont typeface="Arial" pitchFamily="34" charset="0"/>
        <a:buChar char="•"/>
        <a:defRPr sz="1000" kern="1200">
          <a:solidFill>
            <a:schemeClr val="tx1"/>
          </a:solidFill>
          <a:latin typeface="Helvetica Neue Light" pitchFamily="2"/>
          <a:ea typeface="+mn-ea"/>
          <a:cs typeface="Gotham" pitchFamily="2" charset="0"/>
        </a:defRPr>
      </a:lvl3pPr>
      <a:lvl4pPr marL="1600200" indent="-228600" algn="l" defTabSz="914400" rtl="0" eaLnBrk="1" latinLnBrk="0" hangingPunct="1">
        <a:lnSpc>
          <a:spcPts val="1400"/>
        </a:lnSpc>
        <a:spcBef>
          <a:spcPct val="20000"/>
        </a:spcBef>
        <a:buFont typeface="Arial" pitchFamily="34" charset="0"/>
        <a:buChar char="–"/>
        <a:defRPr sz="1000" kern="1200">
          <a:solidFill>
            <a:schemeClr val="tx1"/>
          </a:solidFill>
          <a:latin typeface="Helvetica Neue Light" pitchFamily="2"/>
          <a:ea typeface="+mn-ea"/>
          <a:cs typeface="Gotham" pitchFamily="2" charset="0"/>
        </a:defRPr>
      </a:lvl4pPr>
      <a:lvl5pPr marL="2057400" indent="-228600" algn="l" defTabSz="914400" rtl="0" eaLnBrk="1" latinLnBrk="0" hangingPunct="1">
        <a:lnSpc>
          <a:spcPts val="1400"/>
        </a:lnSpc>
        <a:spcBef>
          <a:spcPct val="20000"/>
        </a:spcBef>
        <a:buFont typeface="Arial" pitchFamily="34" charset="0"/>
        <a:buChar char="»"/>
        <a:defRPr sz="1000" kern="1200">
          <a:solidFill>
            <a:schemeClr val="tx1"/>
          </a:solidFill>
          <a:latin typeface="Helvetica Neue Light" pitchFamily="2"/>
          <a:ea typeface="+mn-ea"/>
          <a:cs typeface="Gotham"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20.em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26.emf"/><Relationship Id="rId10" Type="http://schemas.openxmlformats.org/officeDocument/2006/relationships/image" Target="../media/image5.png"/><Relationship Id="rId4" Type="http://schemas.openxmlformats.org/officeDocument/2006/relationships/image" Target="../media/image25.pn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png"/><Relationship Id="rId7"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72" y="1702135"/>
            <a:ext cx="8192271" cy="535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722815" y="190478"/>
            <a:ext cx="7017537" cy="776296"/>
          </a:xfrm>
        </p:spPr>
        <p:txBody>
          <a:bodyPr/>
          <a:lstStyle/>
          <a:p>
            <a:r>
              <a:rPr lang="sv-SE" b="0" dirty="0" smtClean="0"/>
              <a:t>Svenskarnas oro för sjunkande bostadspriser</a:t>
            </a:r>
            <a:endParaRPr lang="sv-SE" dirty="0"/>
          </a:p>
        </p:txBody>
      </p:sp>
      <p:sp>
        <p:nvSpPr>
          <p:cNvPr id="3" name="Platshållare för text 2"/>
          <p:cNvSpPr>
            <a:spLocks noGrp="1"/>
          </p:cNvSpPr>
          <p:nvPr>
            <p:ph type="body" sz="quarter" idx="10"/>
          </p:nvPr>
        </p:nvSpPr>
        <p:spPr/>
        <p:txBody>
          <a:bodyPr/>
          <a:lstStyle/>
          <a:p>
            <a:pPr marL="0" indent="0"/>
            <a:r>
              <a:rPr lang="sv-SE" dirty="0" smtClean="0"/>
              <a:t>Känner du oro för sjunkande bostadspriser på den svenska bostadsmarknaden (10-15%)?</a:t>
            </a:r>
          </a:p>
        </p:txBody>
      </p:sp>
      <p:pic>
        <p:nvPicPr>
          <p:cNvPr id="60" name="Bildobjekt 16" descr="Bubbla 1.png"/>
          <p:cNvPicPr>
            <a:picLocks noChangeAspect="1"/>
          </p:cNvPicPr>
          <p:nvPr/>
        </p:nvPicPr>
        <p:blipFill>
          <a:blip r:embed="rId4" cstate="print"/>
          <a:srcRect/>
          <a:stretch>
            <a:fillRect/>
          </a:stretch>
        </p:blipFill>
        <p:spPr bwMode="auto">
          <a:xfrm>
            <a:off x="6732240" y="4379243"/>
            <a:ext cx="1399388" cy="1646658"/>
          </a:xfrm>
          <a:prstGeom prst="rect">
            <a:avLst/>
          </a:prstGeom>
          <a:noFill/>
          <a:ln w="9525">
            <a:noFill/>
            <a:miter lim="800000"/>
            <a:headEnd/>
            <a:tailEnd/>
          </a:ln>
        </p:spPr>
      </p:pic>
      <p:sp>
        <p:nvSpPr>
          <p:cNvPr id="61" name="textruta 7"/>
          <p:cNvSpPr txBox="1"/>
          <p:nvPr/>
        </p:nvSpPr>
        <p:spPr>
          <a:xfrm>
            <a:off x="6887209" y="4675783"/>
            <a:ext cx="1141175" cy="769441"/>
          </a:xfrm>
          <a:prstGeom prst="rect">
            <a:avLst/>
          </a:prstGeom>
          <a:noFill/>
        </p:spPr>
        <p:txBody>
          <a:bodyPr wrap="square" lIns="0" tIns="0" rIns="0" bIns="0" anchor="ctr">
            <a:prstTxWarp prst="textNoShape">
              <a:avLst/>
            </a:prstTxWarp>
            <a:spAutoFit/>
          </a:bodyPr>
          <a:lstStyle/>
          <a:p>
            <a:r>
              <a:rPr lang="sv-SE" sz="1000" dirty="0" smtClean="0">
                <a:solidFill>
                  <a:schemeClr val="bg1"/>
                </a:solidFill>
                <a:latin typeface="Gotham" pitchFamily="2" charset="0"/>
              </a:rPr>
              <a:t>Svenskarna oroar sig inte så mycket för sjunkande </a:t>
            </a:r>
            <a:r>
              <a:rPr lang="sv-SE" sz="1000" dirty="0" smtClean="0">
                <a:solidFill>
                  <a:schemeClr val="bg1"/>
                </a:solidFill>
                <a:latin typeface="Gotham" pitchFamily="2" charset="0"/>
              </a:rPr>
              <a:t>bostadspriser</a:t>
            </a:r>
            <a:endParaRPr lang="sv-SE" sz="1000" dirty="0">
              <a:solidFill>
                <a:schemeClr val="bg1"/>
              </a:solidFill>
              <a:latin typeface="Gotham" pitchFamily="2" charset="0"/>
            </a:endParaRPr>
          </a:p>
        </p:txBody>
      </p:sp>
      <p:sp>
        <p:nvSpPr>
          <p:cNvPr id="9" name="textruta 8"/>
          <p:cNvSpPr txBox="1"/>
          <p:nvPr/>
        </p:nvSpPr>
        <p:spPr>
          <a:xfrm>
            <a:off x="2339752" y="3429000"/>
            <a:ext cx="434734" cy="215444"/>
          </a:xfrm>
          <a:prstGeom prst="rect">
            <a:avLst/>
          </a:prstGeom>
          <a:noFill/>
        </p:spPr>
        <p:txBody>
          <a:bodyPr wrap="none" rtlCol="0">
            <a:spAutoFit/>
          </a:bodyPr>
          <a:lstStyle/>
          <a:p>
            <a:r>
              <a:rPr lang="sv-SE" sz="800" b="1" dirty="0" smtClean="0">
                <a:solidFill>
                  <a:schemeClr val="bg1">
                    <a:lumMod val="50000"/>
                  </a:schemeClr>
                </a:solidFill>
              </a:rPr>
              <a:t>(64%)</a:t>
            </a:r>
            <a:endParaRPr lang="sv-SE" sz="800" b="1" dirty="0">
              <a:solidFill>
                <a:schemeClr val="bg1">
                  <a:lumMod val="50000"/>
                </a:schemeClr>
              </a:solidFill>
            </a:endParaRPr>
          </a:p>
        </p:txBody>
      </p:sp>
      <p:sp>
        <p:nvSpPr>
          <p:cNvPr id="10" name="textruta 9"/>
          <p:cNvSpPr txBox="1"/>
          <p:nvPr/>
        </p:nvSpPr>
        <p:spPr>
          <a:xfrm>
            <a:off x="4644008" y="3429000"/>
            <a:ext cx="434734" cy="215444"/>
          </a:xfrm>
          <a:prstGeom prst="rect">
            <a:avLst/>
          </a:prstGeom>
          <a:noFill/>
        </p:spPr>
        <p:txBody>
          <a:bodyPr wrap="none" rtlCol="0">
            <a:spAutoFit/>
          </a:bodyPr>
          <a:lstStyle/>
          <a:p>
            <a:r>
              <a:rPr lang="sv-SE" sz="800" b="1" dirty="0" smtClean="0">
                <a:solidFill>
                  <a:schemeClr val="bg1">
                    <a:lumMod val="50000"/>
                  </a:schemeClr>
                </a:solidFill>
              </a:rPr>
              <a:t>(32%)</a:t>
            </a:r>
            <a:endParaRPr lang="sv-SE" sz="800" b="1" dirty="0">
              <a:solidFill>
                <a:schemeClr val="bg1">
                  <a:lumMod val="50000"/>
                </a:schemeClr>
              </a:solidFill>
            </a:endParaRPr>
          </a:p>
        </p:txBody>
      </p:sp>
      <p:sp>
        <p:nvSpPr>
          <p:cNvPr id="11" name="textruta 10"/>
          <p:cNvSpPr txBox="1"/>
          <p:nvPr/>
        </p:nvSpPr>
        <p:spPr>
          <a:xfrm>
            <a:off x="5505418" y="3429000"/>
            <a:ext cx="378630" cy="215444"/>
          </a:xfrm>
          <a:prstGeom prst="rect">
            <a:avLst/>
          </a:prstGeom>
          <a:noFill/>
        </p:spPr>
        <p:txBody>
          <a:bodyPr wrap="none" rtlCol="0">
            <a:spAutoFit/>
          </a:bodyPr>
          <a:lstStyle/>
          <a:p>
            <a:r>
              <a:rPr lang="sv-SE" sz="800" b="1" dirty="0" smtClean="0">
                <a:solidFill>
                  <a:schemeClr val="bg1">
                    <a:lumMod val="50000"/>
                  </a:schemeClr>
                </a:solidFill>
              </a:rPr>
              <a:t>(4%)</a:t>
            </a:r>
            <a:endParaRPr lang="sv-SE" sz="800" b="1" dirty="0">
              <a:solidFill>
                <a:schemeClr val="bg1">
                  <a:lumMod val="50000"/>
                </a:schemeClr>
              </a:solidFill>
            </a:endParaRPr>
          </a:p>
        </p:txBody>
      </p:sp>
      <p:sp>
        <p:nvSpPr>
          <p:cNvPr id="14" name="textruta 13"/>
          <p:cNvSpPr txBox="1"/>
          <p:nvPr/>
        </p:nvSpPr>
        <p:spPr>
          <a:xfrm>
            <a:off x="755576" y="5631051"/>
            <a:ext cx="2047355" cy="246221"/>
          </a:xfrm>
          <a:prstGeom prst="rect">
            <a:avLst/>
          </a:prstGeom>
          <a:noFill/>
        </p:spPr>
        <p:txBody>
          <a:bodyPr wrap="none" rtlCol="0">
            <a:spAutoFit/>
          </a:bodyPr>
          <a:lstStyle/>
          <a:p>
            <a:r>
              <a:rPr lang="sv-SE" sz="1000" i="1" dirty="0" smtClean="0">
                <a:solidFill>
                  <a:schemeClr val="bg1">
                    <a:lumMod val="50000"/>
                  </a:schemeClr>
                </a:solidFill>
              </a:rPr>
              <a:t>(Siffror inom parentes avser 2011)</a:t>
            </a:r>
            <a:endParaRPr lang="sv-SE" sz="1000" i="1" dirty="0">
              <a:solidFill>
                <a:schemeClr val="bg1">
                  <a:lumMod val="50000"/>
                </a:schemeClr>
              </a:solidFill>
            </a:endParaRPr>
          </a:p>
        </p:txBody>
      </p:sp>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779" y="2636912"/>
            <a:ext cx="7429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Bildobjekt 18" descr="Kvinna.png"/>
          <p:cNvPicPr>
            <a:picLocks noChangeAspect="1"/>
          </p:cNvPicPr>
          <p:nvPr/>
        </p:nvPicPr>
        <p:blipFill>
          <a:blip r:embed="rId6" cstate="print"/>
          <a:stretch>
            <a:fillRect/>
          </a:stretch>
        </p:blipFill>
        <p:spPr>
          <a:xfrm flipH="1">
            <a:off x="1475656" y="2267681"/>
            <a:ext cx="149768" cy="318718"/>
          </a:xfrm>
          <a:prstGeom prst="rect">
            <a:avLst/>
          </a:prstGeom>
        </p:spPr>
      </p:pic>
      <p:pic>
        <p:nvPicPr>
          <p:cNvPr id="20" name="Bildobjekt 19" descr="Man.png"/>
          <p:cNvPicPr>
            <a:picLocks noChangeAspect="1"/>
          </p:cNvPicPr>
          <p:nvPr/>
        </p:nvPicPr>
        <p:blipFill>
          <a:blip r:embed="rId7" cstate="print"/>
          <a:stretch>
            <a:fillRect/>
          </a:stretch>
        </p:blipFill>
        <p:spPr>
          <a:xfrm flipH="1">
            <a:off x="1115616" y="2276872"/>
            <a:ext cx="126159" cy="315767"/>
          </a:xfrm>
          <a:prstGeom prst="rect">
            <a:avLst/>
          </a:prstGeom>
        </p:spPr>
      </p:pic>
    </p:spTree>
    <p:extLst>
      <p:ext uri="{BB962C8B-B14F-4D97-AF65-F5344CB8AC3E}">
        <p14:creationId xmlns:p14="http://schemas.microsoft.com/office/powerpoint/2010/main" val="3769844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2815" y="190478"/>
            <a:ext cx="7017537" cy="776296"/>
          </a:xfrm>
        </p:spPr>
        <p:txBody>
          <a:bodyPr/>
          <a:lstStyle/>
          <a:p>
            <a:r>
              <a:rPr lang="sv-SE" b="0" dirty="0" smtClean="0"/>
              <a:t>Låntagarnas oro för sjunkande bostadspriser</a:t>
            </a:r>
            <a:endParaRPr lang="sv-SE" dirty="0"/>
          </a:p>
        </p:txBody>
      </p:sp>
      <p:sp>
        <p:nvSpPr>
          <p:cNvPr id="3" name="Platshållare för text 2"/>
          <p:cNvSpPr>
            <a:spLocks noGrp="1"/>
          </p:cNvSpPr>
          <p:nvPr>
            <p:ph type="body" sz="quarter" idx="10"/>
          </p:nvPr>
        </p:nvSpPr>
        <p:spPr/>
        <p:txBody>
          <a:bodyPr/>
          <a:lstStyle/>
          <a:p>
            <a:pPr marL="0" indent="0"/>
            <a:r>
              <a:rPr lang="sv-SE" dirty="0" smtClean="0"/>
              <a:t>Känner du oro för sjunkande bostadspriser på den svenska bostadsmarknaden (10-15%)?</a:t>
            </a:r>
          </a:p>
        </p:txBody>
      </p:sp>
      <p:pic>
        <p:nvPicPr>
          <p:cNvPr id="60" name="Bildobjekt 16" descr="Bubbla 1.png"/>
          <p:cNvPicPr>
            <a:picLocks noChangeAspect="1"/>
          </p:cNvPicPr>
          <p:nvPr/>
        </p:nvPicPr>
        <p:blipFill>
          <a:blip r:embed="rId3" cstate="print"/>
          <a:srcRect/>
          <a:stretch>
            <a:fillRect/>
          </a:stretch>
        </p:blipFill>
        <p:spPr bwMode="auto">
          <a:xfrm>
            <a:off x="6732240" y="4077072"/>
            <a:ext cx="1656184" cy="1948829"/>
          </a:xfrm>
          <a:prstGeom prst="rect">
            <a:avLst/>
          </a:prstGeom>
          <a:noFill/>
          <a:ln w="9525">
            <a:noFill/>
            <a:miter lim="800000"/>
            <a:headEnd/>
            <a:tailEnd/>
          </a:ln>
        </p:spPr>
      </p:pic>
      <p:sp>
        <p:nvSpPr>
          <p:cNvPr id="61" name="textruta 7"/>
          <p:cNvSpPr txBox="1"/>
          <p:nvPr/>
        </p:nvSpPr>
        <p:spPr>
          <a:xfrm>
            <a:off x="6887209" y="4525779"/>
            <a:ext cx="1363918" cy="769441"/>
          </a:xfrm>
          <a:prstGeom prst="rect">
            <a:avLst/>
          </a:prstGeom>
          <a:noFill/>
        </p:spPr>
        <p:txBody>
          <a:bodyPr wrap="square" lIns="0" tIns="0" rIns="0" bIns="0" anchor="ctr">
            <a:prstTxWarp prst="textNoShape">
              <a:avLst/>
            </a:prstTxWarp>
            <a:spAutoFit/>
          </a:bodyPr>
          <a:lstStyle/>
          <a:p>
            <a:r>
              <a:rPr lang="sv-SE" sz="1000" dirty="0" smtClean="0">
                <a:solidFill>
                  <a:schemeClr val="bg1"/>
                </a:solidFill>
                <a:latin typeface="Gotham" pitchFamily="2" charset="0"/>
              </a:rPr>
              <a:t>Inte heller låntagarna oroar sig i hög grad för sjunkande bostadspriser</a:t>
            </a:r>
            <a:endParaRPr lang="sv-SE" sz="1000" dirty="0">
              <a:solidFill>
                <a:schemeClr val="bg1"/>
              </a:solidFill>
              <a:latin typeface="Gotham" pitchFamily="2" charset="0"/>
            </a:endParaRPr>
          </a:p>
        </p:txBody>
      </p:sp>
      <p:sp>
        <p:nvSpPr>
          <p:cNvPr id="7" name="textruta 6"/>
          <p:cNvSpPr txBox="1"/>
          <p:nvPr/>
        </p:nvSpPr>
        <p:spPr>
          <a:xfrm>
            <a:off x="755576" y="5631051"/>
            <a:ext cx="2047355" cy="246221"/>
          </a:xfrm>
          <a:prstGeom prst="rect">
            <a:avLst/>
          </a:prstGeom>
          <a:noFill/>
        </p:spPr>
        <p:txBody>
          <a:bodyPr wrap="none" rtlCol="0">
            <a:spAutoFit/>
          </a:bodyPr>
          <a:lstStyle/>
          <a:p>
            <a:r>
              <a:rPr lang="sv-SE" sz="1000" i="1" dirty="0" smtClean="0">
                <a:solidFill>
                  <a:schemeClr val="bg1">
                    <a:lumMod val="50000"/>
                  </a:schemeClr>
                </a:solidFill>
              </a:rPr>
              <a:t>(Siffror inom parentes avser 2011)</a:t>
            </a:r>
            <a:endParaRPr lang="sv-SE" sz="1000" i="1" dirty="0">
              <a:solidFill>
                <a:schemeClr val="bg1">
                  <a:lumMod val="50000"/>
                </a:schemeClr>
              </a:solidFill>
            </a:endParaRP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641748"/>
            <a:ext cx="8192271" cy="535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ruta 11"/>
          <p:cNvSpPr txBox="1"/>
          <p:nvPr/>
        </p:nvSpPr>
        <p:spPr>
          <a:xfrm>
            <a:off x="2631976" y="2766268"/>
            <a:ext cx="434734" cy="215444"/>
          </a:xfrm>
          <a:prstGeom prst="rect">
            <a:avLst/>
          </a:prstGeom>
          <a:noFill/>
        </p:spPr>
        <p:txBody>
          <a:bodyPr wrap="none" rtlCol="0">
            <a:spAutoFit/>
          </a:bodyPr>
          <a:lstStyle/>
          <a:p>
            <a:r>
              <a:rPr lang="sv-SE" sz="800" b="1" dirty="0" smtClean="0">
                <a:solidFill>
                  <a:schemeClr val="bg1">
                    <a:lumMod val="50000"/>
                  </a:schemeClr>
                </a:solidFill>
              </a:rPr>
              <a:t>(61%)</a:t>
            </a:r>
            <a:endParaRPr lang="sv-SE" sz="800" b="1" dirty="0">
              <a:solidFill>
                <a:schemeClr val="bg1">
                  <a:lumMod val="50000"/>
                </a:schemeClr>
              </a:solidFill>
            </a:endParaRPr>
          </a:p>
        </p:txBody>
      </p:sp>
      <p:sp>
        <p:nvSpPr>
          <p:cNvPr id="13" name="textruta 12"/>
          <p:cNvSpPr txBox="1"/>
          <p:nvPr/>
        </p:nvSpPr>
        <p:spPr>
          <a:xfrm>
            <a:off x="4499992" y="2766268"/>
            <a:ext cx="434734" cy="215444"/>
          </a:xfrm>
          <a:prstGeom prst="rect">
            <a:avLst/>
          </a:prstGeom>
          <a:noFill/>
        </p:spPr>
        <p:txBody>
          <a:bodyPr wrap="none" rtlCol="0">
            <a:spAutoFit/>
          </a:bodyPr>
          <a:lstStyle/>
          <a:p>
            <a:r>
              <a:rPr lang="sv-SE" sz="800" b="1" dirty="0" smtClean="0">
                <a:solidFill>
                  <a:schemeClr val="bg1">
                    <a:lumMod val="50000"/>
                  </a:schemeClr>
                </a:solidFill>
              </a:rPr>
              <a:t>(34%)</a:t>
            </a:r>
            <a:endParaRPr lang="sv-SE" sz="800" b="1" dirty="0">
              <a:solidFill>
                <a:schemeClr val="bg1">
                  <a:lumMod val="50000"/>
                </a:schemeClr>
              </a:solidFill>
            </a:endParaRPr>
          </a:p>
        </p:txBody>
      </p:sp>
      <p:sp>
        <p:nvSpPr>
          <p:cNvPr id="14" name="textruta 13"/>
          <p:cNvSpPr txBox="1"/>
          <p:nvPr/>
        </p:nvSpPr>
        <p:spPr>
          <a:xfrm>
            <a:off x="5345498" y="2766268"/>
            <a:ext cx="378630" cy="215444"/>
          </a:xfrm>
          <a:prstGeom prst="rect">
            <a:avLst/>
          </a:prstGeom>
          <a:noFill/>
        </p:spPr>
        <p:txBody>
          <a:bodyPr wrap="none" rtlCol="0">
            <a:spAutoFit/>
          </a:bodyPr>
          <a:lstStyle/>
          <a:p>
            <a:r>
              <a:rPr lang="sv-SE" sz="800" b="1" dirty="0" smtClean="0">
                <a:solidFill>
                  <a:schemeClr val="bg1">
                    <a:lumMod val="50000"/>
                  </a:schemeClr>
                </a:solidFill>
              </a:rPr>
              <a:t>(5%)</a:t>
            </a:r>
            <a:endParaRPr lang="sv-SE" sz="800" b="1" dirty="0">
              <a:solidFill>
                <a:schemeClr val="bg1">
                  <a:lumMod val="50000"/>
                </a:schemeClr>
              </a:solidFill>
            </a:endParaRPr>
          </a:p>
        </p:txBody>
      </p:sp>
      <p:sp>
        <p:nvSpPr>
          <p:cNvPr id="15" name="textruta 14"/>
          <p:cNvSpPr txBox="1"/>
          <p:nvPr/>
        </p:nvSpPr>
        <p:spPr>
          <a:xfrm>
            <a:off x="2832760" y="3986396"/>
            <a:ext cx="434734" cy="215444"/>
          </a:xfrm>
          <a:prstGeom prst="rect">
            <a:avLst/>
          </a:prstGeom>
          <a:noFill/>
        </p:spPr>
        <p:txBody>
          <a:bodyPr wrap="none" rtlCol="0">
            <a:spAutoFit/>
          </a:bodyPr>
          <a:lstStyle/>
          <a:p>
            <a:r>
              <a:rPr lang="sv-SE" sz="800" b="1" dirty="0" smtClean="0">
                <a:solidFill>
                  <a:schemeClr val="bg1">
                    <a:lumMod val="50000"/>
                  </a:schemeClr>
                </a:solidFill>
              </a:rPr>
              <a:t>(68%)</a:t>
            </a:r>
            <a:endParaRPr lang="sv-SE" sz="800" b="1" dirty="0">
              <a:solidFill>
                <a:schemeClr val="bg1">
                  <a:lumMod val="50000"/>
                </a:schemeClr>
              </a:solidFill>
            </a:endParaRPr>
          </a:p>
        </p:txBody>
      </p:sp>
      <p:sp>
        <p:nvSpPr>
          <p:cNvPr id="16" name="textruta 15"/>
          <p:cNvSpPr txBox="1"/>
          <p:nvPr/>
        </p:nvSpPr>
        <p:spPr>
          <a:xfrm>
            <a:off x="4785338" y="3986396"/>
            <a:ext cx="434734" cy="215444"/>
          </a:xfrm>
          <a:prstGeom prst="rect">
            <a:avLst/>
          </a:prstGeom>
          <a:noFill/>
        </p:spPr>
        <p:txBody>
          <a:bodyPr wrap="none" rtlCol="0">
            <a:spAutoFit/>
          </a:bodyPr>
          <a:lstStyle/>
          <a:p>
            <a:r>
              <a:rPr lang="sv-SE" sz="800" b="1" dirty="0" smtClean="0">
                <a:solidFill>
                  <a:schemeClr val="bg1">
                    <a:lumMod val="50000"/>
                  </a:schemeClr>
                </a:solidFill>
              </a:rPr>
              <a:t>(29%)</a:t>
            </a:r>
            <a:endParaRPr lang="sv-SE" sz="800" b="1" dirty="0">
              <a:solidFill>
                <a:schemeClr val="bg1">
                  <a:lumMod val="50000"/>
                </a:schemeClr>
              </a:solidFill>
            </a:endParaRPr>
          </a:p>
        </p:txBody>
      </p:sp>
      <p:sp>
        <p:nvSpPr>
          <p:cNvPr id="17" name="textruta 16"/>
          <p:cNvSpPr txBox="1"/>
          <p:nvPr/>
        </p:nvSpPr>
        <p:spPr>
          <a:xfrm>
            <a:off x="5364088" y="3986396"/>
            <a:ext cx="378630" cy="215444"/>
          </a:xfrm>
          <a:prstGeom prst="rect">
            <a:avLst/>
          </a:prstGeom>
          <a:noFill/>
        </p:spPr>
        <p:txBody>
          <a:bodyPr wrap="none" rtlCol="0">
            <a:spAutoFit/>
          </a:bodyPr>
          <a:lstStyle/>
          <a:p>
            <a:r>
              <a:rPr lang="sv-SE" sz="800" b="1" dirty="0" smtClean="0">
                <a:solidFill>
                  <a:schemeClr val="bg1">
                    <a:lumMod val="50000"/>
                  </a:schemeClr>
                </a:solidFill>
              </a:rPr>
              <a:t>(3%)</a:t>
            </a:r>
            <a:endParaRPr lang="sv-SE" sz="800" b="1" dirty="0">
              <a:solidFill>
                <a:schemeClr val="bg1">
                  <a:lumMod val="50000"/>
                </a:schemeClr>
              </a:solidFill>
            </a:endParaRPr>
          </a:p>
        </p:txBody>
      </p:sp>
    </p:spTree>
    <p:extLst>
      <p:ext uri="{BB962C8B-B14F-4D97-AF65-F5344CB8AC3E}">
        <p14:creationId xmlns:p14="http://schemas.microsoft.com/office/powerpoint/2010/main" val="2253963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636823"/>
            <a:ext cx="8192271" cy="535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722815" y="190478"/>
            <a:ext cx="7449585" cy="776296"/>
          </a:xfrm>
        </p:spPr>
        <p:txBody>
          <a:bodyPr/>
          <a:lstStyle/>
          <a:p>
            <a:r>
              <a:rPr lang="sv-SE" b="0" dirty="0" smtClean="0"/>
              <a:t>Svenskarna om en bostadsbubbla på svenska bostadsmarknaden</a:t>
            </a:r>
            <a:endParaRPr lang="sv-SE" dirty="0"/>
          </a:p>
        </p:txBody>
      </p:sp>
      <p:pic>
        <p:nvPicPr>
          <p:cNvPr id="7" name="Bildobjekt 16" descr="Bubbla 1.png"/>
          <p:cNvPicPr>
            <a:picLocks noChangeAspect="1"/>
          </p:cNvPicPr>
          <p:nvPr/>
        </p:nvPicPr>
        <p:blipFill>
          <a:blip r:embed="rId4" cstate="print"/>
          <a:srcRect/>
          <a:stretch>
            <a:fillRect/>
          </a:stretch>
        </p:blipFill>
        <p:spPr bwMode="auto">
          <a:xfrm>
            <a:off x="6732240" y="4313931"/>
            <a:ext cx="1800200" cy="1779366"/>
          </a:xfrm>
          <a:prstGeom prst="rect">
            <a:avLst/>
          </a:prstGeom>
          <a:noFill/>
          <a:ln w="9525">
            <a:noFill/>
            <a:miter lim="800000"/>
            <a:headEnd/>
            <a:tailEnd/>
          </a:ln>
        </p:spPr>
      </p:pic>
      <p:sp>
        <p:nvSpPr>
          <p:cNvPr id="8" name="textruta 7"/>
          <p:cNvSpPr txBox="1"/>
          <p:nvPr/>
        </p:nvSpPr>
        <p:spPr>
          <a:xfrm>
            <a:off x="6876256" y="4514057"/>
            <a:ext cx="1533348" cy="1077218"/>
          </a:xfrm>
          <a:prstGeom prst="rect">
            <a:avLst/>
          </a:prstGeom>
          <a:noFill/>
        </p:spPr>
        <p:txBody>
          <a:bodyPr wrap="square" lIns="0" tIns="0" rIns="0" bIns="0" anchor="ctr">
            <a:prstTxWarp prst="textNoShape">
              <a:avLst/>
            </a:prstTxWarp>
            <a:spAutoFit/>
          </a:bodyPr>
          <a:lstStyle/>
          <a:p>
            <a:r>
              <a:rPr lang="sv-SE" sz="1000" dirty="0" smtClean="0">
                <a:solidFill>
                  <a:schemeClr val="bg1"/>
                </a:solidFill>
                <a:latin typeface="Gotham" pitchFamily="2" charset="0"/>
              </a:rPr>
              <a:t>En av tio tror </a:t>
            </a:r>
            <a:r>
              <a:rPr lang="sv-SE" sz="1000" dirty="0" smtClean="0">
                <a:solidFill>
                  <a:schemeClr val="bg1"/>
                </a:solidFill>
                <a:latin typeface="Gotham" pitchFamily="2" charset="0"/>
              </a:rPr>
              <a:t>att det är en stor risk för en bostadsbubbla i Sverige. Män är mer pessimistiska än </a:t>
            </a:r>
            <a:r>
              <a:rPr lang="sv-SE" sz="1000" dirty="0" smtClean="0">
                <a:solidFill>
                  <a:schemeClr val="bg1"/>
                </a:solidFill>
                <a:latin typeface="Gotham" pitchFamily="2" charset="0"/>
              </a:rPr>
              <a:t>kvinnorna (vilket även var fallet 2011)</a:t>
            </a:r>
            <a:endParaRPr lang="sv-SE" sz="1000" dirty="0">
              <a:solidFill>
                <a:schemeClr val="bg1"/>
              </a:solidFill>
              <a:latin typeface="Gotham" pitchFamily="2" charset="0"/>
            </a:endParaRPr>
          </a:p>
        </p:txBody>
      </p:sp>
      <p:sp>
        <p:nvSpPr>
          <p:cNvPr id="4" name="Platshållare för text 3"/>
          <p:cNvSpPr>
            <a:spLocks noGrp="1"/>
          </p:cNvSpPr>
          <p:nvPr>
            <p:ph type="body" sz="quarter" idx="10"/>
          </p:nvPr>
        </p:nvSpPr>
        <p:spPr>
          <a:xfrm>
            <a:off x="714375" y="1089763"/>
            <a:ext cx="7890073" cy="178997"/>
          </a:xfrm>
        </p:spPr>
        <p:txBody>
          <a:bodyPr/>
          <a:lstStyle/>
          <a:p>
            <a:r>
              <a:rPr lang="sv-SE" dirty="0" smtClean="0"/>
              <a:t>Tror du att Sverige har en bostadsbubbla som kommer att spricka, d v s att bostadspriserna sjunker kraftigt och snabbt?</a:t>
            </a:r>
            <a:endParaRPr lang="sv-SE" dirty="0"/>
          </a:p>
        </p:txBody>
      </p:sp>
      <p:pic>
        <p:nvPicPr>
          <p:cNvPr id="13" name="Bildobjekt 12" descr="Kvinna.png"/>
          <p:cNvPicPr>
            <a:picLocks noChangeAspect="1"/>
          </p:cNvPicPr>
          <p:nvPr/>
        </p:nvPicPr>
        <p:blipFill>
          <a:blip r:embed="rId5" cstate="print"/>
          <a:stretch>
            <a:fillRect/>
          </a:stretch>
        </p:blipFill>
        <p:spPr>
          <a:xfrm flipH="1">
            <a:off x="5814171" y="2105422"/>
            <a:ext cx="169415" cy="360528"/>
          </a:xfrm>
          <a:prstGeom prst="rect">
            <a:avLst/>
          </a:prstGeom>
        </p:spPr>
      </p:pic>
      <p:pic>
        <p:nvPicPr>
          <p:cNvPr id="14" name="Bildobjekt 13" descr="Man.png"/>
          <p:cNvPicPr>
            <a:picLocks noChangeAspect="1"/>
          </p:cNvPicPr>
          <p:nvPr/>
        </p:nvPicPr>
        <p:blipFill>
          <a:blip r:embed="rId6" cstate="print"/>
          <a:stretch>
            <a:fillRect/>
          </a:stretch>
        </p:blipFill>
        <p:spPr>
          <a:xfrm flipH="1">
            <a:off x="5436018" y="2108760"/>
            <a:ext cx="142709" cy="357190"/>
          </a:xfrm>
          <a:prstGeom prst="rect">
            <a:avLst/>
          </a:prstGeom>
        </p:spPr>
      </p:pic>
      <p:sp>
        <p:nvSpPr>
          <p:cNvPr id="12" name="textruta 11"/>
          <p:cNvSpPr txBox="1"/>
          <p:nvPr/>
        </p:nvSpPr>
        <p:spPr>
          <a:xfrm>
            <a:off x="1646724" y="3372232"/>
            <a:ext cx="434734" cy="215444"/>
          </a:xfrm>
          <a:prstGeom prst="rect">
            <a:avLst/>
          </a:prstGeom>
          <a:noFill/>
        </p:spPr>
        <p:txBody>
          <a:bodyPr wrap="none" rtlCol="0">
            <a:spAutoFit/>
          </a:bodyPr>
          <a:lstStyle/>
          <a:p>
            <a:r>
              <a:rPr lang="sv-SE" sz="800" b="1" dirty="0" smtClean="0">
                <a:solidFill>
                  <a:schemeClr val="bg1">
                    <a:lumMod val="50000"/>
                  </a:schemeClr>
                </a:solidFill>
              </a:rPr>
              <a:t>(34%)</a:t>
            </a:r>
            <a:endParaRPr lang="sv-SE" sz="800" b="1" dirty="0">
              <a:solidFill>
                <a:schemeClr val="bg1">
                  <a:lumMod val="50000"/>
                </a:schemeClr>
              </a:solidFill>
            </a:endParaRPr>
          </a:p>
        </p:txBody>
      </p:sp>
      <p:sp>
        <p:nvSpPr>
          <p:cNvPr id="15" name="textruta 14"/>
          <p:cNvSpPr txBox="1"/>
          <p:nvPr/>
        </p:nvSpPr>
        <p:spPr>
          <a:xfrm>
            <a:off x="3851920" y="3372232"/>
            <a:ext cx="434734" cy="215444"/>
          </a:xfrm>
          <a:prstGeom prst="rect">
            <a:avLst/>
          </a:prstGeom>
          <a:noFill/>
        </p:spPr>
        <p:txBody>
          <a:bodyPr wrap="none" rtlCol="0">
            <a:spAutoFit/>
          </a:bodyPr>
          <a:lstStyle/>
          <a:p>
            <a:r>
              <a:rPr lang="sv-SE" sz="800" b="1" dirty="0" smtClean="0">
                <a:solidFill>
                  <a:schemeClr val="bg1">
                    <a:lumMod val="50000"/>
                  </a:schemeClr>
                </a:solidFill>
              </a:rPr>
              <a:t>(57%)</a:t>
            </a:r>
            <a:endParaRPr lang="sv-SE" sz="800" b="1" dirty="0">
              <a:solidFill>
                <a:schemeClr val="bg1">
                  <a:lumMod val="50000"/>
                </a:schemeClr>
              </a:solidFill>
            </a:endParaRPr>
          </a:p>
        </p:txBody>
      </p:sp>
      <p:sp>
        <p:nvSpPr>
          <p:cNvPr id="16" name="textruta 15"/>
          <p:cNvSpPr txBox="1"/>
          <p:nvPr/>
        </p:nvSpPr>
        <p:spPr>
          <a:xfrm>
            <a:off x="5364088" y="3372232"/>
            <a:ext cx="434734" cy="215444"/>
          </a:xfrm>
          <a:prstGeom prst="rect">
            <a:avLst/>
          </a:prstGeom>
          <a:noFill/>
        </p:spPr>
        <p:txBody>
          <a:bodyPr wrap="none" rtlCol="0">
            <a:spAutoFit/>
          </a:bodyPr>
          <a:lstStyle/>
          <a:p>
            <a:r>
              <a:rPr lang="sv-SE" sz="800" b="1" dirty="0" smtClean="0">
                <a:solidFill>
                  <a:schemeClr val="bg1">
                    <a:lumMod val="50000"/>
                  </a:schemeClr>
                </a:solidFill>
              </a:rPr>
              <a:t>(10%)</a:t>
            </a:r>
            <a:endParaRPr lang="sv-SE" sz="800" b="1" dirty="0">
              <a:solidFill>
                <a:schemeClr val="bg1">
                  <a:lumMod val="50000"/>
                </a:schemeClr>
              </a:solidFill>
            </a:endParaRPr>
          </a:p>
        </p:txBody>
      </p:sp>
      <p:sp>
        <p:nvSpPr>
          <p:cNvPr id="17" name="textruta 16"/>
          <p:cNvSpPr txBox="1"/>
          <p:nvPr/>
        </p:nvSpPr>
        <p:spPr>
          <a:xfrm>
            <a:off x="755576" y="5631051"/>
            <a:ext cx="2047355" cy="246221"/>
          </a:xfrm>
          <a:prstGeom prst="rect">
            <a:avLst/>
          </a:prstGeom>
          <a:noFill/>
        </p:spPr>
        <p:txBody>
          <a:bodyPr wrap="none" rtlCol="0">
            <a:spAutoFit/>
          </a:bodyPr>
          <a:lstStyle/>
          <a:p>
            <a:r>
              <a:rPr lang="sv-SE" sz="1000" i="1" dirty="0" smtClean="0">
                <a:solidFill>
                  <a:schemeClr val="bg1">
                    <a:lumMod val="50000"/>
                  </a:schemeClr>
                </a:solidFill>
              </a:rPr>
              <a:t>(Siffror inom parentes avser 2011)</a:t>
            </a:r>
            <a:endParaRPr lang="sv-SE" sz="1000" i="1" dirty="0">
              <a:solidFill>
                <a:schemeClr val="bg1">
                  <a:lumMod val="50000"/>
                </a:schemeClr>
              </a:solidFill>
            </a:endParaRPr>
          </a:p>
        </p:txBody>
      </p:sp>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2537470"/>
            <a:ext cx="7429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636822"/>
            <a:ext cx="8192271" cy="535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722815" y="190478"/>
            <a:ext cx="7449585" cy="776296"/>
          </a:xfrm>
        </p:spPr>
        <p:txBody>
          <a:bodyPr/>
          <a:lstStyle/>
          <a:p>
            <a:r>
              <a:rPr lang="sv-SE" b="0" dirty="0" smtClean="0"/>
              <a:t>Låntagare om en bostadsbubbla på svenska bostadsmarknaden</a:t>
            </a:r>
            <a:endParaRPr lang="sv-SE" dirty="0"/>
          </a:p>
        </p:txBody>
      </p:sp>
      <p:pic>
        <p:nvPicPr>
          <p:cNvPr id="7" name="Bildobjekt 16" descr="Bubbla 1.png"/>
          <p:cNvPicPr>
            <a:picLocks noChangeAspect="1"/>
          </p:cNvPicPr>
          <p:nvPr/>
        </p:nvPicPr>
        <p:blipFill>
          <a:blip r:embed="rId4" cstate="print"/>
          <a:srcRect/>
          <a:stretch>
            <a:fillRect/>
          </a:stretch>
        </p:blipFill>
        <p:spPr bwMode="auto">
          <a:xfrm>
            <a:off x="6732240" y="4313931"/>
            <a:ext cx="1800200" cy="1779366"/>
          </a:xfrm>
          <a:prstGeom prst="rect">
            <a:avLst/>
          </a:prstGeom>
          <a:noFill/>
          <a:ln w="9525">
            <a:noFill/>
            <a:miter lim="800000"/>
            <a:headEnd/>
            <a:tailEnd/>
          </a:ln>
        </p:spPr>
      </p:pic>
      <p:sp>
        <p:nvSpPr>
          <p:cNvPr id="8" name="textruta 7"/>
          <p:cNvSpPr txBox="1"/>
          <p:nvPr/>
        </p:nvSpPr>
        <p:spPr>
          <a:xfrm>
            <a:off x="6876256" y="4744889"/>
            <a:ext cx="1533348" cy="615553"/>
          </a:xfrm>
          <a:prstGeom prst="rect">
            <a:avLst/>
          </a:prstGeom>
          <a:noFill/>
        </p:spPr>
        <p:txBody>
          <a:bodyPr wrap="square" lIns="0" tIns="0" rIns="0" bIns="0" anchor="ctr">
            <a:prstTxWarp prst="textNoShape">
              <a:avLst/>
            </a:prstTxWarp>
            <a:spAutoFit/>
          </a:bodyPr>
          <a:lstStyle/>
          <a:p>
            <a:r>
              <a:rPr lang="sv-SE" sz="1000" dirty="0" smtClean="0">
                <a:solidFill>
                  <a:schemeClr val="bg1"/>
                </a:solidFill>
                <a:latin typeface="Gotham" pitchFamily="2" charset="0"/>
              </a:rPr>
              <a:t>Låntagare </a:t>
            </a:r>
            <a:r>
              <a:rPr lang="sv-SE" sz="1000" dirty="0" smtClean="0">
                <a:solidFill>
                  <a:schemeClr val="bg1"/>
                </a:solidFill>
                <a:latin typeface="Gotham" pitchFamily="2" charset="0"/>
              </a:rPr>
              <a:t>tror i lägre grad på en bostadsbubbla jfr med dem som inte har bolån</a:t>
            </a:r>
            <a:endParaRPr lang="sv-SE" sz="1000" dirty="0">
              <a:solidFill>
                <a:schemeClr val="bg1"/>
              </a:solidFill>
              <a:latin typeface="Gotham" pitchFamily="2" charset="0"/>
            </a:endParaRPr>
          </a:p>
        </p:txBody>
      </p:sp>
      <p:sp>
        <p:nvSpPr>
          <p:cNvPr id="4" name="Platshållare för text 3"/>
          <p:cNvSpPr>
            <a:spLocks noGrp="1"/>
          </p:cNvSpPr>
          <p:nvPr>
            <p:ph type="body" sz="quarter" idx="10"/>
          </p:nvPr>
        </p:nvSpPr>
        <p:spPr>
          <a:xfrm>
            <a:off x="714375" y="1089763"/>
            <a:ext cx="7890073" cy="178997"/>
          </a:xfrm>
        </p:spPr>
        <p:txBody>
          <a:bodyPr/>
          <a:lstStyle/>
          <a:p>
            <a:r>
              <a:rPr lang="sv-SE" dirty="0" smtClean="0"/>
              <a:t>Tror du att Sverige har en bostadsbubbla som kommer att spricka, d v s att bostadspriserna sjunker kraftigt och snabbt?</a:t>
            </a:r>
            <a:endParaRPr lang="sv-SE" dirty="0"/>
          </a:p>
        </p:txBody>
      </p:sp>
      <p:sp>
        <p:nvSpPr>
          <p:cNvPr id="10" name="textruta 9"/>
          <p:cNvSpPr txBox="1"/>
          <p:nvPr/>
        </p:nvSpPr>
        <p:spPr>
          <a:xfrm>
            <a:off x="2267929" y="2766268"/>
            <a:ext cx="434734" cy="215444"/>
          </a:xfrm>
          <a:prstGeom prst="rect">
            <a:avLst/>
          </a:prstGeom>
          <a:noFill/>
        </p:spPr>
        <p:txBody>
          <a:bodyPr wrap="none" rtlCol="0">
            <a:spAutoFit/>
          </a:bodyPr>
          <a:lstStyle/>
          <a:p>
            <a:r>
              <a:rPr lang="sv-SE" sz="800" b="1" dirty="0" smtClean="0">
                <a:solidFill>
                  <a:schemeClr val="bg1">
                    <a:lumMod val="50000"/>
                  </a:schemeClr>
                </a:solidFill>
              </a:rPr>
              <a:t>(40%)</a:t>
            </a:r>
            <a:endParaRPr lang="sv-SE" sz="800" b="1" dirty="0">
              <a:solidFill>
                <a:schemeClr val="bg1">
                  <a:lumMod val="50000"/>
                </a:schemeClr>
              </a:solidFill>
            </a:endParaRPr>
          </a:p>
        </p:txBody>
      </p:sp>
      <p:sp>
        <p:nvSpPr>
          <p:cNvPr id="11" name="textruta 10"/>
          <p:cNvSpPr txBox="1"/>
          <p:nvPr/>
        </p:nvSpPr>
        <p:spPr>
          <a:xfrm>
            <a:off x="4146251" y="2766268"/>
            <a:ext cx="434734" cy="215444"/>
          </a:xfrm>
          <a:prstGeom prst="rect">
            <a:avLst/>
          </a:prstGeom>
          <a:noFill/>
        </p:spPr>
        <p:txBody>
          <a:bodyPr wrap="none" rtlCol="0">
            <a:spAutoFit/>
          </a:bodyPr>
          <a:lstStyle/>
          <a:p>
            <a:r>
              <a:rPr lang="sv-SE" sz="800" b="1" dirty="0" smtClean="0">
                <a:solidFill>
                  <a:schemeClr val="bg1">
                    <a:lumMod val="50000"/>
                  </a:schemeClr>
                </a:solidFill>
              </a:rPr>
              <a:t>(53%)</a:t>
            </a:r>
            <a:endParaRPr lang="sv-SE" sz="800" b="1" dirty="0">
              <a:solidFill>
                <a:schemeClr val="bg1">
                  <a:lumMod val="50000"/>
                </a:schemeClr>
              </a:solidFill>
            </a:endParaRPr>
          </a:p>
        </p:txBody>
      </p:sp>
      <p:sp>
        <p:nvSpPr>
          <p:cNvPr id="12" name="textruta 11"/>
          <p:cNvSpPr txBox="1"/>
          <p:nvPr/>
        </p:nvSpPr>
        <p:spPr>
          <a:xfrm>
            <a:off x="5364088" y="2766268"/>
            <a:ext cx="378630" cy="215444"/>
          </a:xfrm>
          <a:prstGeom prst="rect">
            <a:avLst/>
          </a:prstGeom>
          <a:noFill/>
        </p:spPr>
        <p:txBody>
          <a:bodyPr wrap="none" rtlCol="0">
            <a:spAutoFit/>
          </a:bodyPr>
          <a:lstStyle/>
          <a:p>
            <a:r>
              <a:rPr lang="sv-SE" sz="800" b="1" dirty="0" smtClean="0">
                <a:solidFill>
                  <a:schemeClr val="bg1">
                    <a:lumMod val="50000"/>
                  </a:schemeClr>
                </a:solidFill>
              </a:rPr>
              <a:t>(7%)</a:t>
            </a:r>
            <a:endParaRPr lang="sv-SE" sz="800" b="1" dirty="0">
              <a:solidFill>
                <a:schemeClr val="bg1">
                  <a:lumMod val="50000"/>
                </a:schemeClr>
              </a:solidFill>
            </a:endParaRPr>
          </a:p>
        </p:txBody>
      </p:sp>
      <p:sp>
        <p:nvSpPr>
          <p:cNvPr id="13" name="textruta 12"/>
          <p:cNvSpPr txBox="1"/>
          <p:nvPr/>
        </p:nvSpPr>
        <p:spPr>
          <a:xfrm>
            <a:off x="2051720" y="3986396"/>
            <a:ext cx="434734" cy="215444"/>
          </a:xfrm>
          <a:prstGeom prst="rect">
            <a:avLst/>
          </a:prstGeom>
          <a:noFill/>
        </p:spPr>
        <p:txBody>
          <a:bodyPr wrap="none" rtlCol="0">
            <a:spAutoFit/>
          </a:bodyPr>
          <a:lstStyle/>
          <a:p>
            <a:r>
              <a:rPr lang="sv-SE" sz="800" b="1" dirty="0" smtClean="0">
                <a:solidFill>
                  <a:schemeClr val="bg1">
                    <a:lumMod val="50000"/>
                  </a:schemeClr>
                </a:solidFill>
              </a:rPr>
              <a:t>(28%)</a:t>
            </a:r>
            <a:endParaRPr lang="sv-SE" sz="800" b="1" dirty="0">
              <a:solidFill>
                <a:schemeClr val="bg1">
                  <a:lumMod val="50000"/>
                </a:schemeClr>
              </a:solidFill>
            </a:endParaRPr>
          </a:p>
        </p:txBody>
      </p:sp>
      <p:sp>
        <p:nvSpPr>
          <p:cNvPr id="14" name="textruta 13"/>
          <p:cNvSpPr txBox="1"/>
          <p:nvPr/>
        </p:nvSpPr>
        <p:spPr>
          <a:xfrm>
            <a:off x="3851920" y="3986396"/>
            <a:ext cx="434734" cy="215444"/>
          </a:xfrm>
          <a:prstGeom prst="rect">
            <a:avLst/>
          </a:prstGeom>
          <a:noFill/>
        </p:spPr>
        <p:txBody>
          <a:bodyPr wrap="none" rtlCol="0">
            <a:spAutoFit/>
          </a:bodyPr>
          <a:lstStyle/>
          <a:p>
            <a:r>
              <a:rPr lang="sv-SE" sz="800" b="1" dirty="0" smtClean="0">
                <a:solidFill>
                  <a:schemeClr val="bg1">
                    <a:lumMod val="50000"/>
                  </a:schemeClr>
                </a:solidFill>
              </a:rPr>
              <a:t>(60%)</a:t>
            </a:r>
            <a:endParaRPr lang="sv-SE" sz="800" b="1" dirty="0">
              <a:solidFill>
                <a:schemeClr val="bg1">
                  <a:lumMod val="50000"/>
                </a:schemeClr>
              </a:solidFill>
            </a:endParaRPr>
          </a:p>
        </p:txBody>
      </p:sp>
      <p:sp>
        <p:nvSpPr>
          <p:cNvPr id="15" name="textruta 14"/>
          <p:cNvSpPr txBox="1"/>
          <p:nvPr/>
        </p:nvSpPr>
        <p:spPr>
          <a:xfrm>
            <a:off x="5289394" y="3986396"/>
            <a:ext cx="434734" cy="215444"/>
          </a:xfrm>
          <a:prstGeom prst="rect">
            <a:avLst/>
          </a:prstGeom>
          <a:noFill/>
        </p:spPr>
        <p:txBody>
          <a:bodyPr wrap="none" rtlCol="0">
            <a:spAutoFit/>
          </a:bodyPr>
          <a:lstStyle/>
          <a:p>
            <a:r>
              <a:rPr lang="sv-SE" sz="800" b="1" dirty="0" smtClean="0">
                <a:solidFill>
                  <a:schemeClr val="bg1">
                    <a:lumMod val="50000"/>
                  </a:schemeClr>
                </a:solidFill>
              </a:rPr>
              <a:t>(12%)</a:t>
            </a:r>
            <a:endParaRPr lang="sv-SE" sz="800" b="1" dirty="0">
              <a:solidFill>
                <a:schemeClr val="bg1">
                  <a:lumMod val="50000"/>
                </a:schemeClr>
              </a:solidFill>
            </a:endParaRPr>
          </a:p>
        </p:txBody>
      </p:sp>
      <p:sp>
        <p:nvSpPr>
          <p:cNvPr id="16" name="textruta 15"/>
          <p:cNvSpPr txBox="1"/>
          <p:nvPr/>
        </p:nvSpPr>
        <p:spPr>
          <a:xfrm>
            <a:off x="755576" y="5631051"/>
            <a:ext cx="2047355" cy="246221"/>
          </a:xfrm>
          <a:prstGeom prst="rect">
            <a:avLst/>
          </a:prstGeom>
          <a:noFill/>
        </p:spPr>
        <p:txBody>
          <a:bodyPr wrap="none" rtlCol="0">
            <a:spAutoFit/>
          </a:bodyPr>
          <a:lstStyle/>
          <a:p>
            <a:r>
              <a:rPr lang="sv-SE" sz="1000" i="1" dirty="0" smtClean="0">
                <a:solidFill>
                  <a:schemeClr val="bg1">
                    <a:lumMod val="50000"/>
                  </a:schemeClr>
                </a:solidFill>
              </a:rPr>
              <a:t>(Siffror inom parentes avser 2011)</a:t>
            </a:r>
            <a:endParaRPr lang="sv-SE" sz="1000" i="1" dirty="0">
              <a:solidFill>
                <a:schemeClr val="bg1">
                  <a:lumMod val="50000"/>
                </a:schemeClr>
              </a:solidFill>
            </a:endParaRPr>
          </a:p>
        </p:txBody>
      </p:sp>
    </p:spTree>
    <p:extLst>
      <p:ext uri="{BB962C8B-B14F-4D97-AF65-F5344CB8AC3E}">
        <p14:creationId xmlns:p14="http://schemas.microsoft.com/office/powerpoint/2010/main" val="2751972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2815" y="190478"/>
            <a:ext cx="7449585" cy="776296"/>
          </a:xfrm>
        </p:spPr>
        <p:txBody>
          <a:bodyPr/>
          <a:lstStyle/>
          <a:p>
            <a:r>
              <a:rPr lang="sv-SE" b="0" dirty="0" smtClean="0"/>
              <a:t>Svenskarnas oro för sjunkande bostadspriser</a:t>
            </a:r>
            <a:endParaRPr lang="sv-SE" dirty="0"/>
          </a:p>
        </p:txBody>
      </p:sp>
      <p:pic>
        <p:nvPicPr>
          <p:cNvPr id="7" name="Bildobjekt 16" descr="Bubbla 1.png"/>
          <p:cNvPicPr>
            <a:picLocks noChangeAspect="1"/>
          </p:cNvPicPr>
          <p:nvPr/>
        </p:nvPicPr>
        <p:blipFill>
          <a:blip r:embed="rId3" cstate="print"/>
          <a:srcRect/>
          <a:stretch>
            <a:fillRect/>
          </a:stretch>
        </p:blipFill>
        <p:spPr bwMode="auto">
          <a:xfrm>
            <a:off x="6732240" y="4313931"/>
            <a:ext cx="1800200" cy="1779366"/>
          </a:xfrm>
          <a:prstGeom prst="rect">
            <a:avLst/>
          </a:prstGeom>
          <a:noFill/>
          <a:ln w="9525">
            <a:noFill/>
            <a:miter lim="800000"/>
            <a:headEnd/>
            <a:tailEnd/>
          </a:ln>
        </p:spPr>
      </p:pic>
      <p:sp>
        <p:nvSpPr>
          <p:cNvPr id="8" name="textruta 7"/>
          <p:cNvSpPr txBox="1"/>
          <p:nvPr/>
        </p:nvSpPr>
        <p:spPr>
          <a:xfrm>
            <a:off x="6876256" y="4821833"/>
            <a:ext cx="1533348" cy="461665"/>
          </a:xfrm>
          <a:prstGeom prst="rect">
            <a:avLst/>
          </a:prstGeom>
          <a:noFill/>
        </p:spPr>
        <p:txBody>
          <a:bodyPr wrap="square" lIns="0" tIns="0" rIns="0" bIns="0" anchor="ctr">
            <a:prstTxWarp prst="textNoShape">
              <a:avLst/>
            </a:prstTxWarp>
            <a:spAutoFit/>
          </a:bodyPr>
          <a:lstStyle/>
          <a:p>
            <a:r>
              <a:rPr lang="sv-SE" sz="1000" dirty="0" smtClean="0">
                <a:solidFill>
                  <a:schemeClr val="bg1"/>
                </a:solidFill>
                <a:latin typeface="Gotham" pitchFamily="2" charset="0"/>
              </a:rPr>
              <a:t>En av tre ser en möjlighet i sjunkande bostadspriser</a:t>
            </a:r>
            <a:endParaRPr lang="sv-SE" sz="1000" dirty="0">
              <a:solidFill>
                <a:schemeClr val="bg1"/>
              </a:solidFill>
              <a:latin typeface="Gotham" pitchFamily="2" charset="0"/>
            </a:endParaRPr>
          </a:p>
        </p:txBody>
      </p:sp>
      <p:sp>
        <p:nvSpPr>
          <p:cNvPr id="4" name="Platshållare för text 3"/>
          <p:cNvSpPr>
            <a:spLocks noGrp="1"/>
          </p:cNvSpPr>
          <p:nvPr>
            <p:ph type="body" sz="quarter" idx="10"/>
          </p:nvPr>
        </p:nvSpPr>
        <p:spPr>
          <a:xfrm>
            <a:off x="714375" y="1089763"/>
            <a:ext cx="7890073" cy="178997"/>
          </a:xfrm>
        </p:spPr>
        <p:txBody>
          <a:bodyPr/>
          <a:lstStyle/>
          <a:p>
            <a:r>
              <a:rPr lang="sv-SE" dirty="0" smtClean="0"/>
              <a:t>Är du orolig för sjunkande bostadspriser?</a:t>
            </a:r>
            <a:endParaRPr lang="sv-SE" dirty="0"/>
          </a:p>
        </p:txBody>
      </p:sp>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060848"/>
            <a:ext cx="6330391" cy="413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ruta 13"/>
          <p:cNvSpPr txBox="1"/>
          <p:nvPr/>
        </p:nvSpPr>
        <p:spPr>
          <a:xfrm>
            <a:off x="2373660" y="2420888"/>
            <a:ext cx="434734" cy="215444"/>
          </a:xfrm>
          <a:prstGeom prst="rect">
            <a:avLst/>
          </a:prstGeom>
          <a:noFill/>
        </p:spPr>
        <p:txBody>
          <a:bodyPr wrap="none" rtlCol="0">
            <a:spAutoFit/>
          </a:bodyPr>
          <a:lstStyle/>
          <a:p>
            <a:r>
              <a:rPr lang="sv-SE" sz="800" b="1" dirty="0" smtClean="0">
                <a:solidFill>
                  <a:schemeClr val="bg1">
                    <a:lumMod val="50000"/>
                  </a:schemeClr>
                </a:solidFill>
              </a:rPr>
              <a:t>(14%)</a:t>
            </a:r>
            <a:endParaRPr lang="sv-SE" sz="800" b="1" dirty="0">
              <a:solidFill>
                <a:schemeClr val="bg1">
                  <a:lumMod val="50000"/>
                </a:schemeClr>
              </a:solidFill>
            </a:endParaRPr>
          </a:p>
        </p:txBody>
      </p:sp>
      <p:sp>
        <p:nvSpPr>
          <p:cNvPr id="15" name="textruta 14"/>
          <p:cNvSpPr txBox="1"/>
          <p:nvPr/>
        </p:nvSpPr>
        <p:spPr>
          <a:xfrm>
            <a:off x="3029601" y="3318892"/>
            <a:ext cx="434734" cy="215444"/>
          </a:xfrm>
          <a:prstGeom prst="rect">
            <a:avLst/>
          </a:prstGeom>
          <a:noFill/>
        </p:spPr>
        <p:txBody>
          <a:bodyPr wrap="none" rtlCol="0">
            <a:spAutoFit/>
          </a:bodyPr>
          <a:lstStyle/>
          <a:p>
            <a:r>
              <a:rPr lang="sv-SE" sz="800" b="1" dirty="0" smtClean="0">
                <a:solidFill>
                  <a:schemeClr val="bg1">
                    <a:lumMod val="50000"/>
                  </a:schemeClr>
                </a:solidFill>
              </a:rPr>
              <a:t>(23%)</a:t>
            </a:r>
            <a:endParaRPr lang="sv-SE" sz="800" b="1" dirty="0">
              <a:solidFill>
                <a:schemeClr val="bg1">
                  <a:lumMod val="50000"/>
                </a:schemeClr>
              </a:solidFill>
            </a:endParaRPr>
          </a:p>
        </p:txBody>
      </p:sp>
      <p:sp>
        <p:nvSpPr>
          <p:cNvPr id="16" name="textruta 15"/>
          <p:cNvSpPr txBox="1"/>
          <p:nvPr/>
        </p:nvSpPr>
        <p:spPr>
          <a:xfrm>
            <a:off x="1833261" y="4804792"/>
            <a:ext cx="378630" cy="215444"/>
          </a:xfrm>
          <a:prstGeom prst="rect">
            <a:avLst/>
          </a:prstGeom>
          <a:noFill/>
        </p:spPr>
        <p:txBody>
          <a:bodyPr wrap="none" rtlCol="0">
            <a:spAutoFit/>
          </a:bodyPr>
          <a:lstStyle/>
          <a:p>
            <a:r>
              <a:rPr lang="sv-SE" sz="800" b="1" dirty="0" smtClean="0">
                <a:solidFill>
                  <a:schemeClr val="bg1">
                    <a:lumMod val="50000"/>
                  </a:schemeClr>
                </a:solidFill>
              </a:rPr>
              <a:t>(6%)</a:t>
            </a:r>
            <a:endParaRPr lang="sv-SE" sz="800" b="1" dirty="0">
              <a:solidFill>
                <a:schemeClr val="bg1">
                  <a:lumMod val="50000"/>
                </a:schemeClr>
              </a:solidFill>
            </a:endParaRPr>
          </a:p>
        </p:txBody>
      </p:sp>
      <p:sp>
        <p:nvSpPr>
          <p:cNvPr id="17" name="textruta 16"/>
          <p:cNvSpPr txBox="1"/>
          <p:nvPr/>
        </p:nvSpPr>
        <p:spPr>
          <a:xfrm>
            <a:off x="3258201" y="5185792"/>
            <a:ext cx="378630" cy="215444"/>
          </a:xfrm>
          <a:prstGeom prst="rect">
            <a:avLst/>
          </a:prstGeom>
          <a:noFill/>
        </p:spPr>
        <p:txBody>
          <a:bodyPr wrap="none" rtlCol="0">
            <a:spAutoFit/>
          </a:bodyPr>
          <a:lstStyle/>
          <a:p>
            <a:r>
              <a:rPr lang="sv-SE" sz="800" b="1" dirty="0" smtClean="0">
                <a:solidFill>
                  <a:schemeClr val="bg1">
                    <a:lumMod val="50000"/>
                  </a:schemeClr>
                </a:solidFill>
              </a:rPr>
              <a:t>(6%)</a:t>
            </a:r>
            <a:endParaRPr lang="sv-SE" sz="800" b="1" dirty="0">
              <a:solidFill>
                <a:schemeClr val="bg1">
                  <a:lumMod val="50000"/>
                </a:schemeClr>
              </a:solidFill>
            </a:endParaRPr>
          </a:p>
        </p:txBody>
      </p:sp>
      <p:sp>
        <p:nvSpPr>
          <p:cNvPr id="18" name="textruta 17"/>
          <p:cNvSpPr txBox="1"/>
          <p:nvPr/>
        </p:nvSpPr>
        <p:spPr>
          <a:xfrm>
            <a:off x="5433410" y="3273172"/>
            <a:ext cx="434734" cy="215444"/>
          </a:xfrm>
          <a:prstGeom prst="rect">
            <a:avLst/>
          </a:prstGeom>
          <a:noFill/>
        </p:spPr>
        <p:txBody>
          <a:bodyPr wrap="none" rtlCol="0">
            <a:spAutoFit/>
          </a:bodyPr>
          <a:lstStyle/>
          <a:p>
            <a:r>
              <a:rPr lang="sv-SE" sz="800" b="1" dirty="0" smtClean="0">
                <a:solidFill>
                  <a:schemeClr val="bg1">
                    <a:lumMod val="50000"/>
                  </a:schemeClr>
                </a:solidFill>
              </a:rPr>
              <a:t>(51%)</a:t>
            </a:r>
            <a:endParaRPr lang="sv-SE" sz="800" b="1" dirty="0">
              <a:solidFill>
                <a:schemeClr val="bg1">
                  <a:lumMod val="50000"/>
                </a:schemeClr>
              </a:solidFill>
            </a:endParaRPr>
          </a:p>
        </p:txBody>
      </p:sp>
      <p:sp>
        <p:nvSpPr>
          <p:cNvPr id="19" name="textruta 18"/>
          <p:cNvSpPr txBox="1"/>
          <p:nvPr/>
        </p:nvSpPr>
        <p:spPr>
          <a:xfrm>
            <a:off x="755576" y="5631051"/>
            <a:ext cx="2047355" cy="246221"/>
          </a:xfrm>
          <a:prstGeom prst="rect">
            <a:avLst/>
          </a:prstGeom>
          <a:noFill/>
        </p:spPr>
        <p:txBody>
          <a:bodyPr wrap="none" rtlCol="0">
            <a:spAutoFit/>
          </a:bodyPr>
          <a:lstStyle/>
          <a:p>
            <a:r>
              <a:rPr lang="sv-SE" sz="1000" i="1" dirty="0" smtClean="0">
                <a:solidFill>
                  <a:schemeClr val="bg1">
                    <a:lumMod val="50000"/>
                  </a:schemeClr>
                </a:solidFill>
              </a:rPr>
              <a:t>(Siffror inom parentes avser 2011)</a:t>
            </a:r>
            <a:endParaRPr lang="sv-SE" sz="1000" i="1" dirty="0">
              <a:solidFill>
                <a:schemeClr val="bg1">
                  <a:lumMod val="50000"/>
                </a:schemeClr>
              </a:solidFill>
            </a:endParaRPr>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5666045"/>
            <a:ext cx="603282" cy="13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Bildobjekt 21" descr="Kvinna.png"/>
          <p:cNvPicPr>
            <a:picLocks noChangeAspect="1"/>
          </p:cNvPicPr>
          <p:nvPr/>
        </p:nvPicPr>
        <p:blipFill>
          <a:blip r:embed="rId6" cstate="print"/>
          <a:stretch>
            <a:fillRect/>
          </a:stretch>
        </p:blipFill>
        <p:spPr>
          <a:xfrm flipH="1">
            <a:off x="3881400" y="5394228"/>
            <a:ext cx="114536" cy="243741"/>
          </a:xfrm>
          <a:prstGeom prst="rect">
            <a:avLst/>
          </a:prstGeom>
        </p:spPr>
      </p:pic>
      <p:pic>
        <p:nvPicPr>
          <p:cNvPr id="23" name="Bildobjekt 22" descr="Man.png"/>
          <p:cNvPicPr>
            <a:picLocks noChangeAspect="1"/>
          </p:cNvPicPr>
          <p:nvPr/>
        </p:nvPicPr>
        <p:blipFill>
          <a:blip r:embed="rId7" cstate="print"/>
          <a:stretch>
            <a:fillRect/>
          </a:stretch>
        </p:blipFill>
        <p:spPr>
          <a:xfrm flipH="1">
            <a:off x="3591106" y="5394228"/>
            <a:ext cx="96481" cy="241484"/>
          </a:xfrm>
          <a:prstGeom prst="rect">
            <a:avLst/>
          </a:prstGeom>
        </p:spPr>
      </p:pic>
      <p:pic>
        <p:nvPicPr>
          <p:cNvPr id="2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2120" y="3318892"/>
            <a:ext cx="574266" cy="13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Bildobjekt 28" descr="Hus.png"/>
          <p:cNvPicPr>
            <a:picLocks noChangeAspect="1"/>
          </p:cNvPicPr>
          <p:nvPr/>
        </p:nvPicPr>
        <p:blipFill>
          <a:blip r:embed="rId9" cstate="print"/>
          <a:stretch>
            <a:fillRect/>
          </a:stretch>
        </p:blipFill>
        <p:spPr>
          <a:xfrm>
            <a:off x="6204659" y="3057314"/>
            <a:ext cx="261727" cy="242910"/>
          </a:xfrm>
          <a:prstGeom prst="rect">
            <a:avLst/>
          </a:prstGeom>
        </p:spPr>
      </p:pic>
      <p:pic>
        <p:nvPicPr>
          <p:cNvPr id="30" name="Bildobjekt 29" descr="Höghus.png"/>
          <p:cNvPicPr>
            <a:picLocks noChangeAspect="1"/>
          </p:cNvPicPr>
          <p:nvPr/>
        </p:nvPicPr>
        <p:blipFill>
          <a:blip r:embed="rId10" cstate="print"/>
          <a:stretch>
            <a:fillRect/>
          </a:stretch>
        </p:blipFill>
        <p:spPr>
          <a:xfrm>
            <a:off x="5948623" y="3057314"/>
            <a:ext cx="171064" cy="242910"/>
          </a:xfrm>
          <a:prstGeom prst="rect">
            <a:avLst/>
          </a:prstGeom>
        </p:spPr>
      </p:pic>
    </p:spTree>
    <p:extLst>
      <p:ext uri="{BB962C8B-B14F-4D97-AF65-F5344CB8AC3E}">
        <p14:creationId xmlns:p14="http://schemas.microsoft.com/office/powerpoint/2010/main" val="3223918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2815" y="190478"/>
            <a:ext cx="7449585" cy="776296"/>
          </a:xfrm>
        </p:spPr>
        <p:txBody>
          <a:bodyPr/>
          <a:lstStyle/>
          <a:p>
            <a:r>
              <a:rPr lang="sv-SE" b="0" dirty="0" smtClean="0"/>
              <a:t>Låntagarnas oro för sjunkande bostadspriser</a:t>
            </a:r>
            <a:endParaRPr lang="sv-SE" dirty="0"/>
          </a:p>
        </p:txBody>
      </p:sp>
      <p:sp>
        <p:nvSpPr>
          <p:cNvPr id="4" name="Platshållare för text 3"/>
          <p:cNvSpPr>
            <a:spLocks noGrp="1"/>
          </p:cNvSpPr>
          <p:nvPr>
            <p:ph type="body" sz="quarter" idx="10"/>
          </p:nvPr>
        </p:nvSpPr>
        <p:spPr>
          <a:xfrm>
            <a:off x="714375" y="1089763"/>
            <a:ext cx="7890073" cy="178997"/>
          </a:xfrm>
        </p:spPr>
        <p:txBody>
          <a:bodyPr/>
          <a:lstStyle/>
          <a:p>
            <a:r>
              <a:rPr lang="sv-SE" dirty="0" smtClean="0"/>
              <a:t>Är du orolig för sjunkande bostadspriser?</a:t>
            </a:r>
            <a:endParaRPr lang="sv-SE" dirty="0"/>
          </a:p>
        </p:txBody>
      </p:sp>
      <p:pic>
        <p:nvPicPr>
          <p:cNvPr id="9" name="Bildobjekt 16" descr="Bubbla 1.png"/>
          <p:cNvPicPr>
            <a:picLocks noChangeAspect="1"/>
          </p:cNvPicPr>
          <p:nvPr/>
        </p:nvPicPr>
        <p:blipFill>
          <a:blip r:embed="rId3" cstate="print"/>
          <a:srcRect/>
          <a:stretch>
            <a:fillRect/>
          </a:stretch>
        </p:blipFill>
        <p:spPr bwMode="auto">
          <a:xfrm>
            <a:off x="6732240" y="4313931"/>
            <a:ext cx="1800200" cy="1779366"/>
          </a:xfrm>
          <a:prstGeom prst="rect">
            <a:avLst/>
          </a:prstGeom>
          <a:noFill/>
          <a:ln w="9525">
            <a:noFill/>
            <a:miter lim="800000"/>
            <a:headEnd/>
            <a:tailEnd/>
          </a:ln>
        </p:spPr>
      </p:pic>
      <p:sp>
        <p:nvSpPr>
          <p:cNvPr id="10" name="textruta 9"/>
          <p:cNvSpPr txBox="1"/>
          <p:nvPr/>
        </p:nvSpPr>
        <p:spPr>
          <a:xfrm>
            <a:off x="6876256" y="4437113"/>
            <a:ext cx="1533348" cy="1231106"/>
          </a:xfrm>
          <a:prstGeom prst="rect">
            <a:avLst/>
          </a:prstGeom>
          <a:noFill/>
        </p:spPr>
        <p:txBody>
          <a:bodyPr wrap="square" lIns="0" tIns="0" rIns="0" bIns="0" anchor="ctr">
            <a:prstTxWarp prst="textNoShape">
              <a:avLst/>
            </a:prstTxWarp>
            <a:spAutoFit/>
          </a:bodyPr>
          <a:lstStyle/>
          <a:p>
            <a:r>
              <a:rPr lang="sv-SE" sz="1000" dirty="0" smtClean="0">
                <a:solidFill>
                  <a:schemeClr val="bg1"/>
                </a:solidFill>
                <a:latin typeface="Gotham" pitchFamily="2" charset="0"/>
              </a:rPr>
              <a:t>Icke låntagare ser i högre utsträckning en möjlighet att köpa första boendet billigare om marknaden viker, medan </a:t>
            </a:r>
            <a:r>
              <a:rPr lang="sv-SE" sz="1000" dirty="0" err="1" smtClean="0">
                <a:solidFill>
                  <a:schemeClr val="bg1"/>
                </a:solidFill>
                <a:latin typeface="Gotham" pitchFamily="2" charset="0"/>
              </a:rPr>
              <a:t>bolåntagare</a:t>
            </a:r>
            <a:r>
              <a:rPr lang="sv-SE" sz="1000" dirty="0" smtClean="0">
                <a:solidFill>
                  <a:schemeClr val="bg1"/>
                </a:solidFill>
                <a:latin typeface="Gotham" pitchFamily="2" charset="0"/>
              </a:rPr>
              <a:t> ser en möjlighet att byta upp sig till något större</a:t>
            </a:r>
            <a:endParaRPr lang="sv-SE" sz="1000" dirty="0">
              <a:solidFill>
                <a:schemeClr val="bg1"/>
              </a:solidFill>
              <a:latin typeface="Gotham" pitchFamily="2" charset="0"/>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700807"/>
            <a:ext cx="9309100"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ruta 10"/>
          <p:cNvSpPr txBox="1"/>
          <p:nvPr/>
        </p:nvSpPr>
        <p:spPr>
          <a:xfrm>
            <a:off x="3707904" y="2193062"/>
            <a:ext cx="429926" cy="246221"/>
          </a:xfrm>
          <a:prstGeom prst="rect">
            <a:avLst/>
          </a:prstGeom>
          <a:noFill/>
        </p:spPr>
        <p:txBody>
          <a:bodyPr wrap="none" rtlCol="0">
            <a:spAutoFit/>
          </a:bodyPr>
          <a:lstStyle/>
          <a:p>
            <a:r>
              <a:rPr lang="sv-SE" sz="1000" dirty="0" smtClean="0">
                <a:solidFill>
                  <a:schemeClr val="bg1">
                    <a:lumMod val="50000"/>
                  </a:schemeClr>
                </a:solidFill>
              </a:rPr>
              <a:t>(7%)</a:t>
            </a:r>
            <a:endParaRPr lang="sv-SE" sz="1000" dirty="0">
              <a:solidFill>
                <a:schemeClr val="bg1">
                  <a:lumMod val="50000"/>
                </a:schemeClr>
              </a:solidFill>
            </a:endParaRPr>
          </a:p>
        </p:txBody>
      </p:sp>
      <p:sp>
        <p:nvSpPr>
          <p:cNvPr id="12" name="textruta 11"/>
          <p:cNvSpPr txBox="1"/>
          <p:nvPr/>
        </p:nvSpPr>
        <p:spPr>
          <a:xfrm>
            <a:off x="3700284" y="2348880"/>
            <a:ext cx="429926" cy="246221"/>
          </a:xfrm>
          <a:prstGeom prst="rect">
            <a:avLst/>
          </a:prstGeom>
          <a:noFill/>
        </p:spPr>
        <p:txBody>
          <a:bodyPr wrap="none" rtlCol="0">
            <a:spAutoFit/>
          </a:bodyPr>
          <a:lstStyle/>
          <a:p>
            <a:r>
              <a:rPr lang="sv-SE" sz="1000" dirty="0" smtClean="0">
                <a:solidFill>
                  <a:schemeClr val="bg1">
                    <a:lumMod val="50000"/>
                  </a:schemeClr>
                </a:solidFill>
              </a:rPr>
              <a:t>(6%)</a:t>
            </a:r>
            <a:endParaRPr lang="sv-SE" sz="1000" dirty="0">
              <a:solidFill>
                <a:schemeClr val="bg1">
                  <a:lumMod val="50000"/>
                </a:schemeClr>
              </a:solidFill>
            </a:endParaRPr>
          </a:p>
        </p:txBody>
      </p:sp>
      <p:sp>
        <p:nvSpPr>
          <p:cNvPr id="13" name="textruta 12"/>
          <p:cNvSpPr txBox="1"/>
          <p:nvPr/>
        </p:nvSpPr>
        <p:spPr>
          <a:xfrm>
            <a:off x="3854042" y="2761789"/>
            <a:ext cx="500458" cy="246221"/>
          </a:xfrm>
          <a:prstGeom prst="rect">
            <a:avLst/>
          </a:prstGeom>
          <a:noFill/>
        </p:spPr>
        <p:txBody>
          <a:bodyPr wrap="none" rtlCol="0">
            <a:spAutoFit/>
          </a:bodyPr>
          <a:lstStyle/>
          <a:p>
            <a:r>
              <a:rPr lang="sv-SE" sz="1000" dirty="0" smtClean="0">
                <a:solidFill>
                  <a:schemeClr val="bg1">
                    <a:lumMod val="50000"/>
                  </a:schemeClr>
                </a:solidFill>
              </a:rPr>
              <a:t>(11%)</a:t>
            </a:r>
            <a:endParaRPr lang="sv-SE" sz="1000" dirty="0">
              <a:solidFill>
                <a:schemeClr val="bg1">
                  <a:lumMod val="50000"/>
                </a:schemeClr>
              </a:solidFill>
            </a:endParaRPr>
          </a:p>
        </p:txBody>
      </p:sp>
      <p:sp>
        <p:nvSpPr>
          <p:cNvPr id="14" name="textruta 13"/>
          <p:cNvSpPr txBox="1"/>
          <p:nvPr/>
        </p:nvSpPr>
        <p:spPr>
          <a:xfrm>
            <a:off x="3566010" y="2917607"/>
            <a:ext cx="429926" cy="246221"/>
          </a:xfrm>
          <a:prstGeom prst="rect">
            <a:avLst/>
          </a:prstGeom>
          <a:noFill/>
        </p:spPr>
        <p:txBody>
          <a:bodyPr wrap="none" rtlCol="0">
            <a:spAutoFit/>
          </a:bodyPr>
          <a:lstStyle/>
          <a:p>
            <a:r>
              <a:rPr lang="sv-SE" sz="1000" dirty="0" smtClean="0">
                <a:solidFill>
                  <a:schemeClr val="bg1">
                    <a:lumMod val="50000"/>
                  </a:schemeClr>
                </a:solidFill>
              </a:rPr>
              <a:t>(1%)</a:t>
            </a:r>
            <a:endParaRPr lang="sv-SE" sz="1000" dirty="0">
              <a:solidFill>
                <a:schemeClr val="bg1">
                  <a:lumMod val="50000"/>
                </a:schemeClr>
              </a:solidFill>
            </a:endParaRPr>
          </a:p>
        </p:txBody>
      </p:sp>
      <p:sp>
        <p:nvSpPr>
          <p:cNvPr id="15" name="textruta 14"/>
          <p:cNvSpPr txBox="1"/>
          <p:nvPr/>
        </p:nvSpPr>
        <p:spPr>
          <a:xfrm>
            <a:off x="4278470" y="3337853"/>
            <a:ext cx="500458" cy="246221"/>
          </a:xfrm>
          <a:prstGeom prst="rect">
            <a:avLst/>
          </a:prstGeom>
          <a:noFill/>
        </p:spPr>
        <p:txBody>
          <a:bodyPr wrap="none" rtlCol="0">
            <a:spAutoFit/>
          </a:bodyPr>
          <a:lstStyle/>
          <a:p>
            <a:r>
              <a:rPr lang="sv-SE" sz="1000" dirty="0" smtClean="0">
                <a:solidFill>
                  <a:schemeClr val="bg1">
                    <a:lumMod val="50000"/>
                  </a:schemeClr>
                </a:solidFill>
              </a:rPr>
              <a:t>(31%)</a:t>
            </a:r>
            <a:endParaRPr lang="sv-SE" sz="1000" dirty="0">
              <a:solidFill>
                <a:schemeClr val="bg1">
                  <a:lumMod val="50000"/>
                </a:schemeClr>
              </a:solidFill>
            </a:endParaRPr>
          </a:p>
        </p:txBody>
      </p:sp>
      <p:sp>
        <p:nvSpPr>
          <p:cNvPr id="16" name="textruta 15"/>
          <p:cNvSpPr txBox="1"/>
          <p:nvPr/>
        </p:nvSpPr>
        <p:spPr>
          <a:xfrm>
            <a:off x="3990438" y="3493671"/>
            <a:ext cx="500458" cy="246221"/>
          </a:xfrm>
          <a:prstGeom prst="rect">
            <a:avLst/>
          </a:prstGeom>
          <a:noFill/>
        </p:spPr>
        <p:txBody>
          <a:bodyPr wrap="none" rtlCol="0">
            <a:spAutoFit/>
          </a:bodyPr>
          <a:lstStyle/>
          <a:p>
            <a:r>
              <a:rPr lang="sv-SE" sz="1000" dirty="0" smtClean="0">
                <a:solidFill>
                  <a:schemeClr val="bg1">
                    <a:lumMod val="50000"/>
                  </a:schemeClr>
                </a:solidFill>
              </a:rPr>
              <a:t>(15%)</a:t>
            </a:r>
            <a:endParaRPr lang="sv-SE" sz="1000" dirty="0">
              <a:solidFill>
                <a:schemeClr val="bg1">
                  <a:lumMod val="50000"/>
                </a:schemeClr>
              </a:solidFill>
            </a:endParaRPr>
          </a:p>
        </p:txBody>
      </p:sp>
      <p:sp>
        <p:nvSpPr>
          <p:cNvPr id="17" name="textruta 16"/>
          <p:cNvSpPr txBox="1"/>
          <p:nvPr/>
        </p:nvSpPr>
        <p:spPr>
          <a:xfrm>
            <a:off x="3566010" y="3899148"/>
            <a:ext cx="429926" cy="246221"/>
          </a:xfrm>
          <a:prstGeom prst="rect">
            <a:avLst/>
          </a:prstGeom>
          <a:noFill/>
        </p:spPr>
        <p:txBody>
          <a:bodyPr wrap="none" rtlCol="0">
            <a:spAutoFit/>
          </a:bodyPr>
          <a:lstStyle/>
          <a:p>
            <a:r>
              <a:rPr lang="sv-SE" sz="1000" dirty="0" smtClean="0">
                <a:solidFill>
                  <a:schemeClr val="bg1">
                    <a:lumMod val="50000"/>
                  </a:schemeClr>
                </a:solidFill>
              </a:rPr>
              <a:t>(1%)</a:t>
            </a:r>
            <a:endParaRPr lang="sv-SE" sz="1000" dirty="0">
              <a:solidFill>
                <a:schemeClr val="bg1">
                  <a:lumMod val="50000"/>
                </a:schemeClr>
              </a:solidFill>
            </a:endParaRPr>
          </a:p>
        </p:txBody>
      </p:sp>
      <p:sp>
        <p:nvSpPr>
          <p:cNvPr id="18" name="textruta 17"/>
          <p:cNvSpPr txBox="1"/>
          <p:nvPr/>
        </p:nvSpPr>
        <p:spPr>
          <a:xfrm>
            <a:off x="4319998" y="4054966"/>
            <a:ext cx="500458" cy="246221"/>
          </a:xfrm>
          <a:prstGeom prst="rect">
            <a:avLst/>
          </a:prstGeom>
          <a:noFill/>
        </p:spPr>
        <p:txBody>
          <a:bodyPr wrap="none" rtlCol="0">
            <a:spAutoFit/>
          </a:bodyPr>
          <a:lstStyle/>
          <a:p>
            <a:r>
              <a:rPr lang="sv-SE" sz="1000" dirty="0" smtClean="0">
                <a:solidFill>
                  <a:schemeClr val="bg1">
                    <a:lumMod val="50000"/>
                  </a:schemeClr>
                </a:solidFill>
              </a:rPr>
              <a:t>(27%)</a:t>
            </a:r>
            <a:endParaRPr lang="sv-SE" sz="1000" dirty="0">
              <a:solidFill>
                <a:schemeClr val="bg1">
                  <a:lumMod val="50000"/>
                </a:schemeClr>
              </a:solidFill>
            </a:endParaRPr>
          </a:p>
        </p:txBody>
      </p:sp>
      <p:sp>
        <p:nvSpPr>
          <p:cNvPr id="19" name="textruta 18"/>
          <p:cNvSpPr txBox="1"/>
          <p:nvPr/>
        </p:nvSpPr>
        <p:spPr>
          <a:xfrm>
            <a:off x="5004048" y="4467121"/>
            <a:ext cx="500458" cy="246221"/>
          </a:xfrm>
          <a:prstGeom prst="rect">
            <a:avLst/>
          </a:prstGeom>
          <a:noFill/>
        </p:spPr>
        <p:txBody>
          <a:bodyPr wrap="none" rtlCol="0">
            <a:spAutoFit/>
          </a:bodyPr>
          <a:lstStyle/>
          <a:p>
            <a:r>
              <a:rPr lang="sv-SE" sz="1000" dirty="0" smtClean="0">
                <a:solidFill>
                  <a:schemeClr val="bg1">
                    <a:lumMod val="50000"/>
                  </a:schemeClr>
                </a:solidFill>
              </a:rPr>
              <a:t>(50%)</a:t>
            </a:r>
            <a:endParaRPr lang="sv-SE" sz="1000" dirty="0">
              <a:solidFill>
                <a:schemeClr val="bg1">
                  <a:lumMod val="50000"/>
                </a:schemeClr>
              </a:solidFill>
            </a:endParaRPr>
          </a:p>
        </p:txBody>
      </p:sp>
      <p:sp>
        <p:nvSpPr>
          <p:cNvPr id="20" name="textruta 19"/>
          <p:cNvSpPr txBox="1"/>
          <p:nvPr/>
        </p:nvSpPr>
        <p:spPr>
          <a:xfrm>
            <a:off x="4824054" y="4622939"/>
            <a:ext cx="500458" cy="246221"/>
          </a:xfrm>
          <a:prstGeom prst="rect">
            <a:avLst/>
          </a:prstGeom>
          <a:noFill/>
        </p:spPr>
        <p:txBody>
          <a:bodyPr wrap="none" rtlCol="0">
            <a:spAutoFit/>
          </a:bodyPr>
          <a:lstStyle/>
          <a:p>
            <a:r>
              <a:rPr lang="sv-SE" sz="1000" dirty="0" smtClean="0">
                <a:solidFill>
                  <a:schemeClr val="bg1">
                    <a:lumMod val="50000"/>
                  </a:schemeClr>
                </a:solidFill>
              </a:rPr>
              <a:t>(52%)</a:t>
            </a:r>
            <a:endParaRPr lang="sv-SE" sz="1000" dirty="0">
              <a:solidFill>
                <a:schemeClr val="bg1">
                  <a:lumMod val="50000"/>
                </a:schemeClr>
              </a:solidFill>
            </a:endParaRPr>
          </a:p>
        </p:txBody>
      </p:sp>
    </p:spTree>
    <p:extLst>
      <p:ext uri="{BB962C8B-B14F-4D97-AF65-F5344CB8AC3E}">
        <p14:creationId xmlns:p14="http://schemas.microsoft.com/office/powerpoint/2010/main" val="3885559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2815" y="60416"/>
            <a:ext cx="5920887" cy="776296"/>
          </a:xfrm>
        </p:spPr>
        <p:txBody>
          <a:bodyPr/>
          <a:lstStyle/>
          <a:p>
            <a:r>
              <a:rPr lang="sv-SE" sz="1600" dirty="0" smtClean="0"/>
              <a:t>Sammanfattning</a:t>
            </a:r>
            <a:endParaRPr lang="sv-SE" sz="1600" dirty="0"/>
          </a:p>
        </p:txBody>
      </p:sp>
      <p:sp>
        <p:nvSpPr>
          <p:cNvPr id="9" name="Platshållare för text 8"/>
          <p:cNvSpPr>
            <a:spLocks noGrp="1"/>
          </p:cNvSpPr>
          <p:nvPr>
            <p:ph type="body" sz="quarter" idx="12"/>
          </p:nvPr>
        </p:nvSpPr>
        <p:spPr>
          <a:xfrm>
            <a:off x="570359" y="1268760"/>
            <a:ext cx="7530033" cy="3888432"/>
          </a:xfrm>
        </p:spPr>
        <p:txBody>
          <a:bodyPr/>
          <a:lstStyle/>
          <a:p>
            <a:r>
              <a:rPr lang="sv-SE" sz="1400" dirty="0" smtClean="0"/>
              <a:t>Största hotet mot svenskarnas privatekonomi är i dagsläget att man själv eller någon i familjen blir av med jobbet, vilket även var fallet </a:t>
            </a:r>
            <a:r>
              <a:rPr lang="sv-SE" sz="1400" dirty="0" smtClean="0"/>
              <a:t>2011 och 2010. Svenskarna är mer optimistiska jämfört med 2011 och 2010 och ser i lägre utsträckning ökande räntekostnader, elpriser eller nedgång på aktiemarknaden som hot mot privatekonomin. Räntekostnaderna oroar låntagarna i betydligt lägre utsträckning än 2011. </a:t>
            </a:r>
          </a:p>
          <a:p>
            <a:pPr marL="0" indent="0">
              <a:buNone/>
            </a:pPr>
            <a:endParaRPr lang="sv-SE" sz="1400" dirty="0"/>
          </a:p>
          <a:p>
            <a:r>
              <a:rPr lang="sv-SE" sz="1400" dirty="0" smtClean="0"/>
              <a:t>Synen på konjunkturen framöver är mer pessimistisk jämfört med 2011, färre tror att vi har lagt det värsta bakom oss och flera tror att konjunkturen kommer att försämras ytterligare och att en återhämtning är långt borta. </a:t>
            </a:r>
          </a:p>
          <a:p>
            <a:pPr marL="0" indent="0">
              <a:buNone/>
            </a:pPr>
            <a:endParaRPr lang="sv-SE" sz="1400" dirty="0" smtClean="0"/>
          </a:p>
          <a:p>
            <a:r>
              <a:rPr lang="sv-SE" sz="1400" dirty="0" smtClean="0"/>
              <a:t>Till skillnad från konjunkturutvecklingen tror färre svenskar på vikande bostadspriser framöver jfr med motsvarande period 2011. Storstadsbor och låntagare är de som är mest optimistiska. </a:t>
            </a:r>
            <a:r>
              <a:rPr lang="sv-SE" sz="1400" dirty="0" smtClean="0"/>
              <a:t>Man är i likhet med 2011 inte orolig för kraftigt sjunkande bostadpriser eller för att Sverige har en bostadsbubbla. </a:t>
            </a:r>
          </a:p>
          <a:p>
            <a:endParaRPr lang="sv-SE" sz="1400" dirty="0"/>
          </a:p>
          <a:p>
            <a:r>
              <a:rPr lang="sv-SE" sz="1400" dirty="0" smtClean="0"/>
              <a:t>En av tre ser möjligheter i sjunkande bostadspriser – låntagare ser en chans till att byta upp sitt boende då större bostäder relativt sett blir billigare och icke-låntagare en chans att förvärva sitt </a:t>
            </a:r>
            <a:r>
              <a:rPr lang="sv-SE" sz="1400" dirty="0" smtClean="0"/>
              <a:t>ett eget ägt </a:t>
            </a:r>
            <a:r>
              <a:rPr lang="sv-SE" sz="1400" dirty="0" smtClean="0"/>
              <a:t>boende billigare. </a:t>
            </a:r>
          </a:p>
          <a:p>
            <a:endParaRPr lang="sv-SE" sz="1400" dirty="0"/>
          </a:p>
          <a:p>
            <a:endParaRPr lang="sv-SE" sz="1400" dirty="0" smtClean="0"/>
          </a:p>
          <a:p>
            <a:pPr marL="271463" indent="0">
              <a:buNone/>
            </a:pPr>
            <a:r>
              <a:rPr lang="sv-SE" sz="1400" i="1" dirty="0" smtClean="0">
                <a:solidFill>
                  <a:schemeClr val="accent6">
                    <a:lumMod val="75000"/>
                  </a:schemeClr>
                </a:solidFill>
              </a:rPr>
              <a:t>Svenskarna har en mer optimistisk syn och ser färre hot mot privatekonomin 2012 jämfört med 2011. Man ser också mer ljust på utvecklingen av bostadsmarknaden och tror i lägre utsträckning på sjunkande bostadspriser. Däremot är prognosen för konjunkturutvecklingen mer dyster, då flera tror att vi inte har nått botten 2012 jfr med 2011. </a:t>
            </a:r>
            <a:endParaRPr lang="sv-SE" sz="1400" i="1" dirty="0" smtClean="0">
              <a:solidFill>
                <a:schemeClr val="accent6">
                  <a:lumMod val="75000"/>
                </a:schemeClr>
              </a:solidFill>
            </a:endParaRPr>
          </a:p>
          <a:p>
            <a:endParaRPr lang="sv-SE" sz="1400" dirty="0" smtClean="0"/>
          </a:p>
          <a:p>
            <a:endParaRPr lang="sv-SE" sz="1400" dirty="0" smtClean="0"/>
          </a:p>
          <a:p>
            <a:pPr>
              <a:buNone/>
            </a:pPr>
            <a:endParaRPr lang="sv-SE" sz="1400" dirty="0" smtClean="0"/>
          </a:p>
          <a:p>
            <a:pPr marL="0" indent="0">
              <a:buNone/>
            </a:pPr>
            <a:endParaRPr lang="sv-SE" sz="1400" dirty="0" smtClean="0"/>
          </a:p>
          <a:p>
            <a:endParaRPr lang="sv-SE" sz="1400" dirty="0" smtClean="0"/>
          </a:p>
        </p:txBody>
      </p:sp>
    </p:spTree>
    <p:extLst>
      <p:ext uri="{BB962C8B-B14F-4D97-AF65-F5344CB8AC3E}">
        <p14:creationId xmlns:p14="http://schemas.microsoft.com/office/powerpoint/2010/main" val="37818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23886" y="2146536"/>
            <a:ext cx="7492523" cy="1714512"/>
          </a:xfrm>
        </p:spPr>
        <p:txBody>
          <a:bodyPr/>
          <a:lstStyle/>
          <a:p>
            <a:r>
              <a:rPr lang="sv-SE" dirty="0" smtClean="0"/>
              <a:t>Fastighetsbyrån</a:t>
            </a:r>
            <a:br>
              <a:rPr lang="sv-SE" dirty="0" smtClean="0"/>
            </a:br>
            <a:r>
              <a:rPr lang="sv-SE" sz="1800" dirty="0" smtClean="0"/>
              <a:t>Konjunkturundersökning</a:t>
            </a:r>
            <a:endParaRPr lang="sv-SE" sz="1200" dirty="0"/>
          </a:p>
        </p:txBody>
      </p:sp>
      <p:sp>
        <p:nvSpPr>
          <p:cNvPr id="3" name="Rektangel 2"/>
          <p:cNvSpPr/>
          <p:nvPr/>
        </p:nvSpPr>
        <p:spPr>
          <a:xfrm>
            <a:off x="3923928" y="3933056"/>
            <a:ext cx="1300356" cy="276999"/>
          </a:xfrm>
          <a:prstGeom prst="rect">
            <a:avLst/>
          </a:prstGeom>
        </p:spPr>
        <p:txBody>
          <a:bodyPr wrap="none">
            <a:spAutoFit/>
          </a:bodyPr>
          <a:lstStyle/>
          <a:p>
            <a:r>
              <a:rPr lang="sv-SE" sz="1200" dirty="0" smtClean="0">
                <a:solidFill>
                  <a:schemeClr val="bg1"/>
                </a:solidFill>
                <a:latin typeface="+mj-lt"/>
              </a:rPr>
              <a:t>Oktober </a:t>
            </a:r>
            <a:r>
              <a:rPr lang="sv-SE" sz="1200" dirty="0" smtClean="0">
                <a:solidFill>
                  <a:schemeClr val="bg1"/>
                </a:solidFill>
                <a:latin typeface="+mj-lt"/>
              </a:rPr>
              <a:t>2012 </a:t>
            </a:r>
            <a:endParaRPr lang="sv-SE" sz="1200" dirty="0">
              <a:solidFill>
                <a:schemeClr val="bg1"/>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600" dirty="0" smtClean="0"/>
              <a:t>Bakgrund</a:t>
            </a:r>
            <a:endParaRPr lang="sv-SE" sz="1600" dirty="0"/>
          </a:p>
        </p:txBody>
      </p:sp>
      <p:sp>
        <p:nvSpPr>
          <p:cNvPr id="4" name="Platshållare för text 3"/>
          <p:cNvSpPr>
            <a:spLocks noGrp="1"/>
          </p:cNvSpPr>
          <p:nvPr>
            <p:ph type="body" sz="quarter" idx="12"/>
          </p:nvPr>
        </p:nvSpPr>
        <p:spPr>
          <a:xfrm>
            <a:off x="611560" y="1213852"/>
            <a:ext cx="7715277" cy="5455508"/>
          </a:xfrm>
          <a:ln>
            <a:noFill/>
          </a:ln>
        </p:spPr>
        <p:style>
          <a:lnRef idx="2">
            <a:schemeClr val="accent6"/>
          </a:lnRef>
          <a:fillRef idx="1">
            <a:schemeClr val="lt1"/>
          </a:fillRef>
          <a:effectRef idx="0">
            <a:schemeClr val="accent6"/>
          </a:effectRef>
          <a:fontRef idx="minor">
            <a:schemeClr val="dk1"/>
          </a:fontRef>
        </p:style>
        <p:txBody>
          <a:bodyPr/>
          <a:lstStyle/>
          <a:p>
            <a:r>
              <a:rPr lang="sv-SE" dirty="0" smtClean="0"/>
              <a:t>Mellan den </a:t>
            </a:r>
            <a:r>
              <a:rPr lang="sv-SE" dirty="0" smtClean="0"/>
              <a:t>12:e </a:t>
            </a:r>
            <a:r>
              <a:rPr lang="sv-SE" dirty="0" smtClean="0"/>
              <a:t>och </a:t>
            </a:r>
            <a:r>
              <a:rPr lang="sv-SE" dirty="0" smtClean="0"/>
              <a:t>18:e </a:t>
            </a:r>
            <a:r>
              <a:rPr lang="sv-SE" dirty="0" smtClean="0"/>
              <a:t>oktober </a:t>
            </a:r>
            <a:r>
              <a:rPr lang="sv-SE" dirty="0" smtClean="0"/>
              <a:t>2012 </a:t>
            </a:r>
            <a:r>
              <a:rPr lang="sv-SE" dirty="0" smtClean="0"/>
              <a:t>genomförde Reagera Marknadsanalys på uppdrag av Fastighetsbyrån en undersökning om svenskarnas syn på konjunkturutvecklingen det närmaste 6 månaderna. </a:t>
            </a:r>
            <a:endParaRPr lang="sv-SE" dirty="0"/>
          </a:p>
          <a:p>
            <a:pPr marL="0" indent="0">
              <a:buNone/>
            </a:pPr>
            <a:endParaRPr lang="sv-SE" dirty="0" smtClean="0"/>
          </a:p>
          <a:p>
            <a:r>
              <a:rPr lang="sv-SE" dirty="0" smtClean="0"/>
              <a:t>Kartläggningen genomfördes via webbenkät till medlemmar i en webbpanel. </a:t>
            </a:r>
          </a:p>
          <a:p>
            <a:pPr>
              <a:buNone/>
            </a:pPr>
            <a:endParaRPr lang="sv-SE" dirty="0" smtClean="0"/>
          </a:p>
          <a:p>
            <a:r>
              <a:rPr lang="sv-SE" dirty="0" smtClean="0"/>
              <a:t>Målgruppen är svenska allmänheten i åldrarna 20-74 år. Totalt deltog 1000 personer i undersökningen. </a:t>
            </a:r>
          </a:p>
          <a:p>
            <a:pPr>
              <a:buNone/>
            </a:pPr>
            <a:endParaRPr lang="sv-SE" dirty="0" smtClean="0"/>
          </a:p>
          <a:p>
            <a:r>
              <a:rPr lang="sv-SE" dirty="0" smtClean="0"/>
              <a:t>Resultatet presenteras på totalnivå samt för bolåntagare </a:t>
            </a:r>
            <a:r>
              <a:rPr lang="sv-SE" dirty="0" smtClean="0"/>
              <a:t>(601personer</a:t>
            </a:r>
            <a:r>
              <a:rPr lang="sv-SE" dirty="0" smtClean="0"/>
              <a:t>). Där signifikanta skillnader förekommer presenteras även resultatet för män och kvinnor, samt för ort där vi skiljer på storstad (Stockholm/Göteborg/Malmö) och övriga landet. </a:t>
            </a:r>
            <a:endParaRPr lang="sv-SE" dirty="0" smtClean="0"/>
          </a:p>
          <a:p>
            <a:pPr marL="0" indent="0">
              <a:buNone/>
            </a:pPr>
            <a:endParaRPr lang="sv-SE" dirty="0" smtClean="0"/>
          </a:p>
          <a:p>
            <a:pPr marL="0" indent="0">
              <a:buNone/>
            </a:pPr>
            <a:endParaRPr lang="sv-SE" dirty="0" smtClean="0"/>
          </a:p>
          <a:p>
            <a:r>
              <a:rPr lang="sv-SE" dirty="0" smtClean="0"/>
              <a:t>Teckenförklaring:</a:t>
            </a:r>
          </a:p>
          <a:p>
            <a:pPr>
              <a:buNone/>
            </a:pPr>
            <a:r>
              <a:rPr lang="sv-SE" sz="1200" dirty="0" smtClean="0"/>
              <a:t>		</a:t>
            </a:r>
          </a:p>
          <a:p>
            <a:pPr>
              <a:buNone/>
            </a:pPr>
            <a:r>
              <a:rPr lang="sv-SE" dirty="0" smtClean="0"/>
              <a:t>		</a:t>
            </a:r>
            <a:r>
              <a:rPr lang="sv-SE" sz="1200" dirty="0" smtClean="0"/>
              <a:t>Storstad </a:t>
            </a:r>
            <a:endParaRPr lang="sv-SE" sz="1000" dirty="0" smtClean="0"/>
          </a:p>
          <a:p>
            <a:pPr>
              <a:buNone/>
            </a:pPr>
            <a:endParaRPr lang="sv-SE" sz="1200" dirty="0" smtClean="0"/>
          </a:p>
          <a:p>
            <a:pPr>
              <a:buNone/>
            </a:pPr>
            <a:r>
              <a:rPr lang="sv-SE" dirty="0" smtClean="0"/>
              <a:t> 		Övriga landet</a:t>
            </a:r>
            <a:endParaRPr lang="sv-SE" sz="1000" dirty="0" smtClean="0"/>
          </a:p>
          <a:p>
            <a:pPr>
              <a:buNone/>
            </a:pPr>
            <a:r>
              <a:rPr lang="sv-SE" dirty="0" smtClean="0"/>
              <a:t> 		</a:t>
            </a:r>
          </a:p>
          <a:p>
            <a:pPr>
              <a:buNone/>
            </a:pPr>
            <a:r>
              <a:rPr lang="sv-SE" dirty="0" smtClean="0"/>
              <a:t>		Man</a:t>
            </a:r>
            <a:endParaRPr lang="sv-SE" sz="1000" dirty="0" smtClean="0"/>
          </a:p>
          <a:p>
            <a:pPr>
              <a:buNone/>
            </a:pPr>
            <a:r>
              <a:rPr lang="sv-SE" dirty="0" smtClean="0"/>
              <a:t>		</a:t>
            </a:r>
          </a:p>
          <a:p>
            <a:pPr>
              <a:buNone/>
            </a:pPr>
            <a:endParaRPr lang="sv-SE" dirty="0" smtClean="0"/>
          </a:p>
          <a:p>
            <a:pPr>
              <a:buNone/>
            </a:pPr>
            <a:r>
              <a:rPr lang="sv-SE" dirty="0" smtClean="0"/>
              <a:t>		Kvinna</a:t>
            </a:r>
            <a:endParaRPr lang="sv-SE" sz="1000" dirty="0"/>
          </a:p>
        </p:txBody>
      </p:sp>
      <p:pic>
        <p:nvPicPr>
          <p:cNvPr id="5" name="Bildobjekt 4" descr="Hus.png"/>
          <p:cNvPicPr>
            <a:picLocks noChangeAspect="1"/>
          </p:cNvPicPr>
          <p:nvPr/>
        </p:nvPicPr>
        <p:blipFill>
          <a:blip r:embed="rId3" cstate="print"/>
          <a:stretch>
            <a:fillRect/>
          </a:stretch>
        </p:blipFill>
        <p:spPr>
          <a:xfrm>
            <a:off x="1043608" y="4437112"/>
            <a:ext cx="384860" cy="357190"/>
          </a:xfrm>
          <a:prstGeom prst="rect">
            <a:avLst/>
          </a:prstGeom>
        </p:spPr>
      </p:pic>
      <p:pic>
        <p:nvPicPr>
          <p:cNvPr id="6" name="Bildobjekt 5" descr="Höghus.png"/>
          <p:cNvPicPr>
            <a:picLocks noChangeAspect="1"/>
          </p:cNvPicPr>
          <p:nvPr/>
        </p:nvPicPr>
        <p:blipFill>
          <a:blip r:embed="rId4" cstate="print"/>
          <a:stretch>
            <a:fillRect/>
          </a:stretch>
        </p:blipFill>
        <p:spPr>
          <a:xfrm>
            <a:off x="1115616" y="4005064"/>
            <a:ext cx="251543" cy="357190"/>
          </a:xfrm>
          <a:prstGeom prst="rect">
            <a:avLst/>
          </a:prstGeom>
        </p:spPr>
      </p:pic>
      <p:pic>
        <p:nvPicPr>
          <p:cNvPr id="7" name="Bildobjekt 6" descr="Kvinna.png"/>
          <p:cNvPicPr>
            <a:picLocks noChangeAspect="1"/>
          </p:cNvPicPr>
          <p:nvPr/>
        </p:nvPicPr>
        <p:blipFill>
          <a:blip r:embed="rId5" cstate="print"/>
          <a:stretch>
            <a:fillRect/>
          </a:stretch>
        </p:blipFill>
        <p:spPr>
          <a:xfrm flipH="1">
            <a:off x="1127112" y="5517232"/>
            <a:ext cx="169415" cy="360528"/>
          </a:xfrm>
          <a:prstGeom prst="rect">
            <a:avLst/>
          </a:prstGeom>
        </p:spPr>
      </p:pic>
      <p:pic>
        <p:nvPicPr>
          <p:cNvPr id="8" name="Bildobjekt 7" descr="Man.png"/>
          <p:cNvPicPr>
            <a:picLocks noChangeAspect="1"/>
          </p:cNvPicPr>
          <p:nvPr/>
        </p:nvPicPr>
        <p:blipFill>
          <a:blip r:embed="rId6" cstate="print"/>
          <a:stretch>
            <a:fillRect/>
          </a:stretch>
        </p:blipFill>
        <p:spPr>
          <a:xfrm flipH="1">
            <a:off x="1143949" y="4926110"/>
            <a:ext cx="142709" cy="3571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45" y="1621855"/>
            <a:ext cx="9309100"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ktangel 9"/>
          <p:cNvSpPr/>
          <p:nvPr/>
        </p:nvSpPr>
        <p:spPr>
          <a:xfrm>
            <a:off x="5536797" y="1769110"/>
            <a:ext cx="419189" cy="2884026"/>
          </a:xfrm>
          <a:prstGeom prst="rect">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722815" y="190478"/>
            <a:ext cx="7017537" cy="776296"/>
          </a:xfrm>
        </p:spPr>
        <p:txBody>
          <a:bodyPr/>
          <a:lstStyle/>
          <a:p>
            <a:r>
              <a:rPr lang="sv-SE" b="0" dirty="0" smtClean="0"/>
              <a:t>Svenskarna om största hotet mot privatekonomin i höst och vinter</a:t>
            </a:r>
            <a:endParaRPr lang="sv-SE" dirty="0"/>
          </a:p>
        </p:txBody>
      </p:sp>
      <p:sp>
        <p:nvSpPr>
          <p:cNvPr id="3" name="Platshållare för text 2"/>
          <p:cNvSpPr>
            <a:spLocks noGrp="1"/>
          </p:cNvSpPr>
          <p:nvPr>
            <p:ph type="body" sz="quarter" idx="10"/>
          </p:nvPr>
        </p:nvSpPr>
        <p:spPr/>
        <p:txBody>
          <a:bodyPr/>
          <a:lstStyle/>
          <a:p>
            <a:pPr marL="0" indent="0"/>
            <a:r>
              <a:rPr lang="sv-SE" dirty="0" smtClean="0"/>
              <a:t>Vad känns som det största hotet mot privatekonomin under hösten och vintern? </a:t>
            </a:r>
          </a:p>
        </p:txBody>
      </p:sp>
      <p:pic>
        <p:nvPicPr>
          <p:cNvPr id="60" name="Bildobjekt 16" descr="Bubbla 1.png"/>
          <p:cNvPicPr>
            <a:picLocks noChangeAspect="1"/>
          </p:cNvPicPr>
          <p:nvPr/>
        </p:nvPicPr>
        <p:blipFill>
          <a:blip r:embed="rId4" cstate="print"/>
          <a:srcRect/>
          <a:stretch>
            <a:fillRect/>
          </a:stretch>
        </p:blipFill>
        <p:spPr bwMode="auto">
          <a:xfrm>
            <a:off x="7102775" y="4671920"/>
            <a:ext cx="1441066" cy="1585859"/>
          </a:xfrm>
          <a:prstGeom prst="rect">
            <a:avLst/>
          </a:prstGeom>
          <a:noFill/>
          <a:ln w="9525">
            <a:noFill/>
            <a:miter lim="800000"/>
            <a:headEnd/>
            <a:tailEnd/>
          </a:ln>
        </p:spPr>
      </p:pic>
      <p:sp>
        <p:nvSpPr>
          <p:cNvPr id="61" name="textruta 7"/>
          <p:cNvSpPr txBox="1"/>
          <p:nvPr/>
        </p:nvSpPr>
        <p:spPr>
          <a:xfrm>
            <a:off x="7186595" y="4718974"/>
            <a:ext cx="1357657" cy="1231106"/>
          </a:xfrm>
          <a:prstGeom prst="rect">
            <a:avLst/>
          </a:prstGeom>
          <a:noFill/>
        </p:spPr>
        <p:txBody>
          <a:bodyPr wrap="square" lIns="0" tIns="0" rIns="0" bIns="0" anchor="ctr">
            <a:prstTxWarp prst="textNoShape">
              <a:avLst/>
            </a:prstTxWarp>
            <a:spAutoFit/>
          </a:bodyPr>
          <a:lstStyle/>
          <a:p>
            <a:r>
              <a:rPr lang="sv-SE" sz="800" dirty="0" smtClean="0">
                <a:solidFill>
                  <a:schemeClr val="bg1"/>
                </a:solidFill>
                <a:latin typeface="Gotham" pitchFamily="2" charset="0"/>
              </a:rPr>
              <a:t>Största hotet mot privatekonomin är i likhet med 2011 att man själv eller någon i familjen blir av med jobbet. Färre tycks se ökade räntekostnader eller nedgång på aktiemarknaden som hot jfr med 2011</a:t>
            </a:r>
            <a:endParaRPr lang="sv-SE" sz="800" dirty="0">
              <a:solidFill>
                <a:schemeClr val="bg1"/>
              </a:solidFill>
              <a:latin typeface="Gotham" pitchFamily="2" charset="0"/>
            </a:endParaRPr>
          </a:p>
        </p:txBody>
      </p:sp>
      <p:sp>
        <p:nvSpPr>
          <p:cNvPr id="31" name="textruta 30"/>
          <p:cNvSpPr txBox="1"/>
          <p:nvPr/>
        </p:nvSpPr>
        <p:spPr>
          <a:xfrm>
            <a:off x="5526619" y="2641619"/>
            <a:ext cx="439544" cy="246221"/>
          </a:xfrm>
          <a:prstGeom prst="rect">
            <a:avLst/>
          </a:prstGeom>
          <a:noFill/>
        </p:spPr>
        <p:txBody>
          <a:bodyPr wrap="none" rtlCol="0">
            <a:spAutoFit/>
          </a:bodyPr>
          <a:lstStyle/>
          <a:p>
            <a:r>
              <a:rPr lang="sv-SE" sz="1000" dirty="0" smtClean="0"/>
              <a:t>12</a:t>
            </a:r>
            <a:r>
              <a:rPr lang="sv-SE" sz="1000" dirty="0" smtClean="0"/>
              <a:t>%</a:t>
            </a:r>
            <a:endParaRPr lang="sv-SE" sz="1000" dirty="0"/>
          </a:p>
        </p:txBody>
      </p:sp>
      <p:sp>
        <p:nvSpPr>
          <p:cNvPr id="33" name="textruta 32"/>
          <p:cNvSpPr txBox="1"/>
          <p:nvPr/>
        </p:nvSpPr>
        <p:spPr>
          <a:xfrm>
            <a:off x="5526619" y="1849531"/>
            <a:ext cx="439544" cy="246221"/>
          </a:xfrm>
          <a:prstGeom prst="rect">
            <a:avLst/>
          </a:prstGeom>
          <a:noFill/>
        </p:spPr>
        <p:txBody>
          <a:bodyPr wrap="none" rtlCol="0">
            <a:spAutoFit/>
          </a:bodyPr>
          <a:lstStyle/>
          <a:p>
            <a:r>
              <a:rPr lang="sv-SE" sz="1000" dirty="0" smtClean="0"/>
              <a:t>26%</a:t>
            </a:r>
            <a:endParaRPr lang="sv-SE" sz="1000" dirty="0"/>
          </a:p>
        </p:txBody>
      </p:sp>
      <p:sp>
        <p:nvSpPr>
          <p:cNvPr id="35" name="textruta 34"/>
          <p:cNvSpPr txBox="1"/>
          <p:nvPr/>
        </p:nvSpPr>
        <p:spPr>
          <a:xfrm>
            <a:off x="5526619" y="2234282"/>
            <a:ext cx="439544" cy="246221"/>
          </a:xfrm>
          <a:prstGeom prst="rect">
            <a:avLst/>
          </a:prstGeom>
          <a:noFill/>
        </p:spPr>
        <p:txBody>
          <a:bodyPr wrap="none" rtlCol="0">
            <a:spAutoFit/>
          </a:bodyPr>
          <a:lstStyle/>
          <a:p>
            <a:r>
              <a:rPr lang="sv-SE" sz="1000" dirty="0" smtClean="0"/>
              <a:t>14%</a:t>
            </a:r>
            <a:endParaRPr lang="sv-SE" sz="1000" dirty="0"/>
          </a:p>
        </p:txBody>
      </p:sp>
      <p:sp>
        <p:nvSpPr>
          <p:cNvPr id="45" name="Rektangel med rundade hörn 44"/>
          <p:cNvSpPr/>
          <p:nvPr/>
        </p:nvSpPr>
        <p:spPr>
          <a:xfrm>
            <a:off x="5508104" y="1512624"/>
            <a:ext cx="480253" cy="207078"/>
          </a:xfrm>
          <a:prstGeom prst="roundRect">
            <a:avLst/>
          </a:prstGeom>
          <a:noFill/>
          <a:ln w="9525">
            <a:no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800" b="1" dirty="0" smtClean="0"/>
              <a:t>2011</a:t>
            </a:r>
            <a:endParaRPr lang="sv-SE" sz="800" b="1" dirty="0"/>
          </a:p>
        </p:txBody>
      </p:sp>
      <p:sp>
        <p:nvSpPr>
          <p:cNvPr id="46" name="textruta 45"/>
          <p:cNvSpPr txBox="1"/>
          <p:nvPr/>
        </p:nvSpPr>
        <p:spPr>
          <a:xfrm>
            <a:off x="5526619" y="3073667"/>
            <a:ext cx="439544" cy="246221"/>
          </a:xfrm>
          <a:prstGeom prst="rect">
            <a:avLst/>
          </a:prstGeom>
          <a:noFill/>
        </p:spPr>
        <p:txBody>
          <a:bodyPr wrap="none" rtlCol="0">
            <a:spAutoFit/>
          </a:bodyPr>
          <a:lstStyle/>
          <a:p>
            <a:r>
              <a:rPr lang="sv-SE" sz="1000" dirty="0" smtClean="0"/>
              <a:t>15%</a:t>
            </a:r>
            <a:endParaRPr lang="sv-SE" sz="1000" dirty="0"/>
          </a:p>
        </p:txBody>
      </p:sp>
      <p:sp>
        <p:nvSpPr>
          <p:cNvPr id="47" name="textruta 46"/>
          <p:cNvSpPr txBox="1"/>
          <p:nvPr/>
        </p:nvSpPr>
        <p:spPr>
          <a:xfrm>
            <a:off x="5526619" y="3463904"/>
            <a:ext cx="439544" cy="246221"/>
          </a:xfrm>
          <a:prstGeom prst="rect">
            <a:avLst/>
          </a:prstGeom>
          <a:noFill/>
        </p:spPr>
        <p:txBody>
          <a:bodyPr wrap="none" rtlCol="0">
            <a:spAutoFit/>
          </a:bodyPr>
          <a:lstStyle/>
          <a:p>
            <a:r>
              <a:rPr lang="sv-SE" sz="1000" dirty="0" smtClean="0"/>
              <a:t>10%</a:t>
            </a:r>
            <a:endParaRPr lang="sv-SE" sz="1000" dirty="0"/>
          </a:p>
        </p:txBody>
      </p:sp>
      <p:sp>
        <p:nvSpPr>
          <p:cNvPr id="48" name="textruta 47"/>
          <p:cNvSpPr txBox="1"/>
          <p:nvPr/>
        </p:nvSpPr>
        <p:spPr>
          <a:xfrm>
            <a:off x="5526619" y="3888536"/>
            <a:ext cx="404278" cy="246221"/>
          </a:xfrm>
          <a:prstGeom prst="rect">
            <a:avLst/>
          </a:prstGeom>
          <a:noFill/>
        </p:spPr>
        <p:txBody>
          <a:bodyPr wrap="none" rtlCol="0">
            <a:spAutoFit/>
          </a:bodyPr>
          <a:lstStyle/>
          <a:p>
            <a:r>
              <a:rPr lang="sv-SE" sz="1000" dirty="0" smtClean="0"/>
              <a:t> 9%</a:t>
            </a:r>
            <a:endParaRPr lang="sv-SE" sz="1000" dirty="0"/>
          </a:p>
        </p:txBody>
      </p:sp>
      <p:sp>
        <p:nvSpPr>
          <p:cNvPr id="49" name="textruta 48"/>
          <p:cNvSpPr txBox="1"/>
          <p:nvPr/>
        </p:nvSpPr>
        <p:spPr>
          <a:xfrm>
            <a:off x="5526619" y="4301069"/>
            <a:ext cx="439544" cy="246221"/>
          </a:xfrm>
          <a:prstGeom prst="rect">
            <a:avLst/>
          </a:prstGeom>
          <a:noFill/>
        </p:spPr>
        <p:txBody>
          <a:bodyPr wrap="none" rtlCol="0">
            <a:spAutoFit/>
          </a:bodyPr>
          <a:lstStyle/>
          <a:p>
            <a:r>
              <a:rPr lang="sv-SE" sz="1000" dirty="0" smtClean="0"/>
              <a:t>13%</a:t>
            </a:r>
            <a:endParaRPr lang="sv-SE" sz="1000" dirty="0"/>
          </a:p>
        </p:txBody>
      </p:sp>
      <p:sp>
        <p:nvSpPr>
          <p:cNvPr id="42" name="Rektangel 41"/>
          <p:cNvSpPr/>
          <p:nvPr/>
        </p:nvSpPr>
        <p:spPr>
          <a:xfrm>
            <a:off x="6114975" y="1769110"/>
            <a:ext cx="419189" cy="2884026"/>
          </a:xfrm>
          <a:prstGeom prst="rect">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textruta 42"/>
          <p:cNvSpPr txBox="1"/>
          <p:nvPr/>
        </p:nvSpPr>
        <p:spPr>
          <a:xfrm>
            <a:off x="6104797" y="2641619"/>
            <a:ext cx="439544" cy="246221"/>
          </a:xfrm>
          <a:prstGeom prst="rect">
            <a:avLst/>
          </a:prstGeom>
          <a:noFill/>
        </p:spPr>
        <p:txBody>
          <a:bodyPr wrap="none" rtlCol="0">
            <a:spAutoFit/>
          </a:bodyPr>
          <a:lstStyle/>
          <a:p>
            <a:r>
              <a:rPr lang="sv-SE" sz="1000" dirty="0" smtClean="0"/>
              <a:t>17%</a:t>
            </a:r>
            <a:endParaRPr lang="sv-SE" sz="1000" dirty="0"/>
          </a:p>
        </p:txBody>
      </p:sp>
      <p:sp>
        <p:nvSpPr>
          <p:cNvPr id="44" name="textruta 43"/>
          <p:cNvSpPr txBox="1"/>
          <p:nvPr/>
        </p:nvSpPr>
        <p:spPr>
          <a:xfrm>
            <a:off x="6104797" y="1849531"/>
            <a:ext cx="439544" cy="246221"/>
          </a:xfrm>
          <a:prstGeom prst="rect">
            <a:avLst/>
          </a:prstGeom>
          <a:noFill/>
        </p:spPr>
        <p:txBody>
          <a:bodyPr wrap="none" rtlCol="0">
            <a:spAutoFit/>
          </a:bodyPr>
          <a:lstStyle/>
          <a:p>
            <a:r>
              <a:rPr lang="sv-SE" sz="1000" dirty="0" smtClean="0"/>
              <a:t>23%</a:t>
            </a:r>
            <a:endParaRPr lang="sv-SE" sz="1000" dirty="0"/>
          </a:p>
        </p:txBody>
      </p:sp>
      <p:sp>
        <p:nvSpPr>
          <p:cNvPr id="50" name="textruta 49"/>
          <p:cNvSpPr txBox="1"/>
          <p:nvPr/>
        </p:nvSpPr>
        <p:spPr>
          <a:xfrm>
            <a:off x="6104797" y="2234282"/>
            <a:ext cx="439544" cy="246221"/>
          </a:xfrm>
          <a:prstGeom prst="rect">
            <a:avLst/>
          </a:prstGeom>
          <a:noFill/>
        </p:spPr>
        <p:txBody>
          <a:bodyPr wrap="none" rtlCol="0">
            <a:spAutoFit/>
          </a:bodyPr>
          <a:lstStyle/>
          <a:p>
            <a:r>
              <a:rPr lang="sv-SE" sz="1000" dirty="0" smtClean="0"/>
              <a:t>13%</a:t>
            </a:r>
            <a:endParaRPr lang="sv-SE" sz="1000" dirty="0"/>
          </a:p>
        </p:txBody>
      </p:sp>
      <p:sp>
        <p:nvSpPr>
          <p:cNvPr id="53" name="Rektangel med rundade hörn 52"/>
          <p:cNvSpPr/>
          <p:nvPr/>
        </p:nvSpPr>
        <p:spPr>
          <a:xfrm>
            <a:off x="6086282" y="1512624"/>
            <a:ext cx="480253" cy="207078"/>
          </a:xfrm>
          <a:prstGeom prst="roundRect">
            <a:avLst/>
          </a:prstGeom>
          <a:noFill/>
          <a:ln w="9525">
            <a:no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800" b="1" dirty="0" smtClean="0"/>
              <a:t>2010</a:t>
            </a:r>
            <a:endParaRPr lang="sv-SE" sz="800" b="1" dirty="0"/>
          </a:p>
        </p:txBody>
      </p:sp>
      <p:sp>
        <p:nvSpPr>
          <p:cNvPr id="65" name="textruta 64"/>
          <p:cNvSpPr txBox="1"/>
          <p:nvPr/>
        </p:nvSpPr>
        <p:spPr>
          <a:xfrm>
            <a:off x="6104797" y="3073667"/>
            <a:ext cx="439544" cy="246221"/>
          </a:xfrm>
          <a:prstGeom prst="rect">
            <a:avLst/>
          </a:prstGeom>
          <a:noFill/>
        </p:spPr>
        <p:txBody>
          <a:bodyPr wrap="none" rtlCol="0">
            <a:spAutoFit/>
          </a:bodyPr>
          <a:lstStyle/>
          <a:p>
            <a:r>
              <a:rPr lang="sv-SE" sz="1000" dirty="0" smtClean="0"/>
              <a:t>11%</a:t>
            </a:r>
            <a:endParaRPr lang="sv-SE" sz="1000" dirty="0"/>
          </a:p>
        </p:txBody>
      </p:sp>
      <p:sp>
        <p:nvSpPr>
          <p:cNvPr id="66" name="textruta 65"/>
          <p:cNvSpPr txBox="1"/>
          <p:nvPr/>
        </p:nvSpPr>
        <p:spPr>
          <a:xfrm>
            <a:off x="6104797" y="3463904"/>
            <a:ext cx="439544" cy="246221"/>
          </a:xfrm>
          <a:prstGeom prst="rect">
            <a:avLst/>
          </a:prstGeom>
          <a:noFill/>
        </p:spPr>
        <p:txBody>
          <a:bodyPr wrap="none" rtlCol="0">
            <a:spAutoFit/>
          </a:bodyPr>
          <a:lstStyle/>
          <a:p>
            <a:r>
              <a:rPr lang="sv-SE" sz="1000" dirty="0" smtClean="0"/>
              <a:t>14%</a:t>
            </a:r>
            <a:endParaRPr lang="sv-SE" sz="1000" dirty="0"/>
          </a:p>
        </p:txBody>
      </p:sp>
      <p:sp>
        <p:nvSpPr>
          <p:cNvPr id="67" name="textruta 66"/>
          <p:cNvSpPr txBox="1"/>
          <p:nvPr/>
        </p:nvSpPr>
        <p:spPr>
          <a:xfrm>
            <a:off x="6104797" y="3888536"/>
            <a:ext cx="404278" cy="246221"/>
          </a:xfrm>
          <a:prstGeom prst="rect">
            <a:avLst/>
          </a:prstGeom>
          <a:noFill/>
        </p:spPr>
        <p:txBody>
          <a:bodyPr wrap="none" rtlCol="0">
            <a:spAutoFit/>
          </a:bodyPr>
          <a:lstStyle/>
          <a:p>
            <a:r>
              <a:rPr lang="sv-SE" sz="1000" dirty="0" smtClean="0"/>
              <a:t> 9%</a:t>
            </a:r>
            <a:endParaRPr lang="sv-SE" sz="1000" dirty="0"/>
          </a:p>
        </p:txBody>
      </p:sp>
      <p:sp>
        <p:nvSpPr>
          <p:cNvPr id="68" name="textruta 67"/>
          <p:cNvSpPr txBox="1"/>
          <p:nvPr/>
        </p:nvSpPr>
        <p:spPr>
          <a:xfrm>
            <a:off x="6104797" y="4301069"/>
            <a:ext cx="439544" cy="246221"/>
          </a:xfrm>
          <a:prstGeom prst="rect">
            <a:avLst/>
          </a:prstGeom>
          <a:noFill/>
        </p:spPr>
        <p:txBody>
          <a:bodyPr wrap="none" rtlCol="0">
            <a:spAutoFit/>
          </a:bodyPr>
          <a:lstStyle/>
          <a:p>
            <a:r>
              <a:rPr lang="sv-SE" sz="1000" dirty="0" smtClean="0"/>
              <a:t>12%</a:t>
            </a:r>
            <a:endParaRPr lang="sv-SE" sz="1000" dirty="0"/>
          </a:p>
        </p:txBody>
      </p:sp>
      <p:pic>
        <p:nvPicPr>
          <p:cNvPr id="69" name="Bildobjekt 68" descr="Kvinna.png"/>
          <p:cNvPicPr>
            <a:picLocks noChangeAspect="1"/>
          </p:cNvPicPr>
          <p:nvPr/>
        </p:nvPicPr>
        <p:blipFill>
          <a:blip r:embed="rId5" cstate="print"/>
          <a:stretch>
            <a:fillRect/>
          </a:stretch>
        </p:blipFill>
        <p:spPr>
          <a:xfrm flipH="1">
            <a:off x="7499146" y="1428428"/>
            <a:ext cx="149768" cy="318718"/>
          </a:xfrm>
          <a:prstGeom prst="rect">
            <a:avLst/>
          </a:prstGeom>
        </p:spPr>
      </p:pic>
      <p:pic>
        <p:nvPicPr>
          <p:cNvPr id="70" name="Bildobjekt 69" descr="Man.png"/>
          <p:cNvPicPr>
            <a:picLocks noChangeAspect="1"/>
          </p:cNvPicPr>
          <p:nvPr/>
        </p:nvPicPr>
        <p:blipFill>
          <a:blip r:embed="rId6" cstate="print"/>
          <a:stretch>
            <a:fillRect/>
          </a:stretch>
        </p:blipFill>
        <p:spPr>
          <a:xfrm flipH="1">
            <a:off x="7089807" y="1431379"/>
            <a:ext cx="126159" cy="315767"/>
          </a:xfrm>
          <a:prstGeom prst="rect">
            <a:avLst/>
          </a:prstGeom>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7402" y="2679004"/>
            <a:ext cx="7429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7402" y="4337670"/>
            <a:ext cx="7429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Bildobjekt 73" descr="Hus.png"/>
          <p:cNvPicPr>
            <a:picLocks noChangeAspect="1"/>
          </p:cNvPicPr>
          <p:nvPr/>
        </p:nvPicPr>
        <p:blipFill>
          <a:blip r:embed="rId9" cstate="print"/>
          <a:stretch>
            <a:fillRect/>
          </a:stretch>
        </p:blipFill>
        <p:spPr>
          <a:xfrm>
            <a:off x="8460432" y="1389956"/>
            <a:ext cx="384860" cy="357190"/>
          </a:xfrm>
          <a:prstGeom prst="rect">
            <a:avLst/>
          </a:prstGeom>
        </p:spPr>
      </p:pic>
      <p:pic>
        <p:nvPicPr>
          <p:cNvPr id="75" name="Bildobjekt 74" descr="Höghus.png"/>
          <p:cNvPicPr>
            <a:picLocks noChangeAspect="1"/>
          </p:cNvPicPr>
          <p:nvPr/>
        </p:nvPicPr>
        <p:blipFill>
          <a:blip r:embed="rId10" cstate="print"/>
          <a:stretch>
            <a:fillRect/>
          </a:stretch>
        </p:blipFill>
        <p:spPr>
          <a:xfrm>
            <a:off x="8136881" y="1389956"/>
            <a:ext cx="251543" cy="357190"/>
          </a:xfrm>
          <a:prstGeom prst="rect">
            <a:avLst/>
          </a:prstGeom>
        </p:spPr>
      </p:pic>
      <p:pic>
        <p:nvPicPr>
          <p:cNvPr id="7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0392" y="3104721"/>
            <a:ext cx="7429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00392" y="3514725"/>
            <a:ext cx="744900" cy="17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Rak 11"/>
          <p:cNvCxnSpPr/>
          <p:nvPr/>
        </p:nvCxnSpPr>
        <p:spPr>
          <a:xfrm>
            <a:off x="7956376" y="1769110"/>
            <a:ext cx="0" cy="270987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318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82505"/>
            <a:ext cx="9309100"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722815" y="190478"/>
            <a:ext cx="7377577" cy="776296"/>
          </a:xfrm>
        </p:spPr>
        <p:txBody>
          <a:bodyPr/>
          <a:lstStyle/>
          <a:p>
            <a:r>
              <a:rPr lang="sv-SE" b="0" dirty="0" smtClean="0"/>
              <a:t>Låntagarna om största hotet mot privatekonomin i höst och vinter</a:t>
            </a:r>
            <a:endParaRPr lang="sv-SE" dirty="0"/>
          </a:p>
        </p:txBody>
      </p:sp>
      <p:sp>
        <p:nvSpPr>
          <p:cNvPr id="3" name="Platshållare för text 2"/>
          <p:cNvSpPr>
            <a:spLocks noGrp="1"/>
          </p:cNvSpPr>
          <p:nvPr>
            <p:ph type="body" sz="quarter" idx="10"/>
          </p:nvPr>
        </p:nvSpPr>
        <p:spPr/>
        <p:txBody>
          <a:bodyPr/>
          <a:lstStyle/>
          <a:p>
            <a:pPr marL="0" indent="0"/>
            <a:r>
              <a:rPr lang="sv-SE" dirty="0" smtClean="0"/>
              <a:t>Vad känns som det största hotet mot privatekonomin under hösten och vintern? </a:t>
            </a:r>
          </a:p>
        </p:txBody>
      </p:sp>
      <p:pic>
        <p:nvPicPr>
          <p:cNvPr id="60" name="Bildobjekt 16" descr="Bubbla 1.png"/>
          <p:cNvPicPr>
            <a:picLocks noChangeAspect="1"/>
          </p:cNvPicPr>
          <p:nvPr/>
        </p:nvPicPr>
        <p:blipFill>
          <a:blip r:embed="rId4" cstate="print"/>
          <a:srcRect/>
          <a:stretch>
            <a:fillRect/>
          </a:stretch>
        </p:blipFill>
        <p:spPr bwMode="auto">
          <a:xfrm>
            <a:off x="6887208" y="4259424"/>
            <a:ext cx="1501215" cy="1766477"/>
          </a:xfrm>
          <a:prstGeom prst="rect">
            <a:avLst/>
          </a:prstGeom>
          <a:noFill/>
          <a:ln w="9525">
            <a:noFill/>
            <a:miter lim="800000"/>
            <a:headEnd/>
            <a:tailEnd/>
          </a:ln>
        </p:spPr>
      </p:pic>
      <p:sp>
        <p:nvSpPr>
          <p:cNvPr id="61" name="textruta 7"/>
          <p:cNvSpPr txBox="1"/>
          <p:nvPr/>
        </p:nvSpPr>
        <p:spPr>
          <a:xfrm>
            <a:off x="7016914" y="4521894"/>
            <a:ext cx="1299502" cy="923330"/>
          </a:xfrm>
          <a:prstGeom prst="rect">
            <a:avLst/>
          </a:prstGeom>
          <a:noFill/>
        </p:spPr>
        <p:txBody>
          <a:bodyPr wrap="square" lIns="0" tIns="0" rIns="0" bIns="0" anchor="ctr">
            <a:prstTxWarp prst="textNoShape">
              <a:avLst/>
            </a:prstTxWarp>
            <a:spAutoFit/>
          </a:bodyPr>
          <a:lstStyle/>
          <a:p>
            <a:r>
              <a:rPr lang="sv-SE" sz="1000" dirty="0" smtClean="0">
                <a:solidFill>
                  <a:schemeClr val="bg1"/>
                </a:solidFill>
                <a:latin typeface="Gotham" pitchFamily="2" charset="0"/>
              </a:rPr>
              <a:t>De som har bolån oroar sig i </a:t>
            </a:r>
            <a:r>
              <a:rPr lang="sv-SE" sz="1000" dirty="0" smtClean="0">
                <a:solidFill>
                  <a:schemeClr val="bg1"/>
                </a:solidFill>
                <a:latin typeface="Gotham" pitchFamily="2" charset="0"/>
              </a:rPr>
              <a:t>lägre utsträckning för ökade räntekostnader 2012 jfr med 2011 </a:t>
            </a:r>
            <a:endParaRPr lang="sv-SE" sz="1000" dirty="0">
              <a:solidFill>
                <a:schemeClr val="bg1"/>
              </a:solidFill>
              <a:latin typeface="Gotham" pitchFamily="2" charset="0"/>
            </a:endParaRPr>
          </a:p>
        </p:txBody>
      </p:sp>
      <p:sp>
        <p:nvSpPr>
          <p:cNvPr id="6" name="textruta 5"/>
          <p:cNvSpPr txBox="1"/>
          <p:nvPr/>
        </p:nvSpPr>
        <p:spPr>
          <a:xfrm>
            <a:off x="1475656" y="3674003"/>
            <a:ext cx="239168" cy="276999"/>
          </a:xfrm>
          <a:prstGeom prst="rect">
            <a:avLst/>
          </a:prstGeom>
          <a:noFill/>
        </p:spPr>
        <p:txBody>
          <a:bodyPr wrap="none" rtlCol="0">
            <a:spAutoFit/>
          </a:bodyPr>
          <a:lstStyle/>
          <a:p>
            <a:r>
              <a:rPr lang="sv-SE" sz="1200" b="1" dirty="0" smtClean="0">
                <a:solidFill>
                  <a:schemeClr val="accent6">
                    <a:lumMod val="75000"/>
                  </a:schemeClr>
                </a:solidFill>
              </a:rPr>
              <a:t>*</a:t>
            </a:r>
            <a:endParaRPr lang="sv-SE" sz="1200" b="1" dirty="0">
              <a:solidFill>
                <a:schemeClr val="accent6">
                  <a:lumMod val="75000"/>
                </a:schemeClr>
              </a:solidFill>
            </a:endParaRPr>
          </a:p>
        </p:txBody>
      </p:sp>
      <p:sp>
        <p:nvSpPr>
          <p:cNvPr id="15" name="textruta 14"/>
          <p:cNvSpPr txBox="1"/>
          <p:nvPr/>
        </p:nvSpPr>
        <p:spPr>
          <a:xfrm>
            <a:off x="1053442" y="3284984"/>
            <a:ext cx="239168" cy="276999"/>
          </a:xfrm>
          <a:prstGeom prst="rect">
            <a:avLst/>
          </a:prstGeom>
          <a:noFill/>
        </p:spPr>
        <p:txBody>
          <a:bodyPr wrap="none" rtlCol="0">
            <a:spAutoFit/>
          </a:bodyPr>
          <a:lstStyle/>
          <a:p>
            <a:r>
              <a:rPr lang="sv-SE" sz="1200" b="1" dirty="0" smtClean="0">
                <a:solidFill>
                  <a:schemeClr val="accent6">
                    <a:lumMod val="75000"/>
                  </a:schemeClr>
                </a:solidFill>
              </a:rPr>
              <a:t>*</a:t>
            </a:r>
            <a:endParaRPr lang="sv-SE" sz="1200" b="1" dirty="0">
              <a:solidFill>
                <a:schemeClr val="accent6">
                  <a:lumMod val="75000"/>
                </a:schemeClr>
              </a:solidFill>
            </a:endParaRPr>
          </a:p>
        </p:txBody>
      </p:sp>
      <p:sp>
        <p:nvSpPr>
          <p:cNvPr id="16" name="textruta 15"/>
          <p:cNvSpPr txBox="1"/>
          <p:nvPr/>
        </p:nvSpPr>
        <p:spPr>
          <a:xfrm>
            <a:off x="467544" y="5631051"/>
            <a:ext cx="2047355" cy="400110"/>
          </a:xfrm>
          <a:prstGeom prst="rect">
            <a:avLst/>
          </a:prstGeom>
          <a:noFill/>
        </p:spPr>
        <p:txBody>
          <a:bodyPr wrap="none" rtlCol="0">
            <a:spAutoFit/>
          </a:bodyPr>
          <a:lstStyle/>
          <a:p>
            <a:r>
              <a:rPr lang="sv-SE" sz="1000" i="1" dirty="0" smtClean="0">
                <a:solidFill>
                  <a:schemeClr val="accent6">
                    <a:lumMod val="75000"/>
                  </a:schemeClr>
                </a:solidFill>
              </a:rPr>
              <a:t>*Signifikanta </a:t>
            </a:r>
            <a:r>
              <a:rPr lang="sv-SE" sz="1000" i="1" dirty="0" smtClean="0">
                <a:solidFill>
                  <a:schemeClr val="accent6">
                    <a:lumMod val="75000"/>
                  </a:schemeClr>
                </a:solidFill>
              </a:rPr>
              <a:t>skillnader</a:t>
            </a:r>
          </a:p>
          <a:p>
            <a:r>
              <a:rPr lang="sv-SE" sz="1000" i="1" dirty="0" smtClean="0">
                <a:solidFill>
                  <a:schemeClr val="bg1">
                    <a:lumMod val="50000"/>
                  </a:schemeClr>
                </a:solidFill>
              </a:rPr>
              <a:t>(Siffror inom parentes avser 2011)</a:t>
            </a:r>
            <a:endParaRPr lang="sv-SE" sz="1000" i="1" dirty="0">
              <a:solidFill>
                <a:schemeClr val="bg1">
                  <a:lumMod val="50000"/>
                </a:schemeClr>
              </a:solidFill>
            </a:endParaRPr>
          </a:p>
        </p:txBody>
      </p:sp>
      <p:sp>
        <p:nvSpPr>
          <p:cNvPr id="18" name="textruta 17"/>
          <p:cNvSpPr txBox="1"/>
          <p:nvPr/>
        </p:nvSpPr>
        <p:spPr>
          <a:xfrm>
            <a:off x="5265028" y="2014855"/>
            <a:ext cx="500458" cy="246221"/>
          </a:xfrm>
          <a:prstGeom prst="rect">
            <a:avLst/>
          </a:prstGeom>
          <a:noFill/>
        </p:spPr>
        <p:txBody>
          <a:bodyPr wrap="none" rtlCol="0">
            <a:spAutoFit/>
          </a:bodyPr>
          <a:lstStyle/>
          <a:p>
            <a:r>
              <a:rPr lang="sv-SE" sz="1000" dirty="0" smtClean="0">
                <a:solidFill>
                  <a:schemeClr val="bg1">
                    <a:lumMod val="50000"/>
                  </a:schemeClr>
                </a:solidFill>
              </a:rPr>
              <a:t>(24%)</a:t>
            </a:r>
            <a:endParaRPr lang="sv-SE" sz="1000" dirty="0">
              <a:solidFill>
                <a:schemeClr val="bg1">
                  <a:lumMod val="50000"/>
                </a:schemeClr>
              </a:solidFill>
            </a:endParaRPr>
          </a:p>
        </p:txBody>
      </p:sp>
      <p:sp>
        <p:nvSpPr>
          <p:cNvPr id="34" name="textruta 33"/>
          <p:cNvSpPr txBox="1"/>
          <p:nvPr/>
        </p:nvSpPr>
        <p:spPr>
          <a:xfrm>
            <a:off x="5265028" y="2132856"/>
            <a:ext cx="500458" cy="246221"/>
          </a:xfrm>
          <a:prstGeom prst="rect">
            <a:avLst/>
          </a:prstGeom>
          <a:noFill/>
        </p:spPr>
        <p:txBody>
          <a:bodyPr wrap="none" rtlCol="0">
            <a:spAutoFit/>
          </a:bodyPr>
          <a:lstStyle/>
          <a:p>
            <a:r>
              <a:rPr lang="sv-SE" sz="1000" dirty="0" smtClean="0">
                <a:solidFill>
                  <a:schemeClr val="bg1">
                    <a:lumMod val="50000"/>
                  </a:schemeClr>
                </a:solidFill>
              </a:rPr>
              <a:t>(26%)</a:t>
            </a:r>
            <a:endParaRPr lang="sv-SE" sz="1000" dirty="0">
              <a:solidFill>
                <a:schemeClr val="bg1">
                  <a:lumMod val="50000"/>
                </a:schemeClr>
              </a:solidFill>
            </a:endParaRPr>
          </a:p>
        </p:txBody>
      </p:sp>
      <p:sp>
        <p:nvSpPr>
          <p:cNvPr id="35" name="textruta 34"/>
          <p:cNvSpPr txBox="1"/>
          <p:nvPr/>
        </p:nvSpPr>
        <p:spPr>
          <a:xfrm>
            <a:off x="3851920" y="2420888"/>
            <a:ext cx="465192" cy="246221"/>
          </a:xfrm>
          <a:prstGeom prst="rect">
            <a:avLst/>
          </a:prstGeom>
          <a:noFill/>
        </p:spPr>
        <p:txBody>
          <a:bodyPr wrap="none" rtlCol="0">
            <a:spAutoFit/>
          </a:bodyPr>
          <a:lstStyle/>
          <a:p>
            <a:r>
              <a:rPr lang="sv-SE" sz="1000" dirty="0" smtClean="0">
                <a:solidFill>
                  <a:schemeClr val="bg1">
                    <a:lumMod val="50000"/>
                  </a:schemeClr>
                </a:solidFill>
              </a:rPr>
              <a:t> (9%)</a:t>
            </a:r>
            <a:endParaRPr lang="sv-SE" sz="1000" dirty="0">
              <a:solidFill>
                <a:schemeClr val="bg1">
                  <a:lumMod val="50000"/>
                </a:schemeClr>
              </a:solidFill>
            </a:endParaRPr>
          </a:p>
        </p:txBody>
      </p:sp>
      <p:sp>
        <p:nvSpPr>
          <p:cNvPr id="36" name="textruta 35"/>
          <p:cNvSpPr txBox="1"/>
          <p:nvPr/>
        </p:nvSpPr>
        <p:spPr>
          <a:xfrm>
            <a:off x="4574122" y="2534707"/>
            <a:ext cx="500458" cy="246221"/>
          </a:xfrm>
          <a:prstGeom prst="rect">
            <a:avLst/>
          </a:prstGeom>
          <a:noFill/>
        </p:spPr>
        <p:txBody>
          <a:bodyPr wrap="none" rtlCol="0">
            <a:spAutoFit/>
          </a:bodyPr>
          <a:lstStyle/>
          <a:p>
            <a:r>
              <a:rPr lang="sv-SE" sz="1000" dirty="0" smtClean="0">
                <a:solidFill>
                  <a:schemeClr val="bg1">
                    <a:lumMod val="50000"/>
                  </a:schemeClr>
                </a:solidFill>
              </a:rPr>
              <a:t>(20%)</a:t>
            </a:r>
            <a:endParaRPr lang="sv-SE" sz="1000" dirty="0">
              <a:solidFill>
                <a:schemeClr val="bg1">
                  <a:lumMod val="50000"/>
                </a:schemeClr>
              </a:solidFill>
            </a:endParaRPr>
          </a:p>
        </p:txBody>
      </p:sp>
      <p:sp>
        <p:nvSpPr>
          <p:cNvPr id="37" name="textruta 36"/>
          <p:cNvSpPr txBox="1"/>
          <p:nvPr/>
        </p:nvSpPr>
        <p:spPr>
          <a:xfrm>
            <a:off x="4003556" y="2830359"/>
            <a:ext cx="500458" cy="246221"/>
          </a:xfrm>
          <a:prstGeom prst="rect">
            <a:avLst/>
          </a:prstGeom>
          <a:noFill/>
        </p:spPr>
        <p:txBody>
          <a:bodyPr wrap="none" rtlCol="0">
            <a:spAutoFit/>
          </a:bodyPr>
          <a:lstStyle/>
          <a:p>
            <a:r>
              <a:rPr lang="sv-SE" sz="1000" dirty="0" smtClean="0">
                <a:solidFill>
                  <a:schemeClr val="bg1">
                    <a:lumMod val="50000"/>
                  </a:schemeClr>
                </a:solidFill>
              </a:rPr>
              <a:t>(15%)</a:t>
            </a:r>
            <a:endParaRPr lang="sv-SE" sz="1000" dirty="0">
              <a:solidFill>
                <a:schemeClr val="bg1">
                  <a:lumMod val="50000"/>
                </a:schemeClr>
              </a:solidFill>
            </a:endParaRPr>
          </a:p>
        </p:txBody>
      </p:sp>
      <p:sp>
        <p:nvSpPr>
          <p:cNvPr id="38" name="textruta 37"/>
          <p:cNvSpPr txBox="1"/>
          <p:nvPr/>
        </p:nvSpPr>
        <p:spPr>
          <a:xfrm>
            <a:off x="3779912" y="2951515"/>
            <a:ext cx="535724" cy="246221"/>
          </a:xfrm>
          <a:prstGeom prst="rect">
            <a:avLst/>
          </a:prstGeom>
          <a:noFill/>
        </p:spPr>
        <p:txBody>
          <a:bodyPr wrap="none" rtlCol="0">
            <a:spAutoFit/>
          </a:bodyPr>
          <a:lstStyle/>
          <a:p>
            <a:r>
              <a:rPr lang="sv-SE" sz="1000" dirty="0" smtClean="0">
                <a:solidFill>
                  <a:schemeClr val="bg1">
                    <a:lumMod val="50000"/>
                  </a:schemeClr>
                </a:solidFill>
              </a:rPr>
              <a:t> (10%)</a:t>
            </a:r>
            <a:endParaRPr lang="sv-SE" sz="1000" dirty="0">
              <a:solidFill>
                <a:schemeClr val="bg1">
                  <a:lumMod val="50000"/>
                </a:schemeClr>
              </a:solidFill>
            </a:endParaRPr>
          </a:p>
        </p:txBody>
      </p:sp>
      <p:sp>
        <p:nvSpPr>
          <p:cNvPr id="39" name="textruta 38"/>
          <p:cNvSpPr txBox="1"/>
          <p:nvPr/>
        </p:nvSpPr>
        <p:spPr>
          <a:xfrm>
            <a:off x="4143550" y="3234700"/>
            <a:ext cx="500458" cy="246221"/>
          </a:xfrm>
          <a:prstGeom prst="rect">
            <a:avLst/>
          </a:prstGeom>
          <a:noFill/>
        </p:spPr>
        <p:txBody>
          <a:bodyPr wrap="none" rtlCol="0">
            <a:spAutoFit/>
          </a:bodyPr>
          <a:lstStyle/>
          <a:p>
            <a:r>
              <a:rPr lang="sv-SE" sz="1000" dirty="0" smtClean="0">
                <a:solidFill>
                  <a:schemeClr val="bg1">
                    <a:lumMod val="50000"/>
                  </a:schemeClr>
                </a:solidFill>
              </a:rPr>
              <a:t>(17%)</a:t>
            </a:r>
            <a:endParaRPr lang="sv-SE" sz="1000" dirty="0">
              <a:solidFill>
                <a:schemeClr val="bg1">
                  <a:lumMod val="50000"/>
                </a:schemeClr>
              </a:solidFill>
            </a:endParaRPr>
          </a:p>
        </p:txBody>
      </p:sp>
      <p:sp>
        <p:nvSpPr>
          <p:cNvPr id="40" name="textruta 39"/>
          <p:cNvSpPr txBox="1"/>
          <p:nvPr/>
        </p:nvSpPr>
        <p:spPr>
          <a:xfrm>
            <a:off x="3715524" y="3349372"/>
            <a:ext cx="500458" cy="246221"/>
          </a:xfrm>
          <a:prstGeom prst="rect">
            <a:avLst/>
          </a:prstGeom>
          <a:noFill/>
        </p:spPr>
        <p:txBody>
          <a:bodyPr wrap="none" rtlCol="0">
            <a:spAutoFit/>
          </a:bodyPr>
          <a:lstStyle/>
          <a:p>
            <a:r>
              <a:rPr lang="sv-SE" sz="1000" dirty="0" smtClean="0">
                <a:solidFill>
                  <a:schemeClr val="bg1">
                    <a:lumMod val="50000"/>
                  </a:schemeClr>
                </a:solidFill>
              </a:rPr>
              <a:t>(13%)</a:t>
            </a:r>
            <a:endParaRPr lang="sv-SE" sz="1000" dirty="0">
              <a:solidFill>
                <a:schemeClr val="bg1">
                  <a:lumMod val="50000"/>
                </a:schemeClr>
              </a:solidFill>
            </a:endParaRPr>
          </a:p>
        </p:txBody>
      </p:sp>
      <p:sp>
        <p:nvSpPr>
          <p:cNvPr id="41" name="textruta 40"/>
          <p:cNvSpPr txBox="1"/>
          <p:nvPr/>
        </p:nvSpPr>
        <p:spPr>
          <a:xfrm>
            <a:off x="3999534" y="3645024"/>
            <a:ext cx="500458" cy="246221"/>
          </a:xfrm>
          <a:prstGeom prst="rect">
            <a:avLst/>
          </a:prstGeom>
          <a:noFill/>
        </p:spPr>
        <p:txBody>
          <a:bodyPr wrap="none" rtlCol="0">
            <a:spAutoFit/>
          </a:bodyPr>
          <a:lstStyle/>
          <a:p>
            <a:r>
              <a:rPr lang="sv-SE" sz="1000" dirty="0" smtClean="0">
                <a:solidFill>
                  <a:schemeClr val="bg1">
                    <a:lumMod val="50000"/>
                  </a:schemeClr>
                </a:solidFill>
              </a:rPr>
              <a:t>(17%)</a:t>
            </a:r>
            <a:endParaRPr lang="sv-SE" sz="1000" dirty="0">
              <a:solidFill>
                <a:schemeClr val="bg1">
                  <a:lumMod val="50000"/>
                </a:schemeClr>
              </a:solidFill>
            </a:endParaRPr>
          </a:p>
        </p:txBody>
      </p:sp>
      <p:sp>
        <p:nvSpPr>
          <p:cNvPr id="42" name="textruta 41"/>
          <p:cNvSpPr txBox="1"/>
          <p:nvPr/>
        </p:nvSpPr>
        <p:spPr>
          <a:xfrm>
            <a:off x="3521766" y="3758843"/>
            <a:ext cx="429926" cy="246221"/>
          </a:xfrm>
          <a:prstGeom prst="rect">
            <a:avLst/>
          </a:prstGeom>
          <a:noFill/>
        </p:spPr>
        <p:txBody>
          <a:bodyPr wrap="none" rtlCol="0">
            <a:spAutoFit/>
          </a:bodyPr>
          <a:lstStyle/>
          <a:p>
            <a:r>
              <a:rPr lang="sv-SE" sz="1000" dirty="0" smtClean="0">
                <a:solidFill>
                  <a:schemeClr val="bg1">
                    <a:lumMod val="50000"/>
                  </a:schemeClr>
                </a:solidFill>
              </a:rPr>
              <a:t>(3%)</a:t>
            </a:r>
            <a:endParaRPr lang="sv-SE" sz="1000" dirty="0">
              <a:solidFill>
                <a:schemeClr val="bg1">
                  <a:lumMod val="50000"/>
                </a:schemeClr>
              </a:solidFill>
            </a:endParaRPr>
          </a:p>
        </p:txBody>
      </p:sp>
      <p:sp>
        <p:nvSpPr>
          <p:cNvPr id="43" name="textruta 42"/>
          <p:cNvSpPr txBox="1"/>
          <p:nvPr/>
        </p:nvSpPr>
        <p:spPr>
          <a:xfrm>
            <a:off x="3851920" y="4046875"/>
            <a:ext cx="429926" cy="246221"/>
          </a:xfrm>
          <a:prstGeom prst="rect">
            <a:avLst/>
          </a:prstGeom>
          <a:noFill/>
        </p:spPr>
        <p:txBody>
          <a:bodyPr wrap="none" rtlCol="0">
            <a:spAutoFit/>
          </a:bodyPr>
          <a:lstStyle/>
          <a:p>
            <a:r>
              <a:rPr lang="sv-SE" sz="1000" dirty="0" smtClean="0">
                <a:solidFill>
                  <a:schemeClr val="bg1">
                    <a:lumMod val="50000"/>
                  </a:schemeClr>
                </a:solidFill>
              </a:rPr>
              <a:t>(7%)</a:t>
            </a:r>
            <a:endParaRPr lang="sv-SE" sz="1000" dirty="0">
              <a:solidFill>
                <a:schemeClr val="bg1">
                  <a:lumMod val="50000"/>
                </a:schemeClr>
              </a:solidFill>
            </a:endParaRPr>
          </a:p>
        </p:txBody>
      </p:sp>
      <p:sp>
        <p:nvSpPr>
          <p:cNvPr id="44" name="textruta 43"/>
          <p:cNvSpPr txBox="1"/>
          <p:nvPr/>
        </p:nvSpPr>
        <p:spPr>
          <a:xfrm>
            <a:off x="4252182" y="4164320"/>
            <a:ext cx="500458" cy="246221"/>
          </a:xfrm>
          <a:prstGeom prst="rect">
            <a:avLst/>
          </a:prstGeom>
          <a:noFill/>
        </p:spPr>
        <p:txBody>
          <a:bodyPr wrap="none" rtlCol="0">
            <a:spAutoFit/>
          </a:bodyPr>
          <a:lstStyle/>
          <a:p>
            <a:r>
              <a:rPr lang="sv-SE" sz="1000" dirty="0" smtClean="0">
                <a:solidFill>
                  <a:schemeClr val="bg1">
                    <a:lumMod val="50000"/>
                  </a:schemeClr>
                </a:solidFill>
              </a:rPr>
              <a:t>(12%)</a:t>
            </a:r>
            <a:endParaRPr lang="sv-SE" sz="1000" dirty="0">
              <a:solidFill>
                <a:schemeClr val="bg1">
                  <a:lumMod val="50000"/>
                </a:schemeClr>
              </a:solidFill>
            </a:endParaRPr>
          </a:p>
        </p:txBody>
      </p:sp>
      <p:sp>
        <p:nvSpPr>
          <p:cNvPr id="45" name="textruta 44"/>
          <p:cNvSpPr txBox="1"/>
          <p:nvPr/>
        </p:nvSpPr>
        <p:spPr>
          <a:xfrm>
            <a:off x="4412202" y="4463683"/>
            <a:ext cx="500458" cy="246221"/>
          </a:xfrm>
          <a:prstGeom prst="rect">
            <a:avLst/>
          </a:prstGeom>
          <a:noFill/>
        </p:spPr>
        <p:txBody>
          <a:bodyPr wrap="none" rtlCol="0">
            <a:spAutoFit/>
          </a:bodyPr>
          <a:lstStyle/>
          <a:p>
            <a:r>
              <a:rPr lang="sv-SE" sz="1000" dirty="0" smtClean="0">
                <a:solidFill>
                  <a:schemeClr val="bg1">
                    <a:lumMod val="50000"/>
                  </a:schemeClr>
                </a:solidFill>
              </a:rPr>
              <a:t>(12%)</a:t>
            </a:r>
            <a:endParaRPr lang="sv-SE" sz="1000" dirty="0">
              <a:solidFill>
                <a:schemeClr val="bg1">
                  <a:lumMod val="50000"/>
                </a:schemeClr>
              </a:solidFill>
            </a:endParaRPr>
          </a:p>
        </p:txBody>
      </p:sp>
      <p:sp>
        <p:nvSpPr>
          <p:cNvPr id="46" name="textruta 45"/>
          <p:cNvSpPr txBox="1"/>
          <p:nvPr/>
        </p:nvSpPr>
        <p:spPr>
          <a:xfrm>
            <a:off x="4252182" y="4585603"/>
            <a:ext cx="500458" cy="246221"/>
          </a:xfrm>
          <a:prstGeom prst="rect">
            <a:avLst/>
          </a:prstGeom>
          <a:noFill/>
        </p:spPr>
        <p:txBody>
          <a:bodyPr wrap="none" rtlCol="0">
            <a:spAutoFit/>
          </a:bodyPr>
          <a:lstStyle/>
          <a:p>
            <a:r>
              <a:rPr lang="sv-SE" sz="1000" dirty="0" smtClean="0">
                <a:solidFill>
                  <a:schemeClr val="bg1">
                    <a:lumMod val="50000"/>
                  </a:schemeClr>
                </a:solidFill>
              </a:rPr>
              <a:t>(13%)</a:t>
            </a:r>
            <a:endParaRPr lang="sv-SE" sz="1000" dirty="0">
              <a:solidFill>
                <a:schemeClr val="bg1">
                  <a:lumMod val="50000"/>
                </a:schemeClr>
              </a:solidFill>
            </a:endParaRPr>
          </a:p>
        </p:txBody>
      </p:sp>
    </p:spTree>
    <p:extLst>
      <p:ext uri="{BB962C8B-B14F-4D97-AF65-F5344CB8AC3E}">
        <p14:creationId xmlns:p14="http://schemas.microsoft.com/office/powerpoint/2010/main" val="1661533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2815" y="190478"/>
            <a:ext cx="7017537" cy="776296"/>
          </a:xfrm>
        </p:spPr>
        <p:txBody>
          <a:bodyPr/>
          <a:lstStyle/>
          <a:p>
            <a:r>
              <a:rPr lang="sv-SE" b="0" dirty="0" smtClean="0"/>
              <a:t>Svenskarnas syn på konjunkturen framöver</a:t>
            </a:r>
            <a:endParaRPr lang="sv-SE" dirty="0"/>
          </a:p>
        </p:txBody>
      </p:sp>
      <p:sp>
        <p:nvSpPr>
          <p:cNvPr id="3" name="Platshållare för text 2"/>
          <p:cNvSpPr>
            <a:spLocks noGrp="1"/>
          </p:cNvSpPr>
          <p:nvPr>
            <p:ph type="body" sz="quarter" idx="10"/>
          </p:nvPr>
        </p:nvSpPr>
        <p:spPr/>
        <p:txBody>
          <a:bodyPr/>
          <a:lstStyle/>
          <a:p>
            <a:pPr marL="0" indent="0"/>
            <a:r>
              <a:rPr lang="sv-SE" dirty="0" smtClean="0"/>
              <a:t>Hur ser du på framtiden avseende konjunkturen i Sverige? </a:t>
            </a:r>
          </a:p>
        </p:txBody>
      </p:sp>
      <p:pic>
        <p:nvPicPr>
          <p:cNvPr id="60" name="Bildobjekt 16" descr="Bubbla 1.png"/>
          <p:cNvPicPr>
            <a:picLocks noChangeAspect="1"/>
          </p:cNvPicPr>
          <p:nvPr/>
        </p:nvPicPr>
        <p:blipFill>
          <a:blip r:embed="rId3" cstate="print"/>
          <a:srcRect/>
          <a:stretch>
            <a:fillRect/>
          </a:stretch>
        </p:blipFill>
        <p:spPr bwMode="auto">
          <a:xfrm>
            <a:off x="6732240" y="4077072"/>
            <a:ext cx="1656184" cy="1948829"/>
          </a:xfrm>
          <a:prstGeom prst="rect">
            <a:avLst/>
          </a:prstGeom>
          <a:noFill/>
          <a:ln w="9525">
            <a:noFill/>
            <a:miter lim="800000"/>
            <a:headEnd/>
            <a:tailEnd/>
          </a:ln>
        </p:spPr>
      </p:pic>
      <p:sp>
        <p:nvSpPr>
          <p:cNvPr id="61" name="textruta 7"/>
          <p:cNvSpPr txBox="1"/>
          <p:nvPr/>
        </p:nvSpPr>
        <p:spPr>
          <a:xfrm>
            <a:off x="6887209" y="4371892"/>
            <a:ext cx="1363918" cy="1077218"/>
          </a:xfrm>
          <a:prstGeom prst="rect">
            <a:avLst/>
          </a:prstGeom>
          <a:noFill/>
        </p:spPr>
        <p:txBody>
          <a:bodyPr wrap="square" lIns="0" tIns="0" rIns="0" bIns="0" anchor="ctr">
            <a:prstTxWarp prst="textNoShape">
              <a:avLst/>
            </a:prstTxWarp>
            <a:spAutoFit/>
          </a:bodyPr>
          <a:lstStyle/>
          <a:p>
            <a:r>
              <a:rPr lang="sv-SE" sz="1000" dirty="0" smtClean="0">
                <a:solidFill>
                  <a:schemeClr val="bg1"/>
                </a:solidFill>
                <a:latin typeface="Gotham" pitchFamily="2" charset="0"/>
              </a:rPr>
              <a:t>Flera tror att konjunkturen kommer att bli sämre och att återhämtningen är långt borta 2012 jfr med 2011</a:t>
            </a:r>
            <a:endParaRPr lang="sv-SE" sz="1000" dirty="0">
              <a:solidFill>
                <a:schemeClr val="bg1"/>
              </a:solidFill>
              <a:latin typeface="Gotham" pitchFamily="2"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544" y="1751386"/>
            <a:ext cx="6423485" cy="419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3"/>
          <p:cNvSpPr txBox="1"/>
          <p:nvPr/>
        </p:nvSpPr>
        <p:spPr>
          <a:xfrm>
            <a:off x="2820561" y="2824205"/>
            <a:ext cx="439544" cy="215444"/>
          </a:xfrm>
          <a:prstGeom prst="rect">
            <a:avLst/>
          </a:prstGeom>
          <a:noFill/>
        </p:spPr>
        <p:txBody>
          <a:bodyPr wrap="none" rtlCol="0">
            <a:spAutoFit/>
          </a:bodyPr>
          <a:lstStyle/>
          <a:p>
            <a:r>
              <a:rPr lang="sv-SE" sz="800" dirty="0" smtClean="0">
                <a:solidFill>
                  <a:schemeClr val="bg1">
                    <a:lumMod val="50000"/>
                  </a:schemeClr>
                </a:solidFill>
              </a:rPr>
              <a:t>(76%)</a:t>
            </a:r>
            <a:endParaRPr lang="sv-SE" sz="800" dirty="0">
              <a:solidFill>
                <a:schemeClr val="bg1">
                  <a:lumMod val="50000"/>
                </a:schemeClr>
              </a:solidFill>
            </a:endParaRPr>
          </a:p>
        </p:txBody>
      </p:sp>
      <p:sp>
        <p:nvSpPr>
          <p:cNvPr id="17" name="textruta 16"/>
          <p:cNvSpPr txBox="1"/>
          <p:nvPr/>
        </p:nvSpPr>
        <p:spPr>
          <a:xfrm>
            <a:off x="1524416" y="4751238"/>
            <a:ext cx="439544" cy="215444"/>
          </a:xfrm>
          <a:prstGeom prst="rect">
            <a:avLst/>
          </a:prstGeom>
          <a:noFill/>
        </p:spPr>
        <p:txBody>
          <a:bodyPr wrap="none" rtlCol="0">
            <a:spAutoFit/>
          </a:bodyPr>
          <a:lstStyle/>
          <a:p>
            <a:r>
              <a:rPr lang="sv-SE" sz="800" dirty="0" smtClean="0">
                <a:solidFill>
                  <a:schemeClr val="bg1">
                    <a:lumMod val="50000"/>
                  </a:schemeClr>
                </a:solidFill>
              </a:rPr>
              <a:t>(11%)</a:t>
            </a:r>
            <a:endParaRPr lang="sv-SE" sz="800" dirty="0">
              <a:solidFill>
                <a:schemeClr val="bg1">
                  <a:lumMod val="50000"/>
                </a:schemeClr>
              </a:solidFill>
            </a:endParaRPr>
          </a:p>
        </p:txBody>
      </p:sp>
      <p:sp>
        <p:nvSpPr>
          <p:cNvPr id="18" name="textruta 17"/>
          <p:cNvSpPr txBox="1"/>
          <p:nvPr/>
        </p:nvSpPr>
        <p:spPr>
          <a:xfrm>
            <a:off x="2987824" y="5085764"/>
            <a:ext cx="439544" cy="215444"/>
          </a:xfrm>
          <a:prstGeom prst="rect">
            <a:avLst/>
          </a:prstGeom>
          <a:noFill/>
        </p:spPr>
        <p:txBody>
          <a:bodyPr wrap="none" rtlCol="0">
            <a:spAutoFit/>
          </a:bodyPr>
          <a:lstStyle/>
          <a:p>
            <a:r>
              <a:rPr lang="sv-SE" sz="800" dirty="0" smtClean="0">
                <a:solidFill>
                  <a:schemeClr val="bg1">
                    <a:lumMod val="50000"/>
                  </a:schemeClr>
                </a:solidFill>
              </a:rPr>
              <a:t>(11%)</a:t>
            </a:r>
            <a:endParaRPr lang="sv-SE" sz="800" dirty="0">
              <a:solidFill>
                <a:schemeClr val="bg1">
                  <a:lumMod val="50000"/>
                </a:schemeClr>
              </a:solidFill>
            </a:endParaRPr>
          </a:p>
        </p:txBody>
      </p:sp>
      <p:sp>
        <p:nvSpPr>
          <p:cNvPr id="21" name="textruta 20"/>
          <p:cNvSpPr txBox="1"/>
          <p:nvPr/>
        </p:nvSpPr>
        <p:spPr>
          <a:xfrm>
            <a:off x="4961274" y="4649228"/>
            <a:ext cx="439544" cy="215444"/>
          </a:xfrm>
          <a:prstGeom prst="rect">
            <a:avLst/>
          </a:prstGeom>
          <a:noFill/>
        </p:spPr>
        <p:txBody>
          <a:bodyPr wrap="none" rtlCol="0">
            <a:spAutoFit/>
          </a:bodyPr>
          <a:lstStyle/>
          <a:p>
            <a:r>
              <a:rPr lang="sv-SE" sz="800" dirty="0" smtClean="0">
                <a:solidFill>
                  <a:schemeClr val="bg1">
                    <a:lumMod val="50000"/>
                  </a:schemeClr>
                </a:solidFill>
              </a:rPr>
              <a:t>(12%)</a:t>
            </a:r>
            <a:endParaRPr lang="sv-SE" sz="800" dirty="0">
              <a:solidFill>
                <a:schemeClr val="bg1">
                  <a:lumMod val="50000"/>
                </a:schemeClr>
              </a:solidFill>
            </a:endParaRPr>
          </a:p>
        </p:txBody>
      </p:sp>
      <p:sp>
        <p:nvSpPr>
          <p:cNvPr id="22" name="textruta 21"/>
          <p:cNvSpPr txBox="1"/>
          <p:nvPr/>
        </p:nvSpPr>
        <p:spPr>
          <a:xfrm>
            <a:off x="467544" y="5631051"/>
            <a:ext cx="2047355" cy="246221"/>
          </a:xfrm>
          <a:prstGeom prst="rect">
            <a:avLst/>
          </a:prstGeom>
          <a:noFill/>
        </p:spPr>
        <p:txBody>
          <a:bodyPr wrap="none" rtlCol="0">
            <a:spAutoFit/>
          </a:bodyPr>
          <a:lstStyle/>
          <a:p>
            <a:r>
              <a:rPr lang="sv-SE" sz="1000" i="1" dirty="0" smtClean="0">
                <a:solidFill>
                  <a:schemeClr val="bg1">
                    <a:lumMod val="50000"/>
                  </a:schemeClr>
                </a:solidFill>
              </a:rPr>
              <a:t>(Siffror inom parentes avser 2011)</a:t>
            </a:r>
            <a:endParaRPr lang="sv-SE" sz="1000" i="1" dirty="0">
              <a:solidFill>
                <a:schemeClr val="bg1">
                  <a:lumMod val="50000"/>
                </a:schemeClr>
              </a:solidFill>
            </a:endParaRPr>
          </a:p>
        </p:txBody>
      </p:sp>
    </p:spTree>
    <p:extLst>
      <p:ext uri="{BB962C8B-B14F-4D97-AF65-F5344CB8AC3E}">
        <p14:creationId xmlns:p14="http://schemas.microsoft.com/office/powerpoint/2010/main" val="4139304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86370"/>
            <a:ext cx="9309100"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722815" y="190478"/>
            <a:ext cx="7017537" cy="776296"/>
          </a:xfrm>
        </p:spPr>
        <p:txBody>
          <a:bodyPr/>
          <a:lstStyle/>
          <a:p>
            <a:r>
              <a:rPr lang="sv-SE" b="0" dirty="0" smtClean="0"/>
              <a:t>Låntagarnas syn på konjunkturen framöver</a:t>
            </a:r>
            <a:endParaRPr lang="sv-SE" dirty="0"/>
          </a:p>
        </p:txBody>
      </p:sp>
      <p:sp>
        <p:nvSpPr>
          <p:cNvPr id="3" name="Platshållare för text 2"/>
          <p:cNvSpPr>
            <a:spLocks noGrp="1"/>
          </p:cNvSpPr>
          <p:nvPr>
            <p:ph type="body" sz="quarter" idx="10"/>
          </p:nvPr>
        </p:nvSpPr>
        <p:spPr/>
        <p:txBody>
          <a:bodyPr/>
          <a:lstStyle/>
          <a:p>
            <a:pPr marL="0" indent="0"/>
            <a:r>
              <a:rPr lang="sv-SE" dirty="0" smtClean="0"/>
              <a:t>Hur ser du på framtiden avseende konjunkturen i Sverige? </a:t>
            </a:r>
          </a:p>
        </p:txBody>
      </p:sp>
      <p:pic>
        <p:nvPicPr>
          <p:cNvPr id="60" name="Bildobjekt 16" descr="Bubbla 1.png"/>
          <p:cNvPicPr>
            <a:picLocks noChangeAspect="1"/>
          </p:cNvPicPr>
          <p:nvPr/>
        </p:nvPicPr>
        <p:blipFill>
          <a:blip r:embed="rId4" cstate="print"/>
          <a:srcRect/>
          <a:stretch>
            <a:fillRect/>
          </a:stretch>
        </p:blipFill>
        <p:spPr bwMode="auto">
          <a:xfrm>
            <a:off x="6732240" y="4077072"/>
            <a:ext cx="1656184" cy="1948829"/>
          </a:xfrm>
          <a:prstGeom prst="rect">
            <a:avLst/>
          </a:prstGeom>
          <a:noFill/>
          <a:ln w="9525">
            <a:noFill/>
            <a:miter lim="800000"/>
            <a:headEnd/>
            <a:tailEnd/>
          </a:ln>
        </p:spPr>
      </p:pic>
      <p:sp>
        <p:nvSpPr>
          <p:cNvPr id="61" name="textruta 7"/>
          <p:cNvSpPr txBox="1"/>
          <p:nvPr/>
        </p:nvSpPr>
        <p:spPr>
          <a:xfrm>
            <a:off x="6887209" y="4525779"/>
            <a:ext cx="1363918" cy="769441"/>
          </a:xfrm>
          <a:prstGeom prst="rect">
            <a:avLst/>
          </a:prstGeom>
          <a:noFill/>
        </p:spPr>
        <p:txBody>
          <a:bodyPr wrap="square" lIns="0" tIns="0" rIns="0" bIns="0" anchor="ctr">
            <a:prstTxWarp prst="textNoShape">
              <a:avLst/>
            </a:prstTxWarp>
            <a:spAutoFit/>
          </a:bodyPr>
          <a:lstStyle/>
          <a:p>
            <a:r>
              <a:rPr lang="sv-SE" sz="1000" dirty="0" smtClean="0">
                <a:solidFill>
                  <a:schemeClr val="bg1"/>
                </a:solidFill>
                <a:latin typeface="Gotham" pitchFamily="2" charset="0"/>
              </a:rPr>
              <a:t>Ingen större </a:t>
            </a:r>
            <a:r>
              <a:rPr lang="sv-SE" sz="1000" dirty="0" smtClean="0">
                <a:solidFill>
                  <a:schemeClr val="bg1"/>
                </a:solidFill>
                <a:latin typeface="Gotham" pitchFamily="2" charset="0"/>
              </a:rPr>
              <a:t>skillnad på hur låntagare ser på konjunkturen jämfört med dem som inte har bolån</a:t>
            </a:r>
            <a:endParaRPr lang="sv-SE" sz="1000" dirty="0">
              <a:solidFill>
                <a:schemeClr val="bg1"/>
              </a:solidFill>
              <a:latin typeface="Gotham" pitchFamily="2" charset="0"/>
            </a:endParaRPr>
          </a:p>
        </p:txBody>
      </p:sp>
      <p:sp>
        <p:nvSpPr>
          <p:cNvPr id="9" name="textruta 8"/>
          <p:cNvSpPr txBox="1"/>
          <p:nvPr/>
        </p:nvSpPr>
        <p:spPr>
          <a:xfrm>
            <a:off x="3707904" y="2014855"/>
            <a:ext cx="429926" cy="246221"/>
          </a:xfrm>
          <a:prstGeom prst="rect">
            <a:avLst/>
          </a:prstGeom>
          <a:noFill/>
        </p:spPr>
        <p:txBody>
          <a:bodyPr wrap="none" rtlCol="0">
            <a:spAutoFit/>
          </a:bodyPr>
          <a:lstStyle/>
          <a:p>
            <a:r>
              <a:rPr lang="sv-SE" sz="1000" dirty="0" smtClean="0">
                <a:solidFill>
                  <a:schemeClr val="bg1">
                    <a:lumMod val="50000"/>
                  </a:schemeClr>
                </a:solidFill>
              </a:rPr>
              <a:t>(1%)</a:t>
            </a:r>
            <a:endParaRPr lang="sv-SE" sz="1000" dirty="0">
              <a:solidFill>
                <a:schemeClr val="bg1">
                  <a:lumMod val="50000"/>
                </a:schemeClr>
              </a:solidFill>
            </a:endParaRPr>
          </a:p>
        </p:txBody>
      </p:sp>
      <p:sp>
        <p:nvSpPr>
          <p:cNvPr id="10" name="textruta 9"/>
          <p:cNvSpPr txBox="1"/>
          <p:nvPr/>
        </p:nvSpPr>
        <p:spPr>
          <a:xfrm>
            <a:off x="3700284" y="2235344"/>
            <a:ext cx="429926" cy="246221"/>
          </a:xfrm>
          <a:prstGeom prst="rect">
            <a:avLst/>
          </a:prstGeom>
          <a:noFill/>
        </p:spPr>
        <p:txBody>
          <a:bodyPr wrap="none" rtlCol="0">
            <a:spAutoFit/>
          </a:bodyPr>
          <a:lstStyle/>
          <a:p>
            <a:r>
              <a:rPr lang="sv-SE" sz="1000" dirty="0" smtClean="0">
                <a:solidFill>
                  <a:schemeClr val="bg1">
                    <a:lumMod val="50000"/>
                  </a:schemeClr>
                </a:solidFill>
              </a:rPr>
              <a:t>(2%)</a:t>
            </a:r>
            <a:endParaRPr lang="sv-SE" sz="1000" dirty="0">
              <a:solidFill>
                <a:schemeClr val="bg1">
                  <a:lumMod val="50000"/>
                </a:schemeClr>
              </a:solidFill>
            </a:endParaRPr>
          </a:p>
        </p:txBody>
      </p:sp>
      <p:sp>
        <p:nvSpPr>
          <p:cNvPr id="11" name="textruta 10"/>
          <p:cNvSpPr txBox="1"/>
          <p:nvPr/>
        </p:nvSpPr>
        <p:spPr>
          <a:xfrm>
            <a:off x="3988316" y="2746266"/>
            <a:ext cx="500458" cy="246221"/>
          </a:xfrm>
          <a:prstGeom prst="rect">
            <a:avLst/>
          </a:prstGeom>
          <a:noFill/>
        </p:spPr>
        <p:txBody>
          <a:bodyPr wrap="none" rtlCol="0">
            <a:spAutoFit/>
          </a:bodyPr>
          <a:lstStyle/>
          <a:p>
            <a:r>
              <a:rPr lang="sv-SE" sz="1000" dirty="0" smtClean="0">
                <a:solidFill>
                  <a:schemeClr val="bg1">
                    <a:lumMod val="50000"/>
                  </a:schemeClr>
                </a:solidFill>
              </a:rPr>
              <a:t>(10%)</a:t>
            </a:r>
            <a:endParaRPr lang="sv-SE" sz="1000" dirty="0">
              <a:solidFill>
                <a:schemeClr val="bg1">
                  <a:lumMod val="50000"/>
                </a:schemeClr>
              </a:solidFill>
            </a:endParaRPr>
          </a:p>
        </p:txBody>
      </p:sp>
      <p:sp>
        <p:nvSpPr>
          <p:cNvPr id="12" name="textruta 11"/>
          <p:cNvSpPr txBox="1"/>
          <p:nvPr/>
        </p:nvSpPr>
        <p:spPr>
          <a:xfrm>
            <a:off x="4011176" y="2943895"/>
            <a:ext cx="500458" cy="246221"/>
          </a:xfrm>
          <a:prstGeom prst="rect">
            <a:avLst/>
          </a:prstGeom>
          <a:noFill/>
        </p:spPr>
        <p:txBody>
          <a:bodyPr wrap="none" rtlCol="0">
            <a:spAutoFit/>
          </a:bodyPr>
          <a:lstStyle/>
          <a:p>
            <a:r>
              <a:rPr lang="sv-SE" sz="1000" dirty="0" smtClean="0">
                <a:solidFill>
                  <a:schemeClr val="bg1">
                    <a:lumMod val="50000"/>
                  </a:schemeClr>
                </a:solidFill>
              </a:rPr>
              <a:t>(11%)</a:t>
            </a:r>
            <a:endParaRPr lang="sv-SE" sz="1000" dirty="0">
              <a:solidFill>
                <a:schemeClr val="bg1">
                  <a:lumMod val="50000"/>
                </a:schemeClr>
              </a:solidFill>
            </a:endParaRPr>
          </a:p>
        </p:txBody>
      </p:sp>
      <p:sp>
        <p:nvSpPr>
          <p:cNvPr id="13" name="textruta 12"/>
          <p:cNvSpPr txBox="1"/>
          <p:nvPr/>
        </p:nvSpPr>
        <p:spPr>
          <a:xfrm>
            <a:off x="5590044" y="3447415"/>
            <a:ext cx="500458" cy="246221"/>
          </a:xfrm>
          <a:prstGeom prst="rect">
            <a:avLst/>
          </a:prstGeom>
          <a:noFill/>
        </p:spPr>
        <p:txBody>
          <a:bodyPr wrap="none" rtlCol="0">
            <a:spAutoFit/>
          </a:bodyPr>
          <a:lstStyle/>
          <a:p>
            <a:r>
              <a:rPr lang="sv-SE" sz="1000" dirty="0" smtClean="0">
                <a:solidFill>
                  <a:schemeClr val="bg1">
                    <a:lumMod val="50000"/>
                  </a:schemeClr>
                </a:solidFill>
              </a:rPr>
              <a:t>(78%)</a:t>
            </a:r>
            <a:endParaRPr lang="sv-SE" sz="1000" dirty="0">
              <a:solidFill>
                <a:schemeClr val="bg1">
                  <a:lumMod val="50000"/>
                </a:schemeClr>
              </a:solidFill>
            </a:endParaRPr>
          </a:p>
        </p:txBody>
      </p:sp>
      <p:sp>
        <p:nvSpPr>
          <p:cNvPr id="14" name="textruta 13"/>
          <p:cNvSpPr txBox="1"/>
          <p:nvPr/>
        </p:nvSpPr>
        <p:spPr>
          <a:xfrm>
            <a:off x="5422404" y="3660284"/>
            <a:ext cx="500458" cy="246221"/>
          </a:xfrm>
          <a:prstGeom prst="rect">
            <a:avLst/>
          </a:prstGeom>
          <a:noFill/>
        </p:spPr>
        <p:txBody>
          <a:bodyPr wrap="none" rtlCol="0">
            <a:spAutoFit/>
          </a:bodyPr>
          <a:lstStyle/>
          <a:p>
            <a:r>
              <a:rPr lang="sv-SE" sz="1000" dirty="0" smtClean="0">
                <a:solidFill>
                  <a:schemeClr val="bg1">
                    <a:lumMod val="50000"/>
                  </a:schemeClr>
                </a:solidFill>
              </a:rPr>
              <a:t>(74%)</a:t>
            </a:r>
            <a:endParaRPr lang="sv-SE" sz="1000" dirty="0">
              <a:solidFill>
                <a:schemeClr val="bg1">
                  <a:lumMod val="50000"/>
                </a:schemeClr>
              </a:solidFill>
            </a:endParaRPr>
          </a:p>
        </p:txBody>
      </p:sp>
      <p:sp>
        <p:nvSpPr>
          <p:cNvPr id="15" name="textruta 14"/>
          <p:cNvSpPr txBox="1"/>
          <p:nvPr/>
        </p:nvSpPr>
        <p:spPr>
          <a:xfrm>
            <a:off x="4105450" y="4156700"/>
            <a:ext cx="500458" cy="246221"/>
          </a:xfrm>
          <a:prstGeom prst="rect">
            <a:avLst/>
          </a:prstGeom>
          <a:noFill/>
        </p:spPr>
        <p:txBody>
          <a:bodyPr wrap="none" rtlCol="0">
            <a:spAutoFit/>
          </a:bodyPr>
          <a:lstStyle/>
          <a:p>
            <a:r>
              <a:rPr lang="sv-SE" sz="1000" dirty="0" smtClean="0">
                <a:solidFill>
                  <a:schemeClr val="bg1">
                    <a:lumMod val="50000"/>
                  </a:schemeClr>
                </a:solidFill>
              </a:rPr>
              <a:t>(10%)</a:t>
            </a:r>
            <a:endParaRPr lang="sv-SE" sz="1000" dirty="0">
              <a:solidFill>
                <a:schemeClr val="bg1">
                  <a:lumMod val="50000"/>
                </a:schemeClr>
              </a:solidFill>
            </a:endParaRPr>
          </a:p>
        </p:txBody>
      </p:sp>
      <p:sp>
        <p:nvSpPr>
          <p:cNvPr id="16" name="textruta 15"/>
          <p:cNvSpPr txBox="1"/>
          <p:nvPr/>
        </p:nvSpPr>
        <p:spPr>
          <a:xfrm>
            <a:off x="4250230" y="4370060"/>
            <a:ext cx="500458" cy="246221"/>
          </a:xfrm>
          <a:prstGeom prst="rect">
            <a:avLst/>
          </a:prstGeom>
          <a:noFill/>
        </p:spPr>
        <p:txBody>
          <a:bodyPr wrap="none" rtlCol="0">
            <a:spAutoFit/>
          </a:bodyPr>
          <a:lstStyle/>
          <a:p>
            <a:r>
              <a:rPr lang="sv-SE" sz="1000" dirty="0" smtClean="0">
                <a:solidFill>
                  <a:schemeClr val="bg1">
                    <a:lumMod val="50000"/>
                  </a:schemeClr>
                </a:solidFill>
              </a:rPr>
              <a:t>(13%)</a:t>
            </a:r>
            <a:endParaRPr lang="sv-SE" sz="1000" dirty="0">
              <a:solidFill>
                <a:schemeClr val="bg1">
                  <a:lumMod val="50000"/>
                </a:schemeClr>
              </a:solidFill>
            </a:endParaRPr>
          </a:p>
        </p:txBody>
      </p:sp>
      <p:sp>
        <p:nvSpPr>
          <p:cNvPr id="17" name="textruta 16"/>
          <p:cNvSpPr txBox="1"/>
          <p:nvPr/>
        </p:nvSpPr>
        <p:spPr>
          <a:xfrm>
            <a:off x="467544" y="3432025"/>
            <a:ext cx="239168" cy="276999"/>
          </a:xfrm>
          <a:prstGeom prst="rect">
            <a:avLst/>
          </a:prstGeom>
          <a:noFill/>
        </p:spPr>
        <p:txBody>
          <a:bodyPr wrap="none" rtlCol="0">
            <a:spAutoFit/>
          </a:bodyPr>
          <a:lstStyle/>
          <a:p>
            <a:r>
              <a:rPr lang="sv-SE" sz="1200" b="1" dirty="0" smtClean="0">
                <a:solidFill>
                  <a:schemeClr val="accent6">
                    <a:lumMod val="75000"/>
                  </a:schemeClr>
                </a:solidFill>
              </a:rPr>
              <a:t>*</a:t>
            </a:r>
            <a:endParaRPr lang="sv-SE" sz="1200" b="1" dirty="0">
              <a:solidFill>
                <a:schemeClr val="accent6">
                  <a:lumMod val="75000"/>
                </a:schemeClr>
              </a:solidFill>
            </a:endParaRPr>
          </a:p>
        </p:txBody>
      </p:sp>
      <p:sp>
        <p:nvSpPr>
          <p:cNvPr id="18" name="textruta 17"/>
          <p:cNvSpPr txBox="1"/>
          <p:nvPr/>
        </p:nvSpPr>
        <p:spPr>
          <a:xfrm>
            <a:off x="467544" y="5631051"/>
            <a:ext cx="2047355" cy="400110"/>
          </a:xfrm>
          <a:prstGeom prst="rect">
            <a:avLst/>
          </a:prstGeom>
          <a:noFill/>
        </p:spPr>
        <p:txBody>
          <a:bodyPr wrap="none" rtlCol="0">
            <a:spAutoFit/>
          </a:bodyPr>
          <a:lstStyle/>
          <a:p>
            <a:r>
              <a:rPr lang="sv-SE" sz="1000" i="1" dirty="0" smtClean="0">
                <a:solidFill>
                  <a:schemeClr val="accent6">
                    <a:lumMod val="75000"/>
                  </a:schemeClr>
                </a:solidFill>
              </a:rPr>
              <a:t>*Signifikanta </a:t>
            </a:r>
            <a:r>
              <a:rPr lang="sv-SE" sz="1000" i="1" dirty="0" smtClean="0">
                <a:solidFill>
                  <a:schemeClr val="accent6">
                    <a:lumMod val="75000"/>
                  </a:schemeClr>
                </a:solidFill>
              </a:rPr>
              <a:t>skillnader</a:t>
            </a:r>
          </a:p>
          <a:p>
            <a:r>
              <a:rPr lang="sv-SE" sz="1000" i="1" dirty="0" smtClean="0">
                <a:solidFill>
                  <a:schemeClr val="bg1">
                    <a:lumMod val="50000"/>
                  </a:schemeClr>
                </a:solidFill>
              </a:rPr>
              <a:t>(Siffror inom parentes avser 2011)</a:t>
            </a:r>
            <a:endParaRPr lang="sv-SE" sz="1000" i="1" dirty="0">
              <a:solidFill>
                <a:schemeClr val="bg1">
                  <a:lumMod val="50000"/>
                </a:schemeClr>
              </a:solidFill>
            </a:endParaRPr>
          </a:p>
        </p:txBody>
      </p:sp>
    </p:spTree>
    <p:extLst>
      <p:ext uri="{BB962C8B-B14F-4D97-AF65-F5344CB8AC3E}">
        <p14:creationId xmlns:p14="http://schemas.microsoft.com/office/powerpoint/2010/main" val="415860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88840"/>
            <a:ext cx="8192271" cy="535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722815" y="190478"/>
            <a:ext cx="7017537" cy="776296"/>
          </a:xfrm>
        </p:spPr>
        <p:txBody>
          <a:bodyPr/>
          <a:lstStyle/>
          <a:p>
            <a:r>
              <a:rPr lang="sv-SE" b="0" dirty="0" smtClean="0"/>
              <a:t>Svenskarnas syn på bostadsprisernas utveckling</a:t>
            </a:r>
            <a:endParaRPr lang="sv-SE" dirty="0"/>
          </a:p>
        </p:txBody>
      </p:sp>
      <p:sp>
        <p:nvSpPr>
          <p:cNvPr id="3" name="Platshållare för text 2"/>
          <p:cNvSpPr>
            <a:spLocks noGrp="1"/>
          </p:cNvSpPr>
          <p:nvPr>
            <p:ph type="body" sz="quarter" idx="10"/>
          </p:nvPr>
        </p:nvSpPr>
        <p:spPr/>
        <p:txBody>
          <a:bodyPr/>
          <a:lstStyle/>
          <a:p>
            <a:pPr marL="0" indent="0"/>
            <a:r>
              <a:rPr lang="sv-SE" dirty="0" smtClean="0"/>
              <a:t>Hur tror du att bostadspriserna kommer att utvecklas de kommande 6 månaderna? </a:t>
            </a:r>
          </a:p>
        </p:txBody>
      </p:sp>
      <p:pic>
        <p:nvPicPr>
          <p:cNvPr id="60" name="Bildobjekt 16" descr="Bubbla 1.png"/>
          <p:cNvPicPr>
            <a:picLocks noChangeAspect="1"/>
          </p:cNvPicPr>
          <p:nvPr/>
        </p:nvPicPr>
        <p:blipFill>
          <a:blip r:embed="rId4" cstate="print"/>
          <a:srcRect/>
          <a:stretch>
            <a:fillRect/>
          </a:stretch>
        </p:blipFill>
        <p:spPr bwMode="auto">
          <a:xfrm>
            <a:off x="6732240" y="4077072"/>
            <a:ext cx="1656184" cy="1948829"/>
          </a:xfrm>
          <a:prstGeom prst="rect">
            <a:avLst/>
          </a:prstGeom>
          <a:noFill/>
          <a:ln w="9525">
            <a:noFill/>
            <a:miter lim="800000"/>
            <a:headEnd/>
            <a:tailEnd/>
          </a:ln>
        </p:spPr>
      </p:pic>
      <p:sp>
        <p:nvSpPr>
          <p:cNvPr id="61" name="textruta 7"/>
          <p:cNvSpPr txBox="1"/>
          <p:nvPr/>
        </p:nvSpPr>
        <p:spPr>
          <a:xfrm>
            <a:off x="6887209" y="4294947"/>
            <a:ext cx="1363918" cy="1231106"/>
          </a:xfrm>
          <a:prstGeom prst="rect">
            <a:avLst/>
          </a:prstGeom>
          <a:noFill/>
        </p:spPr>
        <p:txBody>
          <a:bodyPr wrap="square" lIns="0" tIns="0" rIns="0" bIns="0" anchor="ctr">
            <a:prstTxWarp prst="textNoShape">
              <a:avLst/>
            </a:prstTxWarp>
            <a:spAutoFit/>
          </a:bodyPr>
          <a:lstStyle/>
          <a:p>
            <a:r>
              <a:rPr lang="sv-SE" sz="1000" dirty="0" smtClean="0">
                <a:solidFill>
                  <a:schemeClr val="bg1"/>
                </a:solidFill>
                <a:latin typeface="Gotham" pitchFamily="2" charset="0"/>
              </a:rPr>
              <a:t>Svenskarna är mer optimistiska avseende bostadsprisernas utveckling  jfr med för ett år sedan (färre tror på sjunkande priser)</a:t>
            </a:r>
            <a:endParaRPr lang="sv-SE" sz="1000" dirty="0">
              <a:solidFill>
                <a:schemeClr val="bg1"/>
              </a:solidFill>
              <a:latin typeface="Gotham" pitchFamily="2" charset="0"/>
            </a:endParaRPr>
          </a:p>
        </p:txBody>
      </p:sp>
      <p:sp>
        <p:nvSpPr>
          <p:cNvPr id="10" name="textruta 9"/>
          <p:cNvSpPr txBox="1"/>
          <p:nvPr/>
        </p:nvSpPr>
        <p:spPr>
          <a:xfrm>
            <a:off x="1452796" y="3721442"/>
            <a:ext cx="434734" cy="215444"/>
          </a:xfrm>
          <a:prstGeom prst="rect">
            <a:avLst/>
          </a:prstGeom>
          <a:noFill/>
        </p:spPr>
        <p:txBody>
          <a:bodyPr wrap="none" rtlCol="0">
            <a:spAutoFit/>
          </a:bodyPr>
          <a:lstStyle/>
          <a:p>
            <a:r>
              <a:rPr lang="sv-SE" sz="800" b="1" dirty="0" smtClean="0">
                <a:solidFill>
                  <a:schemeClr val="bg1">
                    <a:lumMod val="50000"/>
                  </a:schemeClr>
                </a:solidFill>
              </a:rPr>
              <a:t>(17%)</a:t>
            </a:r>
            <a:endParaRPr lang="sv-SE" sz="800" b="1" dirty="0">
              <a:solidFill>
                <a:schemeClr val="bg1">
                  <a:lumMod val="50000"/>
                </a:schemeClr>
              </a:solidFill>
            </a:endParaRPr>
          </a:p>
        </p:txBody>
      </p:sp>
      <p:sp>
        <p:nvSpPr>
          <p:cNvPr id="11" name="textruta 10"/>
          <p:cNvSpPr txBox="1"/>
          <p:nvPr/>
        </p:nvSpPr>
        <p:spPr>
          <a:xfrm>
            <a:off x="3312076" y="3721442"/>
            <a:ext cx="434734" cy="215444"/>
          </a:xfrm>
          <a:prstGeom prst="rect">
            <a:avLst/>
          </a:prstGeom>
          <a:noFill/>
        </p:spPr>
        <p:txBody>
          <a:bodyPr wrap="none" rtlCol="0">
            <a:spAutoFit/>
          </a:bodyPr>
          <a:lstStyle/>
          <a:p>
            <a:r>
              <a:rPr lang="sv-SE" sz="800" b="1" dirty="0" smtClean="0">
                <a:solidFill>
                  <a:schemeClr val="bg1">
                    <a:lumMod val="50000"/>
                  </a:schemeClr>
                </a:solidFill>
              </a:rPr>
              <a:t>(41%)</a:t>
            </a:r>
            <a:endParaRPr lang="sv-SE" sz="800" b="1" dirty="0">
              <a:solidFill>
                <a:schemeClr val="bg1">
                  <a:lumMod val="50000"/>
                </a:schemeClr>
              </a:solidFill>
            </a:endParaRPr>
          </a:p>
        </p:txBody>
      </p:sp>
      <p:sp>
        <p:nvSpPr>
          <p:cNvPr id="12" name="textruta 11"/>
          <p:cNvSpPr txBox="1"/>
          <p:nvPr/>
        </p:nvSpPr>
        <p:spPr>
          <a:xfrm>
            <a:off x="5145378" y="3721442"/>
            <a:ext cx="434734" cy="215444"/>
          </a:xfrm>
          <a:prstGeom prst="rect">
            <a:avLst/>
          </a:prstGeom>
          <a:noFill/>
        </p:spPr>
        <p:txBody>
          <a:bodyPr wrap="none" rtlCol="0">
            <a:spAutoFit/>
          </a:bodyPr>
          <a:lstStyle/>
          <a:p>
            <a:r>
              <a:rPr lang="sv-SE" sz="800" b="1" dirty="0" smtClean="0">
                <a:solidFill>
                  <a:schemeClr val="bg1">
                    <a:lumMod val="50000"/>
                  </a:schemeClr>
                </a:solidFill>
              </a:rPr>
              <a:t>(42%)</a:t>
            </a:r>
            <a:endParaRPr lang="sv-SE" sz="800" b="1" dirty="0">
              <a:solidFill>
                <a:schemeClr val="bg1">
                  <a:lumMod val="50000"/>
                </a:schemeClr>
              </a:solidFill>
            </a:endParaRPr>
          </a:p>
        </p:txBody>
      </p:sp>
      <p:sp>
        <p:nvSpPr>
          <p:cNvPr id="13" name="textruta 12"/>
          <p:cNvSpPr txBox="1"/>
          <p:nvPr/>
        </p:nvSpPr>
        <p:spPr>
          <a:xfrm>
            <a:off x="755576" y="5631051"/>
            <a:ext cx="2047355" cy="246221"/>
          </a:xfrm>
          <a:prstGeom prst="rect">
            <a:avLst/>
          </a:prstGeom>
          <a:noFill/>
        </p:spPr>
        <p:txBody>
          <a:bodyPr wrap="none" rtlCol="0">
            <a:spAutoFit/>
          </a:bodyPr>
          <a:lstStyle/>
          <a:p>
            <a:r>
              <a:rPr lang="sv-SE" sz="1000" i="1" dirty="0" smtClean="0">
                <a:solidFill>
                  <a:schemeClr val="bg1">
                    <a:lumMod val="50000"/>
                  </a:schemeClr>
                </a:solidFill>
              </a:rPr>
              <a:t>(Siffror inom parentes avser 2011)</a:t>
            </a:r>
            <a:endParaRPr lang="sv-SE" sz="1000" i="1" dirty="0">
              <a:solidFill>
                <a:schemeClr val="bg1">
                  <a:lumMod val="50000"/>
                </a:schemeClr>
              </a:solidFill>
            </a:endParaRPr>
          </a:p>
        </p:txBody>
      </p:sp>
      <p:pic>
        <p:nvPicPr>
          <p:cNvPr id="14" name="Bildobjekt 13" descr="Hus.png"/>
          <p:cNvPicPr>
            <a:picLocks noChangeAspect="1"/>
          </p:cNvPicPr>
          <p:nvPr/>
        </p:nvPicPr>
        <p:blipFill>
          <a:blip r:embed="rId5" cstate="print"/>
          <a:stretch>
            <a:fillRect/>
          </a:stretch>
        </p:blipFill>
        <p:spPr>
          <a:xfrm>
            <a:off x="6191695" y="3215826"/>
            <a:ext cx="384860" cy="357190"/>
          </a:xfrm>
          <a:prstGeom prst="rect">
            <a:avLst/>
          </a:prstGeom>
        </p:spPr>
      </p:pic>
      <p:pic>
        <p:nvPicPr>
          <p:cNvPr id="15" name="Bildobjekt 14" descr="Höghus.png"/>
          <p:cNvPicPr>
            <a:picLocks noChangeAspect="1"/>
          </p:cNvPicPr>
          <p:nvPr/>
        </p:nvPicPr>
        <p:blipFill>
          <a:blip r:embed="rId6" cstate="print"/>
          <a:stretch>
            <a:fillRect/>
          </a:stretch>
        </p:blipFill>
        <p:spPr>
          <a:xfrm>
            <a:off x="5868144" y="3215826"/>
            <a:ext cx="251543" cy="357190"/>
          </a:xfrm>
          <a:prstGeom prst="rect">
            <a:avLst/>
          </a:prstGeom>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3130" y="3700487"/>
            <a:ext cx="7334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069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781"/>
            <a:ext cx="9309100"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722815" y="190478"/>
            <a:ext cx="7017537" cy="776296"/>
          </a:xfrm>
        </p:spPr>
        <p:txBody>
          <a:bodyPr/>
          <a:lstStyle/>
          <a:p>
            <a:r>
              <a:rPr lang="sv-SE" b="0" dirty="0" smtClean="0"/>
              <a:t>Låntagarnas syn på bostadsprisernas utveckling</a:t>
            </a:r>
            <a:endParaRPr lang="sv-SE" dirty="0"/>
          </a:p>
        </p:txBody>
      </p:sp>
      <p:sp>
        <p:nvSpPr>
          <p:cNvPr id="3" name="Platshållare för text 2"/>
          <p:cNvSpPr>
            <a:spLocks noGrp="1"/>
          </p:cNvSpPr>
          <p:nvPr>
            <p:ph type="body" sz="quarter" idx="10"/>
          </p:nvPr>
        </p:nvSpPr>
        <p:spPr/>
        <p:txBody>
          <a:bodyPr/>
          <a:lstStyle/>
          <a:p>
            <a:pPr marL="0" indent="0"/>
            <a:r>
              <a:rPr lang="sv-SE" dirty="0" smtClean="0"/>
              <a:t>Hur tror du att bostadspriserna kommer att utvecklas de kommande 6 månaderna? </a:t>
            </a:r>
          </a:p>
        </p:txBody>
      </p:sp>
      <p:pic>
        <p:nvPicPr>
          <p:cNvPr id="60" name="Bildobjekt 16" descr="Bubbla 1.png"/>
          <p:cNvPicPr>
            <a:picLocks noChangeAspect="1"/>
          </p:cNvPicPr>
          <p:nvPr/>
        </p:nvPicPr>
        <p:blipFill>
          <a:blip r:embed="rId4" cstate="print"/>
          <a:srcRect/>
          <a:stretch>
            <a:fillRect/>
          </a:stretch>
        </p:blipFill>
        <p:spPr bwMode="auto">
          <a:xfrm>
            <a:off x="6660232" y="4059737"/>
            <a:ext cx="1544607" cy="1817536"/>
          </a:xfrm>
          <a:prstGeom prst="rect">
            <a:avLst/>
          </a:prstGeom>
          <a:noFill/>
          <a:ln w="9525">
            <a:noFill/>
            <a:miter lim="800000"/>
            <a:headEnd/>
            <a:tailEnd/>
          </a:ln>
        </p:spPr>
      </p:pic>
      <p:sp>
        <p:nvSpPr>
          <p:cNvPr id="61" name="textruta 7"/>
          <p:cNvSpPr txBox="1"/>
          <p:nvPr/>
        </p:nvSpPr>
        <p:spPr>
          <a:xfrm>
            <a:off x="6823592" y="4287953"/>
            <a:ext cx="1381248" cy="1077218"/>
          </a:xfrm>
          <a:prstGeom prst="rect">
            <a:avLst/>
          </a:prstGeom>
          <a:noFill/>
        </p:spPr>
        <p:txBody>
          <a:bodyPr wrap="square" lIns="0" tIns="0" rIns="0" bIns="0" anchor="ctr">
            <a:prstTxWarp prst="textNoShape">
              <a:avLst/>
            </a:prstTxWarp>
            <a:spAutoFit/>
          </a:bodyPr>
          <a:lstStyle/>
          <a:p>
            <a:r>
              <a:rPr lang="sv-SE" sz="1000" dirty="0" smtClean="0">
                <a:solidFill>
                  <a:schemeClr val="bg1"/>
                </a:solidFill>
                <a:latin typeface="Gotham" pitchFamily="2" charset="0"/>
              </a:rPr>
              <a:t>Låntagarna är de som är mest optimistiska avseende bostadsprisernas utveckling den närmaste tiden</a:t>
            </a:r>
            <a:endParaRPr lang="sv-SE" sz="1000" dirty="0">
              <a:solidFill>
                <a:schemeClr val="bg1"/>
              </a:solidFill>
              <a:latin typeface="Gotham" pitchFamily="2" charset="0"/>
            </a:endParaRPr>
          </a:p>
        </p:txBody>
      </p:sp>
      <p:sp>
        <p:nvSpPr>
          <p:cNvPr id="11" name="textruta 10"/>
          <p:cNvSpPr txBox="1"/>
          <p:nvPr/>
        </p:nvSpPr>
        <p:spPr>
          <a:xfrm>
            <a:off x="1884844" y="2781508"/>
            <a:ext cx="378630" cy="215444"/>
          </a:xfrm>
          <a:prstGeom prst="rect">
            <a:avLst/>
          </a:prstGeom>
          <a:noFill/>
        </p:spPr>
        <p:txBody>
          <a:bodyPr wrap="none" rtlCol="0">
            <a:spAutoFit/>
          </a:bodyPr>
          <a:lstStyle/>
          <a:p>
            <a:r>
              <a:rPr lang="sv-SE" sz="800" b="1" dirty="0" smtClean="0">
                <a:solidFill>
                  <a:schemeClr val="bg1">
                    <a:lumMod val="50000"/>
                  </a:schemeClr>
                </a:solidFill>
              </a:rPr>
              <a:t>(9%)</a:t>
            </a:r>
            <a:endParaRPr lang="sv-SE" sz="800" b="1" dirty="0">
              <a:solidFill>
                <a:schemeClr val="bg1">
                  <a:lumMod val="50000"/>
                </a:schemeClr>
              </a:solidFill>
            </a:endParaRPr>
          </a:p>
        </p:txBody>
      </p:sp>
      <p:sp>
        <p:nvSpPr>
          <p:cNvPr id="12" name="textruta 11"/>
          <p:cNvSpPr txBox="1"/>
          <p:nvPr/>
        </p:nvSpPr>
        <p:spPr>
          <a:xfrm>
            <a:off x="3705218" y="2781508"/>
            <a:ext cx="434734" cy="215444"/>
          </a:xfrm>
          <a:prstGeom prst="rect">
            <a:avLst/>
          </a:prstGeom>
          <a:noFill/>
        </p:spPr>
        <p:txBody>
          <a:bodyPr wrap="none" rtlCol="0">
            <a:spAutoFit/>
          </a:bodyPr>
          <a:lstStyle/>
          <a:p>
            <a:r>
              <a:rPr lang="sv-SE" sz="800" b="1" dirty="0" smtClean="0">
                <a:solidFill>
                  <a:schemeClr val="bg1">
                    <a:lumMod val="50000"/>
                  </a:schemeClr>
                </a:solidFill>
              </a:rPr>
              <a:t>(45%)</a:t>
            </a:r>
            <a:endParaRPr lang="sv-SE" sz="800" b="1" dirty="0">
              <a:solidFill>
                <a:schemeClr val="bg1">
                  <a:lumMod val="50000"/>
                </a:schemeClr>
              </a:solidFill>
            </a:endParaRPr>
          </a:p>
        </p:txBody>
      </p:sp>
      <p:sp>
        <p:nvSpPr>
          <p:cNvPr id="14" name="textruta 13"/>
          <p:cNvSpPr txBox="1"/>
          <p:nvPr/>
        </p:nvSpPr>
        <p:spPr>
          <a:xfrm>
            <a:off x="5577426" y="2781508"/>
            <a:ext cx="434734" cy="215444"/>
          </a:xfrm>
          <a:prstGeom prst="rect">
            <a:avLst/>
          </a:prstGeom>
          <a:noFill/>
        </p:spPr>
        <p:txBody>
          <a:bodyPr wrap="none" rtlCol="0">
            <a:spAutoFit/>
          </a:bodyPr>
          <a:lstStyle/>
          <a:p>
            <a:r>
              <a:rPr lang="sv-SE" sz="800" b="1" dirty="0" smtClean="0">
                <a:solidFill>
                  <a:schemeClr val="bg1">
                    <a:lumMod val="50000"/>
                  </a:schemeClr>
                </a:solidFill>
              </a:rPr>
              <a:t>(46%)</a:t>
            </a:r>
            <a:endParaRPr lang="sv-SE" sz="800" b="1" dirty="0">
              <a:solidFill>
                <a:schemeClr val="bg1">
                  <a:lumMod val="50000"/>
                </a:schemeClr>
              </a:solidFill>
            </a:endParaRPr>
          </a:p>
        </p:txBody>
      </p:sp>
      <p:sp>
        <p:nvSpPr>
          <p:cNvPr id="15" name="textruta 14"/>
          <p:cNvSpPr txBox="1"/>
          <p:nvPr/>
        </p:nvSpPr>
        <p:spPr>
          <a:xfrm>
            <a:off x="2263474" y="4149080"/>
            <a:ext cx="463588" cy="215444"/>
          </a:xfrm>
          <a:prstGeom prst="rect">
            <a:avLst/>
          </a:prstGeom>
          <a:noFill/>
        </p:spPr>
        <p:txBody>
          <a:bodyPr wrap="none" rtlCol="0">
            <a:spAutoFit/>
          </a:bodyPr>
          <a:lstStyle/>
          <a:p>
            <a:r>
              <a:rPr lang="sv-SE" sz="800" b="1" dirty="0" smtClean="0">
                <a:solidFill>
                  <a:schemeClr val="bg1">
                    <a:lumMod val="50000"/>
                  </a:schemeClr>
                </a:solidFill>
              </a:rPr>
              <a:t>(25%) </a:t>
            </a:r>
            <a:endParaRPr lang="sv-SE" sz="800" b="1" dirty="0">
              <a:solidFill>
                <a:schemeClr val="bg1">
                  <a:lumMod val="50000"/>
                </a:schemeClr>
              </a:solidFill>
            </a:endParaRPr>
          </a:p>
        </p:txBody>
      </p:sp>
      <p:sp>
        <p:nvSpPr>
          <p:cNvPr id="16" name="textruta 15"/>
          <p:cNvSpPr txBox="1"/>
          <p:nvPr/>
        </p:nvSpPr>
        <p:spPr>
          <a:xfrm>
            <a:off x="4016110" y="4149080"/>
            <a:ext cx="434734" cy="215444"/>
          </a:xfrm>
          <a:prstGeom prst="rect">
            <a:avLst/>
          </a:prstGeom>
          <a:noFill/>
        </p:spPr>
        <p:txBody>
          <a:bodyPr wrap="none" rtlCol="0">
            <a:spAutoFit/>
          </a:bodyPr>
          <a:lstStyle/>
          <a:p>
            <a:r>
              <a:rPr lang="sv-SE" sz="800" b="1" dirty="0" smtClean="0">
                <a:solidFill>
                  <a:schemeClr val="bg1">
                    <a:lumMod val="50000"/>
                  </a:schemeClr>
                </a:solidFill>
              </a:rPr>
              <a:t>(38%)</a:t>
            </a:r>
            <a:endParaRPr lang="sv-SE" sz="800" b="1" dirty="0">
              <a:solidFill>
                <a:schemeClr val="bg1">
                  <a:lumMod val="50000"/>
                </a:schemeClr>
              </a:solidFill>
            </a:endParaRPr>
          </a:p>
        </p:txBody>
      </p:sp>
      <p:sp>
        <p:nvSpPr>
          <p:cNvPr id="17" name="textruta 16"/>
          <p:cNvSpPr txBox="1"/>
          <p:nvPr/>
        </p:nvSpPr>
        <p:spPr>
          <a:xfrm>
            <a:off x="5580112" y="4149080"/>
            <a:ext cx="434734" cy="215444"/>
          </a:xfrm>
          <a:prstGeom prst="rect">
            <a:avLst/>
          </a:prstGeom>
          <a:noFill/>
        </p:spPr>
        <p:txBody>
          <a:bodyPr wrap="none" rtlCol="0">
            <a:spAutoFit/>
          </a:bodyPr>
          <a:lstStyle/>
          <a:p>
            <a:r>
              <a:rPr lang="sv-SE" sz="800" b="1" dirty="0" smtClean="0">
                <a:solidFill>
                  <a:schemeClr val="bg1">
                    <a:lumMod val="50000"/>
                  </a:schemeClr>
                </a:solidFill>
              </a:rPr>
              <a:t>(38%)</a:t>
            </a:r>
            <a:endParaRPr lang="sv-SE" sz="800" b="1" dirty="0">
              <a:solidFill>
                <a:schemeClr val="bg1">
                  <a:lumMod val="50000"/>
                </a:schemeClr>
              </a:solidFill>
            </a:endParaRPr>
          </a:p>
        </p:txBody>
      </p:sp>
      <p:sp>
        <p:nvSpPr>
          <p:cNvPr id="18" name="textruta 17"/>
          <p:cNvSpPr txBox="1"/>
          <p:nvPr/>
        </p:nvSpPr>
        <p:spPr>
          <a:xfrm>
            <a:off x="755576" y="5631051"/>
            <a:ext cx="2047355" cy="246221"/>
          </a:xfrm>
          <a:prstGeom prst="rect">
            <a:avLst/>
          </a:prstGeom>
          <a:noFill/>
        </p:spPr>
        <p:txBody>
          <a:bodyPr wrap="none" rtlCol="0">
            <a:spAutoFit/>
          </a:bodyPr>
          <a:lstStyle/>
          <a:p>
            <a:r>
              <a:rPr lang="sv-SE" sz="1000" i="1" dirty="0" smtClean="0">
                <a:solidFill>
                  <a:schemeClr val="bg1">
                    <a:lumMod val="50000"/>
                  </a:schemeClr>
                </a:solidFill>
              </a:rPr>
              <a:t>(Siffror inom parentes avser 2011)</a:t>
            </a:r>
            <a:endParaRPr lang="sv-SE" sz="1000" i="1" dirty="0">
              <a:solidFill>
                <a:schemeClr val="bg1">
                  <a:lumMod val="50000"/>
                </a:schemeClr>
              </a:solidFill>
            </a:endParaRPr>
          </a:p>
        </p:txBody>
      </p:sp>
    </p:spTree>
    <p:extLst>
      <p:ext uri="{BB962C8B-B14F-4D97-AF65-F5344CB8AC3E}">
        <p14:creationId xmlns:p14="http://schemas.microsoft.com/office/powerpoint/2010/main" val="802212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agera_PPT_mall_1002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agera Typsnitt">
      <a:majorFont>
        <a:latin typeface="Gotham"/>
        <a:ea typeface=""/>
        <a:cs typeface=""/>
      </a:majorFont>
      <a:minorFont>
        <a:latin typeface="Helvetica Neu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Reagera_PPT_mall_100222</Template>
  <TotalTime>3293</TotalTime>
  <Words>1125</Words>
  <Application>Microsoft Office PowerPoint</Application>
  <PresentationFormat>Bildspel på skärmen (4:3)</PresentationFormat>
  <Paragraphs>187</Paragraphs>
  <Slides>16</Slides>
  <Notes>16</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16</vt:i4>
      </vt:variant>
    </vt:vector>
  </HeadingPairs>
  <TitlesOfParts>
    <vt:vector size="21" baseType="lpstr">
      <vt:lpstr>Arial</vt:lpstr>
      <vt:lpstr>Helvetica Neue Light</vt:lpstr>
      <vt:lpstr>Gotham</vt:lpstr>
      <vt:lpstr>Calibri</vt:lpstr>
      <vt:lpstr>Reagera_PPT_mall_100222</vt:lpstr>
      <vt:lpstr>PowerPoint-presentation</vt:lpstr>
      <vt:lpstr>Fastighetsbyrån Konjunkturundersökning</vt:lpstr>
      <vt:lpstr>Bakgrund</vt:lpstr>
      <vt:lpstr>Svenskarna om största hotet mot privatekonomin i höst och vinter</vt:lpstr>
      <vt:lpstr>Låntagarna om största hotet mot privatekonomin i höst och vinter</vt:lpstr>
      <vt:lpstr>Svenskarnas syn på konjunkturen framöver</vt:lpstr>
      <vt:lpstr>Låntagarnas syn på konjunkturen framöver</vt:lpstr>
      <vt:lpstr>Svenskarnas syn på bostadsprisernas utveckling</vt:lpstr>
      <vt:lpstr>Låntagarnas syn på bostadsprisernas utveckling</vt:lpstr>
      <vt:lpstr>Svenskarnas oro för sjunkande bostadspriser</vt:lpstr>
      <vt:lpstr>Låntagarnas oro för sjunkande bostadspriser</vt:lpstr>
      <vt:lpstr>Svenskarna om en bostadsbubbla på svenska bostadsmarknaden</vt:lpstr>
      <vt:lpstr>Låntagare om en bostadsbubbla på svenska bostadsmarknaden</vt:lpstr>
      <vt:lpstr>Svenskarnas oro för sjunkande bostadspriser</vt:lpstr>
      <vt:lpstr>Låntagarnas oro för sjunkande bostadspriser</vt:lpstr>
      <vt:lpstr>Sammanfattning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Dora Harfman Bromée</dc:creator>
  <cp:lastModifiedBy>Dora Harfman Bromée</cp:lastModifiedBy>
  <cp:revision>335</cp:revision>
  <cp:lastPrinted>2011-11-02T10:45:14Z</cp:lastPrinted>
  <dcterms:created xsi:type="dcterms:W3CDTF">2010-03-08T20:38:38Z</dcterms:created>
  <dcterms:modified xsi:type="dcterms:W3CDTF">2012-10-19T12:41:51Z</dcterms:modified>
</cp:coreProperties>
</file>