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excel\fsb\2011\BOKALKYL%20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xcel\fsb\2011\BOKALKYL%20201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excel\fsb\2011\BOKALKYL%20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xcel\fsb\2011\BOKALKYL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title>
      <c:tx>
        <c:rich>
          <a:bodyPr/>
          <a:lstStyle/>
          <a:p>
            <a:pPr>
              <a:defRPr sz="1400"/>
            </a:pPr>
            <a:r>
              <a:rPr lang="sv-SE" sz="1200"/>
              <a:t>Värdeutveckling </a:t>
            </a:r>
          </a:p>
          <a:p>
            <a:pPr>
              <a:defRPr sz="1400"/>
            </a:pPr>
            <a:r>
              <a:rPr lang="sv-SE" sz="1200" i="1"/>
              <a:t>Exempel: Bostadsrätt Östermalm </a:t>
            </a:r>
          </a:p>
        </c:rich>
      </c:tx>
      <c:layout>
        <c:manualLayout>
          <c:xMode val="edge"/>
          <c:yMode val="edge"/>
          <c:x val="0.30290271307709588"/>
          <c:y val="3.883495145631069E-2"/>
        </c:manualLayout>
      </c:layout>
    </c:title>
    <c:plotArea>
      <c:layout>
        <c:manualLayout>
          <c:layoutTarget val="inner"/>
          <c:xMode val="edge"/>
          <c:yMode val="edge"/>
          <c:x val="0.14493502448319623"/>
          <c:y val="0.16115893280330251"/>
          <c:w val="0.8049789064325078"/>
          <c:h val="0.75302121717544024"/>
        </c:manualLayout>
      </c:layout>
      <c:lineChart>
        <c:grouping val="standard"/>
        <c:ser>
          <c:idx val="0"/>
          <c:order val="0"/>
          <c:marker>
            <c:symbol val="none"/>
          </c:marker>
          <c:cat>
            <c:numRef>
              <c:f>'BR-exempel'!$B$2:$G$2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'BR-exempel'!$B$3:$G$3</c:f>
              <c:numCache>
                <c:formatCode>#,##0</c:formatCode>
                <c:ptCount val="6"/>
                <c:pt idx="0">
                  <c:v>2900000</c:v>
                </c:pt>
                <c:pt idx="1">
                  <c:v>3496000</c:v>
                </c:pt>
                <c:pt idx="2">
                  <c:v>3269000</c:v>
                </c:pt>
                <c:pt idx="3">
                  <c:v>3332000</c:v>
                </c:pt>
                <c:pt idx="4">
                  <c:v>3824000</c:v>
                </c:pt>
                <c:pt idx="5">
                  <c:v>4200000</c:v>
                </c:pt>
              </c:numCache>
            </c:numRef>
          </c:val>
        </c:ser>
        <c:marker val="1"/>
        <c:axId val="112443392"/>
        <c:axId val="112445696"/>
      </c:lineChart>
      <c:catAx>
        <c:axId val="1124433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sv-SE"/>
          </a:p>
        </c:txPr>
        <c:crossAx val="112445696"/>
        <c:crosses val="autoZero"/>
        <c:auto val="1"/>
        <c:lblAlgn val="ctr"/>
        <c:lblOffset val="100"/>
      </c:catAx>
      <c:valAx>
        <c:axId val="112445696"/>
        <c:scaling>
          <c:orientation val="minMax"/>
          <c:min val="2000000"/>
        </c:scaling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Kr</a:t>
                </a:r>
              </a:p>
            </c:rich>
          </c:tx>
          <c:layout>
            <c:manualLayout>
              <c:xMode val="edge"/>
              <c:yMode val="edge"/>
              <c:x val="0.13728912158231538"/>
              <c:y val="9.3494635986035746E-2"/>
            </c:manualLayout>
          </c:layout>
        </c:title>
        <c:numFmt formatCode="#,##0" sourceLinked="1"/>
        <c:tickLblPos val="nextTo"/>
        <c:crossAx val="112443392"/>
        <c:crosses val="autoZero"/>
        <c:crossBetween val="between"/>
      </c:valAx>
    </c:plotArea>
    <c:plotVisOnly val="1"/>
  </c:chart>
  <c:spPr>
    <a:ln>
      <a:solidFill>
        <a:schemeClr val="tx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title>
      <c:tx>
        <c:rich>
          <a:bodyPr/>
          <a:lstStyle/>
          <a:p>
            <a:pPr>
              <a:defRPr sz="1400"/>
            </a:pPr>
            <a:r>
              <a:rPr lang="sv-SE" sz="1400"/>
              <a:t>Analys </a:t>
            </a:r>
          </a:p>
          <a:p>
            <a:pPr>
              <a:defRPr sz="1400"/>
            </a:pPr>
            <a:r>
              <a:rPr lang="sv-SE" sz="1200"/>
              <a:t>Värdeutveckling /boendekostnader</a:t>
            </a:r>
          </a:p>
          <a:p>
            <a:pPr>
              <a:defRPr sz="1400"/>
            </a:pPr>
            <a:r>
              <a:rPr lang="sv-SE" sz="1200" i="1"/>
              <a:t>Exempel: Bostadsrätt Östermalm </a:t>
            </a:r>
          </a:p>
        </c:rich>
      </c:tx>
      <c:layout>
        <c:manualLayout>
          <c:xMode val="edge"/>
          <c:yMode val="edge"/>
          <c:x val="0.2633448305872762"/>
          <c:y val="4.854368932038837E-2"/>
        </c:manualLayout>
      </c:layout>
    </c:title>
    <c:plotArea>
      <c:layout>
        <c:manualLayout>
          <c:layoutTarget val="inner"/>
          <c:xMode val="edge"/>
          <c:yMode val="edge"/>
          <c:x val="0.14028115595498206"/>
          <c:y val="0.21051730602640201"/>
          <c:w val="0.56297774296537562"/>
          <c:h val="0.75302121717543979"/>
        </c:manualLayout>
      </c:layout>
      <c:barChart>
        <c:barDir val="col"/>
        <c:grouping val="clustered"/>
        <c:ser>
          <c:idx val="0"/>
          <c:order val="0"/>
          <c:tx>
            <c:strRef>
              <c:f>'BR-exempel'!$A$29</c:f>
              <c:strCache>
                <c:ptCount val="1"/>
                <c:pt idx="0">
                  <c:v>Värdeförändring per år</c:v>
                </c:pt>
              </c:strCache>
            </c:strRef>
          </c:tx>
          <c:cat>
            <c:numRef>
              <c:f>'BR-exempel'!$B$28:$G$28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'BR-exempel'!$B$29:$G$29</c:f>
              <c:numCache>
                <c:formatCode>#,##0</c:formatCode>
                <c:ptCount val="6"/>
                <c:pt idx="0">
                  <c:v>400000</c:v>
                </c:pt>
                <c:pt idx="1">
                  <c:v>596000</c:v>
                </c:pt>
                <c:pt idx="2">
                  <c:v>-227000</c:v>
                </c:pt>
                <c:pt idx="3">
                  <c:v>63000</c:v>
                </c:pt>
                <c:pt idx="4">
                  <c:v>492000</c:v>
                </c:pt>
                <c:pt idx="5">
                  <c:v>376000</c:v>
                </c:pt>
              </c:numCache>
            </c:numRef>
          </c:val>
        </c:ser>
        <c:ser>
          <c:idx val="1"/>
          <c:order val="1"/>
          <c:tx>
            <c:strRef>
              <c:f>'BR-exempel'!$A$30</c:f>
              <c:strCache>
                <c:ptCount val="1"/>
                <c:pt idx="0">
                  <c:v>Boendekostnader per år</c:v>
                </c:pt>
              </c:strCache>
            </c:strRef>
          </c:tx>
          <c:cat>
            <c:numRef>
              <c:f>'BR-exempel'!$B$28:$G$28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'BR-exempel'!$B$30:$G$30</c:f>
              <c:numCache>
                <c:formatCode>#,##0</c:formatCode>
                <c:ptCount val="6"/>
                <c:pt idx="0">
                  <c:v>111570</c:v>
                </c:pt>
                <c:pt idx="1">
                  <c:v>117780</c:v>
                </c:pt>
                <c:pt idx="2">
                  <c:v>139215</c:v>
                </c:pt>
                <c:pt idx="3">
                  <c:v>72142</c:v>
                </c:pt>
                <c:pt idx="4">
                  <c:v>69420</c:v>
                </c:pt>
                <c:pt idx="5">
                  <c:v>114200</c:v>
                </c:pt>
              </c:numCache>
            </c:numRef>
          </c:val>
        </c:ser>
        <c:ser>
          <c:idx val="2"/>
          <c:order val="2"/>
          <c:tx>
            <c:strRef>
              <c:f>'BR-exempel'!$A$31</c:f>
              <c:strCache>
                <c:ptCount val="1"/>
                <c:pt idx="0">
                  <c:v>Ackum. Netto </c:v>
                </c:pt>
              </c:strCache>
            </c:strRef>
          </c:tx>
          <c:cat>
            <c:numRef>
              <c:f>'BR-exempel'!$B$28:$G$28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'BR-exempel'!$B$31:$G$31</c:f>
              <c:numCache>
                <c:formatCode>#,##0</c:formatCode>
                <c:ptCount val="6"/>
                <c:pt idx="0">
                  <c:v>288430</c:v>
                </c:pt>
                <c:pt idx="1">
                  <c:v>766650</c:v>
                </c:pt>
                <c:pt idx="2">
                  <c:v>400435</c:v>
                </c:pt>
                <c:pt idx="3">
                  <c:v>391293</c:v>
                </c:pt>
                <c:pt idx="4">
                  <c:v>813873</c:v>
                </c:pt>
                <c:pt idx="5">
                  <c:v>1075673</c:v>
                </c:pt>
              </c:numCache>
            </c:numRef>
          </c:val>
        </c:ser>
        <c:axId val="112331392"/>
        <c:axId val="122079104"/>
      </c:barChart>
      <c:catAx>
        <c:axId val="1123313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sv-SE"/>
          </a:p>
        </c:txPr>
        <c:crossAx val="122079104"/>
        <c:crosses val="autoZero"/>
        <c:auto val="1"/>
        <c:lblAlgn val="ctr"/>
        <c:lblOffset val="100"/>
      </c:catAx>
      <c:valAx>
        <c:axId val="122079104"/>
        <c:scaling>
          <c:orientation val="minMax"/>
        </c:scaling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Kr</a:t>
                </a:r>
              </a:p>
            </c:rich>
          </c:tx>
          <c:layout>
            <c:manualLayout>
              <c:xMode val="edge"/>
              <c:yMode val="edge"/>
              <c:x val="0.12798138452588723"/>
              <c:y val="0.14285299289045186"/>
            </c:manualLayout>
          </c:layout>
        </c:title>
        <c:numFmt formatCode="#,##0" sourceLinked="1"/>
        <c:tickLblPos val="nextTo"/>
        <c:crossAx val="112331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161726511934688"/>
          <c:y val="0.31769563998674932"/>
          <c:w val="0.23115178665494038"/>
          <c:h val="0.40960859261524357"/>
        </c:manualLayout>
      </c:layout>
      <c:spPr>
        <a:solidFill>
          <a:schemeClr val="bg2">
            <a:lumMod val="90000"/>
          </a:schemeClr>
        </a:solidFill>
        <a:ln>
          <a:solidFill>
            <a:schemeClr val="tx1"/>
          </a:solidFill>
        </a:ln>
        <a:effectLst>
          <a:outerShdw blurRad="50800" dist="50800" dir="5400000" algn="ctr" rotWithShape="0">
            <a:schemeClr val="bg2">
              <a:lumMod val="25000"/>
            </a:schemeClr>
          </a:outerShdw>
        </a:effectLst>
      </c:spPr>
      <c:txPr>
        <a:bodyPr/>
        <a:lstStyle/>
        <a:p>
          <a:pPr>
            <a:defRPr sz="800"/>
          </a:pPr>
          <a:endParaRPr lang="sv-SE"/>
        </a:p>
      </c:txPr>
    </c:legend>
    <c:plotVisOnly val="1"/>
  </c:chart>
  <c:spPr>
    <a:ln>
      <a:solidFill>
        <a:prstClr val="black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title>
      <c:tx>
        <c:rich>
          <a:bodyPr/>
          <a:lstStyle/>
          <a:p>
            <a:pPr>
              <a:defRPr sz="1400"/>
            </a:pPr>
            <a:r>
              <a:rPr lang="sv-SE" sz="1200"/>
              <a:t>Värdeutveckling </a:t>
            </a:r>
          </a:p>
          <a:p>
            <a:pPr>
              <a:defRPr sz="1400"/>
            </a:pPr>
            <a:r>
              <a:rPr lang="sv-SE" sz="1200" i="1"/>
              <a:t>Exempel: Villa Kungsbacka</a:t>
            </a:r>
          </a:p>
        </c:rich>
      </c:tx>
      <c:layout>
        <c:manualLayout>
          <c:xMode val="edge"/>
          <c:yMode val="edge"/>
          <c:x val="0.37969154379262815"/>
          <c:y val="3.883495145631069E-2"/>
        </c:manualLayout>
      </c:layout>
    </c:title>
    <c:plotArea>
      <c:layout>
        <c:manualLayout>
          <c:layoutTarget val="inner"/>
          <c:xMode val="edge"/>
          <c:yMode val="edge"/>
          <c:x val="0.14493502448319628"/>
          <c:y val="0.16115893280330251"/>
          <c:w val="0.80497890643250802"/>
          <c:h val="0.75302121717544079"/>
        </c:manualLayout>
      </c:layout>
      <c:lineChart>
        <c:grouping val="standard"/>
        <c:ser>
          <c:idx val="0"/>
          <c:order val="0"/>
          <c:marker>
            <c:symbol val="none"/>
          </c:marker>
          <c:cat>
            <c:numRef>
              <c:f>'Villa-exempel'!$B$42:$G$42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'Villa-exempel'!$B$2:$G$2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val>
        </c:ser>
        <c:ser>
          <c:idx val="1"/>
          <c:order val="1"/>
          <c:marker>
            <c:symbol val="none"/>
          </c:marker>
          <c:cat>
            <c:numRef>
              <c:f>'Villa-exempel'!$B$42:$G$42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'Villa-exempel'!$B$3:$G$3</c:f>
              <c:numCache>
                <c:formatCode>#,##0</c:formatCode>
                <c:ptCount val="6"/>
                <c:pt idx="0">
                  <c:v>2698000</c:v>
                </c:pt>
                <c:pt idx="1">
                  <c:v>2951000</c:v>
                </c:pt>
                <c:pt idx="2">
                  <c:v>2975000</c:v>
                </c:pt>
                <c:pt idx="3">
                  <c:v>2965000</c:v>
                </c:pt>
                <c:pt idx="4">
                  <c:v>3170000</c:v>
                </c:pt>
                <c:pt idx="5">
                  <c:v>3351000</c:v>
                </c:pt>
              </c:numCache>
            </c:numRef>
          </c:val>
        </c:ser>
        <c:marker val="1"/>
        <c:axId val="122264576"/>
        <c:axId val="122272000"/>
      </c:lineChart>
      <c:catAx>
        <c:axId val="1222645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sv-SE"/>
          </a:p>
        </c:txPr>
        <c:crossAx val="122272000"/>
        <c:crosses val="autoZero"/>
        <c:auto val="1"/>
        <c:lblAlgn val="ctr"/>
        <c:lblOffset val="100"/>
      </c:catAx>
      <c:valAx>
        <c:axId val="122272000"/>
        <c:scaling>
          <c:orientation val="minMax"/>
          <c:min val="2000000"/>
        </c:scaling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Kr</a:t>
                </a:r>
              </a:p>
            </c:rich>
          </c:tx>
          <c:layout>
            <c:manualLayout>
              <c:xMode val="edge"/>
              <c:yMode val="edge"/>
              <c:x val="0.13728912158231546"/>
              <c:y val="9.3494635986035746E-2"/>
            </c:manualLayout>
          </c:layout>
        </c:title>
        <c:numFmt formatCode="#,##0" sourceLinked="0"/>
        <c:tickLblPos val="nextTo"/>
        <c:txPr>
          <a:bodyPr/>
          <a:lstStyle/>
          <a:p>
            <a:pPr>
              <a:defRPr sz="1000"/>
            </a:pPr>
            <a:endParaRPr lang="sv-SE"/>
          </a:p>
        </c:txPr>
        <c:crossAx val="122264576"/>
        <c:crosses val="autoZero"/>
        <c:crossBetween val="between"/>
      </c:valAx>
    </c:plotArea>
    <c:plotVisOnly val="1"/>
  </c:chart>
  <c:spPr>
    <a:ln>
      <a:solidFill>
        <a:prstClr val="black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chart>
    <c:title>
      <c:tx>
        <c:rich>
          <a:bodyPr/>
          <a:lstStyle/>
          <a:p>
            <a:pPr>
              <a:defRPr sz="1400"/>
            </a:pPr>
            <a:r>
              <a:rPr lang="sv-SE" sz="1400"/>
              <a:t>Analys </a:t>
            </a:r>
          </a:p>
          <a:p>
            <a:pPr>
              <a:defRPr sz="1400"/>
            </a:pPr>
            <a:r>
              <a:rPr lang="sv-SE" sz="1200"/>
              <a:t>Värdeutveckling /boendekostnader</a:t>
            </a:r>
          </a:p>
          <a:p>
            <a:pPr>
              <a:defRPr sz="1400"/>
            </a:pPr>
            <a:r>
              <a:rPr lang="sv-SE" sz="1200" i="1"/>
              <a:t>Exempel: Villa Kungsbacka</a:t>
            </a:r>
          </a:p>
        </c:rich>
      </c:tx>
      <c:layout>
        <c:manualLayout>
          <c:xMode val="edge"/>
          <c:yMode val="edge"/>
          <c:x val="0.26334483058727631"/>
          <c:y val="4.8543689320388383E-2"/>
        </c:manualLayout>
      </c:layout>
    </c:title>
    <c:plotArea>
      <c:layout>
        <c:manualLayout>
          <c:layoutTarget val="inner"/>
          <c:xMode val="edge"/>
          <c:yMode val="edge"/>
          <c:x val="0.14028115595498206"/>
          <c:y val="0.21051730602640212"/>
          <c:w val="0.56297774296537562"/>
          <c:h val="0.75302121717544024"/>
        </c:manualLayout>
      </c:layout>
      <c:barChart>
        <c:barDir val="col"/>
        <c:grouping val="clustered"/>
        <c:ser>
          <c:idx val="0"/>
          <c:order val="0"/>
          <c:tx>
            <c:strRef>
              <c:f>'Villa-exempel'!$A$43</c:f>
              <c:strCache>
                <c:ptCount val="1"/>
                <c:pt idx="0">
                  <c:v>Värdeförändring per år</c:v>
                </c:pt>
              </c:strCache>
            </c:strRef>
          </c:tx>
          <c:cat>
            <c:numRef>
              <c:f>'Villa-exempel'!$B$42:$G$42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'Villa-exempel'!$B$43:$G$43</c:f>
              <c:numCache>
                <c:formatCode>#,##0</c:formatCode>
                <c:ptCount val="6"/>
                <c:pt idx="0">
                  <c:v>198000</c:v>
                </c:pt>
                <c:pt idx="1">
                  <c:v>253000</c:v>
                </c:pt>
                <c:pt idx="2">
                  <c:v>24000</c:v>
                </c:pt>
                <c:pt idx="3">
                  <c:v>-10000</c:v>
                </c:pt>
                <c:pt idx="4">
                  <c:v>205000</c:v>
                </c:pt>
                <c:pt idx="5">
                  <c:v>181000</c:v>
                </c:pt>
              </c:numCache>
            </c:numRef>
          </c:val>
        </c:ser>
        <c:ser>
          <c:idx val="1"/>
          <c:order val="1"/>
          <c:tx>
            <c:strRef>
              <c:f>'Villa-exempel'!$A$44</c:f>
              <c:strCache>
                <c:ptCount val="1"/>
                <c:pt idx="0">
                  <c:v>Boendekostnader per år</c:v>
                </c:pt>
              </c:strCache>
            </c:strRef>
          </c:tx>
          <c:cat>
            <c:numRef>
              <c:f>'Villa-exempel'!$B$42:$G$42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'Villa-exempel'!$B$44:$G$44</c:f>
              <c:numCache>
                <c:formatCode>#,##0</c:formatCode>
                <c:ptCount val="6"/>
                <c:pt idx="0">
                  <c:v>135287.70000000001</c:v>
                </c:pt>
                <c:pt idx="1">
                  <c:v>144560.59999999998</c:v>
                </c:pt>
                <c:pt idx="2">
                  <c:v>156215.75</c:v>
                </c:pt>
                <c:pt idx="3">
                  <c:v>101437.42</c:v>
                </c:pt>
                <c:pt idx="4">
                  <c:v>102884.4</c:v>
                </c:pt>
                <c:pt idx="5">
                  <c:v>146184</c:v>
                </c:pt>
              </c:numCache>
            </c:numRef>
          </c:val>
        </c:ser>
        <c:ser>
          <c:idx val="2"/>
          <c:order val="2"/>
          <c:tx>
            <c:strRef>
              <c:f>'Villa-exempel'!$A$45</c:f>
              <c:strCache>
                <c:ptCount val="1"/>
                <c:pt idx="0">
                  <c:v>Ackum. Netto </c:v>
                </c:pt>
              </c:strCache>
            </c:strRef>
          </c:tx>
          <c:cat>
            <c:numRef>
              <c:f>'Villa-exempel'!$B$42:$G$42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'Villa-exempel'!$B$45:$G$45</c:f>
              <c:numCache>
                <c:formatCode>#,##0</c:formatCode>
                <c:ptCount val="6"/>
                <c:pt idx="0">
                  <c:v>62712.299999999988</c:v>
                </c:pt>
                <c:pt idx="1">
                  <c:v>171151.7</c:v>
                </c:pt>
                <c:pt idx="2">
                  <c:v>38935.950000000012</c:v>
                </c:pt>
                <c:pt idx="3">
                  <c:v>-72501.469999999987</c:v>
                </c:pt>
                <c:pt idx="4">
                  <c:v>29614.130000000034</c:v>
                </c:pt>
                <c:pt idx="5">
                  <c:v>64430.130000000034</c:v>
                </c:pt>
              </c:numCache>
            </c:numRef>
          </c:val>
        </c:ser>
        <c:axId val="109368832"/>
        <c:axId val="110117632"/>
      </c:barChart>
      <c:catAx>
        <c:axId val="109368832"/>
        <c:scaling>
          <c:orientation val="minMax"/>
        </c:scaling>
        <c:axPos val="b"/>
        <c:numFmt formatCode="General" sourceLinked="1"/>
        <c:tickLblPos val="nextTo"/>
        <c:crossAx val="110117632"/>
        <c:crosses val="autoZero"/>
        <c:auto val="1"/>
        <c:lblAlgn val="ctr"/>
        <c:lblOffset val="100"/>
      </c:catAx>
      <c:valAx>
        <c:axId val="110117632"/>
        <c:scaling>
          <c:orientation val="minMax"/>
        </c:scaling>
        <c:axPos val="l"/>
        <c:majorGridlines>
          <c:spPr>
            <a:ln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Kr</a:t>
                </a:r>
              </a:p>
            </c:rich>
          </c:tx>
          <c:layout>
            <c:manualLayout>
              <c:xMode val="edge"/>
              <c:yMode val="edge"/>
              <c:x val="0.12798138452588728"/>
              <c:y val="0.14285299289045192"/>
            </c:manualLayout>
          </c:layout>
        </c:title>
        <c:numFmt formatCode="#,##0" sourceLinked="1"/>
        <c:tickLblPos val="nextTo"/>
        <c:crossAx val="109368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161726511934688"/>
          <c:y val="0.31769563998674932"/>
          <c:w val="0.23115178665494038"/>
          <c:h val="0.40960859261524374"/>
        </c:manualLayout>
      </c:layout>
      <c:spPr>
        <a:solidFill>
          <a:schemeClr val="bg2">
            <a:lumMod val="90000"/>
          </a:schemeClr>
        </a:solidFill>
        <a:ln>
          <a:solidFill>
            <a:schemeClr val="tx1"/>
          </a:solidFill>
        </a:ln>
        <a:effectLst>
          <a:outerShdw blurRad="50800" dist="50800" dir="5400000" algn="ctr" rotWithShape="0">
            <a:schemeClr val="bg2">
              <a:lumMod val="25000"/>
            </a:schemeClr>
          </a:outerShdw>
        </a:effectLst>
      </c:spPr>
      <c:txPr>
        <a:bodyPr/>
        <a:lstStyle/>
        <a:p>
          <a:pPr>
            <a:defRPr sz="800"/>
          </a:pPr>
          <a:endParaRPr lang="sv-SE"/>
        </a:p>
      </c:txPr>
    </c:legend>
    <c:plotVisOnly val="1"/>
  </c:chart>
  <c:spPr>
    <a:ln>
      <a:solidFill>
        <a:prstClr val="black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0.21291</cdr:x>
      <cdr:y>0.70874</cdr:y>
    </cdr:from>
    <cdr:to>
      <cdr:x>0.89005</cdr:x>
      <cdr:y>0.80097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162050" y="2781300"/>
          <a:ext cx="3695700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v-SE" sz="1100" b="1" i="1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Bostadens värde har ökat med 1,3 miljoner kr under perioden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0.21291</cdr:x>
      <cdr:y>0.70874</cdr:y>
    </cdr:from>
    <cdr:to>
      <cdr:x>0.89005</cdr:x>
      <cdr:y>0.80097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162050" y="2781300"/>
          <a:ext cx="3695700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v-SE" sz="1100" b="1" i="1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Bostadens värde har ökat med ca. 800 Tkr under perioden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C6589-85DA-499B-A044-587782E0FA18}" type="datetimeFigureOut">
              <a:rPr lang="sv-SE" smtClean="0"/>
              <a:t>2011-10-21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28F77-EC56-42A3-9CE6-2FE51753BCCA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331640" y="548680"/>
          <a:ext cx="648071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1187624" y="5805264"/>
            <a:ext cx="7155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Exemplet visar en BR-lägenhet på Östermalm som förvärvades 2005-12-31 för 2,5 Mkr. </a:t>
            </a:r>
          </a:p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Denna bostad har hösten 2011 ett värde på 4,2 Mkr.</a:t>
            </a:r>
            <a:endParaRPr lang="sv-SE" sz="1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331640" y="908720"/>
          <a:ext cx="6552727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1187624" y="5805264"/>
            <a:ext cx="70278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Om man studerar boendekostnaden, d.v.s. de månadsavgifter som har erlagts</a:t>
            </a:r>
          </a:p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och jämför med </a:t>
            </a:r>
            <a:r>
              <a:rPr lang="sv-SE" sz="1400" i="1" dirty="0" err="1" smtClean="0">
                <a:latin typeface="Arial" pitchFamily="34" charset="0"/>
                <a:cs typeface="Arial" pitchFamily="34" charset="0"/>
              </a:rPr>
              <a:t>värdeutvecklingen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under perioden, kan vi konstatera ett kalkylmässigt</a:t>
            </a:r>
            <a:br>
              <a:rPr lang="sv-SE" sz="1400" i="1" dirty="0" smtClean="0">
                <a:latin typeface="Arial" pitchFamily="34" charset="0"/>
                <a:cs typeface="Arial" pitchFamily="34" charset="0"/>
              </a:rPr>
            </a:b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överskott på nästan 1,1 Mkr. Man kan därmed påstå att man fått </a:t>
            </a:r>
            <a:r>
              <a:rPr lang="sv-SE" sz="1400" b="1" i="1" dirty="0" smtClean="0">
                <a:latin typeface="Arial" pitchFamily="34" charset="0"/>
                <a:cs typeface="Arial" pitchFamily="34" charset="0"/>
              </a:rPr>
              <a:t>betalt för att bo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.</a:t>
            </a:r>
            <a:endParaRPr lang="sv-SE" sz="1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331640" y="980728"/>
          <a:ext cx="6624735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1187624" y="5805264"/>
            <a:ext cx="6022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Exemplet visar en I Kungsbacka som förvärvades 2005-12-31 för 2,5 Mkr. </a:t>
            </a:r>
          </a:p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Denna bostad har hösten 2011 ett värde på 3,4 Mkr.</a:t>
            </a:r>
            <a:endParaRPr lang="sv-SE" sz="1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755576" y="5949280"/>
            <a:ext cx="74705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Om man studerar boendekostnaden, d.v.s. de månadsavgifter som har erlagts</a:t>
            </a:r>
          </a:p>
          <a:p>
            <a:r>
              <a:rPr lang="sv-SE" sz="1400" i="1" dirty="0" smtClean="0">
                <a:latin typeface="Arial" pitchFamily="34" charset="0"/>
                <a:cs typeface="Arial" pitchFamily="34" charset="0"/>
              </a:rPr>
              <a:t>och jämför med </a:t>
            </a:r>
            <a:r>
              <a:rPr lang="sv-SE" sz="1400" i="1" dirty="0" err="1" smtClean="0">
                <a:latin typeface="Arial" pitchFamily="34" charset="0"/>
                <a:cs typeface="Arial" pitchFamily="34" charset="0"/>
              </a:rPr>
              <a:t>värdeutvecklingen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, under perioden, kan vi konstatera ett kalkylmässigt</a:t>
            </a:r>
            <a:br>
              <a:rPr lang="sv-SE" sz="1400" i="1" dirty="0" smtClean="0">
                <a:latin typeface="Arial" pitchFamily="34" charset="0"/>
                <a:cs typeface="Arial" pitchFamily="34" charset="0"/>
              </a:rPr>
            </a:b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överskott på ca  64 </a:t>
            </a:r>
            <a:r>
              <a:rPr lang="sv-SE" sz="1400" i="1" dirty="0" err="1" smtClean="0">
                <a:latin typeface="Arial" pitchFamily="34" charset="0"/>
                <a:cs typeface="Arial" pitchFamily="34" charset="0"/>
              </a:rPr>
              <a:t>TkrMkr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. Man kan därmed påstå att man fått </a:t>
            </a:r>
            <a:r>
              <a:rPr lang="sv-SE" sz="1400" b="1" i="1" dirty="0" smtClean="0">
                <a:latin typeface="Arial" pitchFamily="34" charset="0"/>
                <a:cs typeface="Arial" pitchFamily="34" charset="0"/>
              </a:rPr>
              <a:t>betalt för att bo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.</a:t>
            </a:r>
            <a:endParaRPr lang="sv-SE" sz="14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827584" y="548680"/>
          <a:ext cx="734481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148</Words>
  <Application>Microsoft Office PowerPoint</Application>
  <PresentationFormat>Bildspel på skärmen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Office-tema</vt:lpstr>
      <vt:lpstr>Bild 1</vt:lpstr>
      <vt:lpstr>Bild 2</vt:lpstr>
      <vt:lpstr>Bild 3</vt:lpstr>
      <vt:lpstr>Bild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berndt</dc:creator>
  <cp:lastModifiedBy>berndt</cp:lastModifiedBy>
  <cp:revision>6</cp:revision>
  <dcterms:created xsi:type="dcterms:W3CDTF">2011-10-21T08:35:10Z</dcterms:created>
  <dcterms:modified xsi:type="dcterms:W3CDTF">2011-10-21T11:57:14Z</dcterms:modified>
</cp:coreProperties>
</file>