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26"/>
  </p:notesMasterIdLst>
  <p:handoutMasterIdLst>
    <p:handoutMasterId r:id="rId27"/>
  </p:handoutMasterIdLst>
  <p:sldIdLst>
    <p:sldId id="262" r:id="rId6"/>
    <p:sldId id="300" r:id="rId7"/>
    <p:sldId id="326" r:id="rId8"/>
    <p:sldId id="289" r:id="rId9"/>
    <p:sldId id="298" r:id="rId10"/>
    <p:sldId id="297" r:id="rId11"/>
    <p:sldId id="327" r:id="rId12"/>
    <p:sldId id="302" r:id="rId13"/>
    <p:sldId id="303" r:id="rId14"/>
    <p:sldId id="304" r:id="rId15"/>
    <p:sldId id="315" r:id="rId16"/>
    <p:sldId id="305" r:id="rId17"/>
    <p:sldId id="306" r:id="rId18"/>
    <p:sldId id="314" r:id="rId19"/>
    <p:sldId id="330" r:id="rId20"/>
    <p:sldId id="331" r:id="rId21"/>
    <p:sldId id="328" r:id="rId22"/>
    <p:sldId id="329" r:id="rId23"/>
    <p:sldId id="313" r:id="rId24"/>
    <p:sldId id="279" r:id="rId25"/>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gnus Lagercrantz" initials="ML" lastIdx="3" clrIdx="0">
    <p:extLst>
      <p:ext uri="{19B8F6BF-5375-455C-9EA6-DF929625EA0E}">
        <p15:presenceInfo xmlns:p15="http://schemas.microsoft.com/office/powerpoint/2012/main" userId="S-1-5-21-76493176-4090244463-3231349341-1269" providerId="AD"/>
      </p:ext>
    </p:extLst>
  </p:cmAuthor>
  <p:cmAuthor id="2" name="Charlotta Göller" initials="CG" lastIdx="6" clrIdx="1">
    <p:extLst>
      <p:ext uri="{19B8F6BF-5375-455C-9EA6-DF929625EA0E}">
        <p15:presenceInfo xmlns:p15="http://schemas.microsoft.com/office/powerpoint/2012/main" userId="S-1-5-21-76493176-4090244463-3231349341-149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866"/>
  </p:clrMru>
  <p:extLst>
    <p:ext uri="{E76CE94A-603C-4142-B9EB-6D1370010A27}">
      <p14:discardImageEditData xmlns:p14="http://schemas.microsoft.com/office/powerpoint/2010/main" val="0"/>
    </p:ext>
    <p:ext uri="{D31A062A-798A-4329-ABDD-BBA856620510}">
      <p14:defaultImageDpi xmlns:p14="http://schemas.microsoft.com/office/powerpoint/2010/main" val="96"/>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25" autoAdjust="0"/>
    <p:restoredTop sz="86732" autoAdjust="0"/>
  </p:normalViewPr>
  <p:slideViewPr>
    <p:cSldViewPr snapToGrid="0" snapToObjects="1">
      <p:cViewPr varScale="1">
        <p:scale>
          <a:sx n="78" d="100"/>
          <a:sy n="78" d="100"/>
        </p:scale>
        <p:origin x="126" y="108"/>
      </p:cViewPr>
      <p:guideLst/>
    </p:cSldViewPr>
  </p:slideViewPr>
  <p:outlineViewPr>
    <p:cViewPr>
      <p:scale>
        <a:sx n="33" d="100"/>
        <a:sy n="33" d="100"/>
      </p:scale>
      <p:origin x="0" y="-3744"/>
    </p:cViewPr>
  </p:outlineViewPr>
  <p:notesTextViewPr>
    <p:cViewPr>
      <p:scale>
        <a:sx n="1" d="1"/>
        <a:sy n="1" d="1"/>
      </p:scale>
      <p:origin x="0" y="0"/>
    </p:cViewPr>
  </p:notesTextViewPr>
  <p:notesViewPr>
    <p:cSldViewPr snapToGrid="0" snapToObjects="1">
      <p:cViewPr varScale="1">
        <p:scale>
          <a:sx n="100" d="100"/>
          <a:sy n="100" d="100"/>
        </p:scale>
        <p:origin x="3552"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presProps" Target="presProps.xml"/><Relationship Id="rId32" Type="http://schemas.openxmlformats.org/officeDocument/2006/relationships/tableStyles" Target="tableStyles.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commentAuthors" Target="commentAuthor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6EC07C7C-53B5-47EE-BD3E-5241B252F54C}" type="datetimeFigureOut">
              <a:rPr lang="sv-SE" smtClean="0"/>
              <a:t>2019-09-16</a:t>
            </a:fld>
            <a:endParaRPr lang="sv-SE"/>
          </a:p>
        </p:txBody>
      </p:sp>
      <p:sp>
        <p:nvSpPr>
          <p:cNvPr id="4" name="Platshållare för sidfot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FBEA4C09-867E-4F0E-B8AF-EDF037DBB2AA}" type="slidenum">
              <a:rPr lang="sv-SE" smtClean="0"/>
              <a:t>‹#›</a:t>
            </a:fld>
            <a:endParaRPr lang="sv-SE"/>
          </a:p>
        </p:txBody>
      </p:sp>
    </p:spTree>
    <p:extLst>
      <p:ext uri="{BB962C8B-B14F-4D97-AF65-F5344CB8AC3E}">
        <p14:creationId xmlns:p14="http://schemas.microsoft.com/office/powerpoint/2010/main" val="4367275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b="0" i="0">
                <a:latin typeface="Arial" charset="0"/>
              </a:defRPr>
            </a:lvl1pPr>
          </a:lstStyle>
          <a:p>
            <a:endParaRPr lang="sv-SE" dirty="0"/>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b="0" i="0">
                <a:latin typeface="Arial" charset="0"/>
              </a:defRPr>
            </a:lvl1pPr>
          </a:lstStyle>
          <a:p>
            <a:fld id="{3679F4B6-0BC9-4242-A8BE-2337B52F106B}" type="datetimeFigureOut">
              <a:rPr lang="sv-SE" smtClean="0"/>
              <a:pPr/>
              <a:t>2019-09-16</a:t>
            </a:fld>
            <a:endParaRPr lang="sv-SE" dirty="0"/>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sv-SE" dirty="0"/>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sv-SE" dirty="0"/>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b="0" i="0">
                <a:latin typeface="Arial" charset="0"/>
              </a:defRPr>
            </a:lvl1pPr>
          </a:lstStyle>
          <a:p>
            <a:endParaRPr lang="sv-SE" dirty="0"/>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b="0" i="0">
                <a:latin typeface="Arial" charset="0"/>
              </a:defRPr>
            </a:lvl1pPr>
          </a:lstStyle>
          <a:p>
            <a:fld id="{EB67CA89-ECAC-BE4A-9199-665434DFBAC9}" type="slidenum">
              <a:rPr lang="sv-SE" smtClean="0"/>
              <a:pPr/>
              <a:t>‹#›</a:t>
            </a:fld>
            <a:endParaRPr lang="sv-SE" dirty="0"/>
          </a:p>
        </p:txBody>
      </p:sp>
    </p:spTree>
    <p:extLst>
      <p:ext uri="{BB962C8B-B14F-4D97-AF65-F5344CB8AC3E}">
        <p14:creationId xmlns:p14="http://schemas.microsoft.com/office/powerpoint/2010/main" val="1052436642"/>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rial" charset="0"/>
        <a:ea typeface="+mn-ea"/>
        <a:cs typeface="+mn-cs"/>
      </a:defRPr>
    </a:lvl1pPr>
    <a:lvl2pPr marL="457200" algn="l" defTabSz="914400" rtl="0" eaLnBrk="1" latinLnBrk="0" hangingPunct="1">
      <a:defRPr sz="1200" b="0" i="0" kern="1200">
        <a:solidFill>
          <a:schemeClr val="tx1"/>
        </a:solidFill>
        <a:latin typeface="Arial" charset="0"/>
        <a:ea typeface="+mn-ea"/>
        <a:cs typeface="+mn-cs"/>
      </a:defRPr>
    </a:lvl2pPr>
    <a:lvl3pPr marL="914400" algn="l" defTabSz="914400" rtl="0" eaLnBrk="1" latinLnBrk="0" hangingPunct="1">
      <a:defRPr sz="1200" b="0" i="0" kern="1200">
        <a:solidFill>
          <a:schemeClr val="tx1"/>
        </a:solidFill>
        <a:latin typeface="Arial" charset="0"/>
        <a:ea typeface="+mn-ea"/>
        <a:cs typeface="+mn-cs"/>
      </a:defRPr>
    </a:lvl3pPr>
    <a:lvl4pPr marL="1371600" algn="l" defTabSz="914400" rtl="0" eaLnBrk="1" latinLnBrk="0" hangingPunct="1">
      <a:defRPr sz="1200" b="0" i="0" kern="1200">
        <a:solidFill>
          <a:schemeClr val="tx1"/>
        </a:solidFill>
        <a:latin typeface="Arial" charset="0"/>
        <a:ea typeface="+mn-ea"/>
        <a:cs typeface="+mn-cs"/>
      </a:defRPr>
    </a:lvl4pPr>
    <a:lvl5pPr marL="1828800" algn="l" defTabSz="914400" rtl="0" eaLnBrk="1" latinLnBrk="0" hangingPunct="1">
      <a:defRPr sz="1200" b="0" i="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EB67CA89-ECAC-BE4A-9199-665434DFBAC9}" type="slidenum">
              <a:rPr lang="sv-SE" smtClean="0"/>
              <a:pPr/>
              <a:t>1</a:t>
            </a:fld>
            <a:endParaRPr lang="sv-SE" dirty="0"/>
          </a:p>
        </p:txBody>
      </p:sp>
    </p:spTree>
    <p:extLst>
      <p:ext uri="{BB962C8B-B14F-4D97-AF65-F5344CB8AC3E}">
        <p14:creationId xmlns:p14="http://schemas.microsoft.com/office/powerpoint/2010/main" val="26016986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Syftet: att kartlägga tillgången till en aktiv fritid för personer med funktionsnedsättning</a:t>
            </a:r>
          </a:p>
          <a:p>
            <a:r>
              <a:rPr lang="sv-SE" dirty="0" smtClean="0"/>
              <a:t>Rapporteras 31 mars 2020</a:t>
            </a:r>
          </a:p>
          <a:p>
            <a:r>
              <a:rPr lang="sv-SE" dirty="0" smtClean="0"/>
              <a:t>Budget 2 miljoner</a:t>
            </a:r>
          </a:p>
          <a:p>
            <a:r>
              <a:rPr lang="sv-SE" dirty="0" smtClean="0"/>
              <a:t>Utpekade samverkansaktörer: Folkhälsomyndigheten, Myndigheten för ungdoms- och civilrättsfrågor,</a:t>
            </a:r>
            <a:r>
              <a:rPr lang="sv-SE" baseline="0" dirty="0" smtClean="0"/>
              <a:t> SKL</a:t>
            </a:r>
            <a:endParaRPr lang="sv-SE" dirty="0"/>
          </a:p>
        </p:txBody>
      </p:sp>
      <p:sp>
        <p:nvSpPr>
          <p:cNvPr id="4" name="Platshållare för bildnummer 3"/>
          <p:cNvSpPr>
            <a:spLocks noGrp="1"/>
          </p:cNvSpPr>
          <p:nvPr>
            <p:ph type="sldNum" sz="quarter" idx="10"/>
          </p:nvPr>
        </p:nvSpPr>
        <p:spPr/>
        <p:txBody>
          <a:bodyPr/>
          <a:lstStyle/>
          <a:p>
            <a:fld id="{EB67CA89-ECAC-BE4A-9199-665434DFBAC9}" type="slidenum">
              <a:rPr lang="sv-SE" smtClean="0"/>
              <a:pPr/>
              <a:t>4</a:t>
            </a:fld>
            <a:endParaRPr lang="sv-SE" dirty="0"/>
          </a:p>
        </p:txBody>
      </p:sp>
    </p:spTree>
    <p:extLst>
      <p:ext uri="{BB962C8B-B14F-4D97-AF65-F5344CB8AC3E}">
        <p14:creationId xmlns:p14="http://schemas.microsoft.com/office/powerpoint/2010/main" val="37388834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Sista </a:t>
            </a:r>
            <a:r>
              <a:rPr lang="sv-SE" dirty="0" err="1" smtClean="0"/>
              <a:t>ounkten</a:t>
            </a:r>
            <a:r>
              <a:rPr lang="sv-SE" dirty="0" smtClean="0"/>
              <a:t>:</a:t>
            </a:r>
            <a:r>
              <a:rPr lang="sv-SE" baseline="0" dirty="0" smtClean="0"/>
              <a:t> </a:t>
            </a:r>
            <a:r>
              <a:rPr lang="sv-SE" dirty="0" smtClean="0"/>
              <a:t>64 procent av de</a:t>
            </a:r>
            <a:r>
              <a:rPr lang="sv-SE" baseline="0" dirty="0" smtClean="0"/>
              <a:t> som utövar aktiviteter som är specialanpassade för personer med funktionsnedsättning är helt eller delvis nöjda med sin fritid. Inte lika stor andel som är nöjda av de som anger att deras aktiviteter skulle behöva vara anpassade.</a:t>
            </a:r>
            <a:endParaRPr lang="sv-SE" dirty="0"/>
          </a:p>
        </p:txBody>
      </p:sp>
      <p:sp>
        <p:nvSpPr>
          <p:cNvPr id="4" name="Platshållare för bildnummer 3"/>
          <p:cNvSpPr>
            <a:spLocks noGrp="1"/>
          </p:cNvSpPr>
          <p:nvPr>
            <p:ph type="sldNum" sz="quarter" idx="10"/>
          </p:nvPr>
        </p:nvSpPr>
        <p:spPr/>
        <p:txBody>
          <a:bodyPr/>
          <a:lstStyle/>
          <a:p>
            <a:fld id="{EB67CA89-ECAC-BE4A-9199-665434DFBAC9}" type="slidenum">
              <a:rPr lang="sv-SE" smtClean="0"/>
              <a:pPr/>
              <a:t>10</a:t>
            </a:fld>
            <a:endParaRPr lang="sv-SE" dirty="0"/>
          </a:p>
        </p:txBody>
      </p:sp>
    </p:spTree>
    <p:extLst>
      <p:ext uri="{BB962C8B-B14F-4D97-AF65-F5344CB8AC3E}">
        <p14:creationId xmlns:p14="http://schemas.microsoft.com/office/powerpoint/2010/main" val="25956450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smtClean="0"/>
              <a:t>45%: </a:t>
            </a:r>
            <a:r>
              <a:rPr lang="sv-SE" baseline="0" dirty="0" smtClean="0"/>
              <a:t>Av de som har de hjälpmedel de behöver – stor andel angett att de inte är intresserad av att göra fler eller andra saker på sin fritid.</a:t>
            </a:r>
            <a:r>
              <a:rPr lang="sv-SE" dirty="0" smtClean="0"/>
              <a:t> </a:t>
            </a:r>
          </a:p>
          <a:p>
            <a:r>
              <a:rPr lang="sv-SE" dirty="0" smtClean="0"/>
              <a:t>38% + 15%: Stor andel av de som inte har några hjälpmedel har angett att de skulle vilja ha fler</a:t>
            </a:r>
            <a:r>
              <a:rPr lang="sv-SE" baseline="0" dirty="0" smtClean="0"/>
              <a:t> och andra fritidsaktiviteter att göra.</a:t>
            </a:r>
          </a:p>
        </p:txBody>
      </p:sp>
      <p:sp>
        <p:nvSpPr>
          <p:cNvPr id="4" name="Platshållare för bildnummer 3"/>
          <p:cNvSpPr>
            <a:spLocks noGrp="1"/>
          </p:cNvSpPr>
          <p:nvPr>
            <p:ph type="sldNum" sz="quarter" idx="10"/>
          </p:nvPr>
        </p:nvSpPr>
        <p:spPr/>
        <p:txBody>
          <a:bodyPr/>
          <a:lstStyle/>
          <a:p>
            <a:fld id="{EB67CA89-ECAC-BE4A-9199-665434DFBAC9}" type="slidenum">
              <a:rPr lang="sv-SE" smtClean="0"/>
              <a:pPr/>
              <a:t>13</a:t>
            </a:fld>
            <a:endParaRPr lang="sv-SE" dirty="0"/>
          </a:p>
        </p:txBody>
      </p:sp>
    </p:spTree>
    <p:extLst>
      <p:ext uri="{BB962C8B-B14F-4D97-AF65-F5344CB8AC3E}">
        <p14:creationId xmlns:p14="http://schemas.microsoft.com/office/powerpoint/2010/main" val="28861242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sv-SE" noProof="0" smtClean="0"/>
              <a:t>Klicka här för att ändra format</a:t>
            </a:r>
            <a:endParaRPr lang="sv-SE" noProof="0"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noProof="0" smtClean="0"/>
              <a:t>Klicka om du vill redigera mall för underrubrikformat</a:t>
            </a:r>
            <a:endParaRPr lang="sv-SE" noProof="0" dirty="0"/>
          </a:p>
        </p:txBody>
      </p:sp>
      <p:sp>
        <p:nvSpPr>
          <p:cNvPr id="4" name="Date Placeholder 3"/>
          <p:cNvSpPr>
            <a:spLocks noGrp="1"/>
          </p:cNvSpPr>
          <p:nvPr>
            <p:ph type="dt" sz="half" idx="10"/>
          </p:nvPr>
        </p:nvSpPr>
        <p:spPr/>
        <p:txBody>
          <a:bodyPr/>
          <a:lstStyle/>
          <a:p>
            <a:fld id="{5DE60BDE-8FF3-6D44-B189-201E065995A2}" type="datetimeFigureOut">
              <a:rPr lang="sv-SE" noProof="0" smtClean="0"/>
              <a:t>2019-09-16</a:t>
            </a:fld>
            <a:endParaRPr lang="sv-SE" noProof="0" dirty="0"/>
          </a:p>
        </p:txBody>
      </p:sp>
      <p:sp>
        <p:nvSpPr>
          <p:cNvPr id="5" name="Footer Placeholder 4"/>
          <p:cNvSpPr>
            <a:spLocks noGrp="1"/>
          </p:cNvSpPr>
          <p:nvPr>
            <p:ph type="ftr" sz="quarter" idx="11"/>
          </p:nvPr>
        </p:nvSpPr>
        <p:spPr/>
        <p:txBody>
          <a:bodyPr/>
          <a:lstStyle/>
          <a:p>
            <a:endParaRPr lang="sv-SE" noProof="0" dirty="0"/>
          </a:p>
        </p:txBody>
      </p:sp>
      <p:sp>
        <p:nvSpPr>
          <p:cNvPr id="6" name="Slide Number Placeholder 5"/>
          <p:cNvSpPr>
            <a:spLocks noGrp="1"/>
          </p:cNvSpPr>
          <p:nvPr>
            <p:ph type="sldNum" sz="quarter" idx="12"/>
          </p:nvPr>
        </p:nvSpPr>
        <p:spPr/>
        <p:txBody>
          <a:bodyPr/>
          <a:lstStyle/>
          <a:p>
            <a:fld id="{BED7E05E-D267-A445-827F-FAB5C2A5EE61}" type="slidenum">
              <a:rPr lang="sv-SE" noProof="0" smtClean="0"/>
              <a:t>‹#›</a:t>
            </a:fld>
            <a:endParaRPr lang="sv-SE" noProof="0" dirty="0"/>
          </a:p>
        </p:txBody>
      </p:sp>
    </p:spTree>
    <p:extLst>
      <p:ext uri="{BB962C8B-B14F-4D97-AF65-F5344CB8AC3E}">
        <p14:creationId xmlns:p14="http://schemas.microsoft.com/office/powerpoint/2010/main" val="122647927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Avsnittsrubrik, blå">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1405421"/>
          </a:xfrm>
        </p:spPr>
        <p:txBody>
          <a:bodyPr anchor="b"/>
          <a:lstStyle>
            <a:lvl1pPr>
              <a:defRPr sz="6000"/>
            </a:lvl1pPr>
          </a:lstStyle>
          <a:p>
            <a:r>
              <a:rPr lang="sv-SE" noProof="0" smtClean="0"/>
              <a:t>Klicka här för att ändra format</a:t>
            </a:r>
            <a:endParaRPr lang="sv-SE" noProof="0" dirty="0"/>
          </a:p>
        </p:txBody>
      </p:sp>
      <p:sp>
        <p:nvSpPr>
          <p:cNvPr id="3" name="Text Placeholder 2"/>
          <p:cNvSpPr>
            <a:spLocks noGrp="1"/>
          </p:cNvSpPr>
          <p:nvPr>
            <p:ph type="body" idx="1"/>
          </p:nvPr>
        </p:nvSpPr>
        <p:spPr>
          <a:xfrm>
            <a:off x="831850" y="3235567"/>
            <a:ext cx="10515600" cy="1500187"/>
          </a:xfrm>
        </p:spPr>
        <p:txBody>
          <a:bodyPr/>
          <a:lstStyle>
            <a:lvl1pPr marL="0" indent="0">
              <a:buNone/>
              <a:defRPr sz="2400">
                <a:solidFill>
                  <a:schemeClr val="tx1">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noProof="0" smtClean="0"/>
              <a:t>Redigera format för bakgrundstext</a:t>
            </a:r>
          </a:p>
        </p:txBody>
      </p:sp>
      <p:sp>
        <p:nvSpPr>
          <p:cNvPr id="4" name="Date Placeholder 3"/>
          <p:cNvSpPr>
            <a:spLocks noGrp="1"/>
          </p:cNvSpPr>
          <p:nvPr>
            <p:ph type="dt" sz="half" idx="10"/>
          </p:nvPr>
        </p:nvSpPr>
        <p:spPr/>
        <p:txBody>
          <a:bodyPr/>
          <a:lstStyle/>
          <a:p>
            <a:fld id="{5DE60BDE-8FF3-6D44-B189-201E065995A2}" type="datetimeFigureOut">
              <a:rPr lang="sv-SE" noProof="0" smtClean="0"/>
              <a:t>2019-09-16</a:t>
            </a:fld>
            <a:endParaRPr lang="sv-SE" noProof="0" dirty="0"/>
          </a:p>
        </p:txBody>
      </p:sp>
      <p:sp>
        <p:nvSpPr>
          <p:cNvPr id="5" name="Footer Placeholder 4"/>
          <p:cNvSpPr>
            <a:spLocks noGrp="1"/>
          </p:cNvSpPr>
          <p:nvPr>
            <p:ph type="ftr" sz="quarter" idx="11"/>
          </p:nvPr>
        </p:nvSpPr>
        <p:spPr/>
        <p:txBody>
          <a:bodyPr/>
          <a:lstStyle/>
          <a:p>
            <a:endParaRPr lang="sv-SE" noProof="0" dirty="0"/>
          </a:p>
        </p:txBody>
      </p:sp>
      <p:sp>
        <p:nvSpPr>
          <p:cNvPr id="6" name="Slide Number Placeholder 5"/>
          <p:cNvSpPr>
            <a:spLocks noGrp="1"/>
          </p:cNvSpPr>
          <p:nvPr>
            <p:ph type="sldNum" sz="quarter" idx="12"/>
          </p:nvPr>
        </p:nvSpPr>
        <p:spPr/>
        <p:txBody>
          <a:bodyPr/>
          <a:lstStyle/>
          <a:p>
            <a:fld id="{BED7E05E-D267-A445-827F-FAB5C2A5EE61}" type="slidenum">
              <a:rPr lang="sv-SE" noProof="0" smtClean="0"/>
              <a:t>‹#›</a:t>
            </a:fld>
            <a:endParaRPr lang="sv-SE" noProof="0" dirty="0"/>
          </a:p>
        </p:txBody>
      </p:sp>
      <p:pic>
        <p:nvPicPr>
          <p:cNvPr id="9" name="Picture 8"/>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rot="10800000" flipH="1" flipV="1">
            <a:off x="9552975" y="4198320"/>
            <a:ext cx="2659680" cy="2659680"/>
          </a:xfrm>
          <a:prstGeom prst="rect">
            <a:avLst/>
          </a:prstGeom>
        </p:spPr>
      </p:pic>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Avsnittsrubrik, grö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1405421"/>
          </a:xfrm>
        </p:spPr>
        <p:txBody>
          <a:bodyPr anchor="b"/>
          <a:lstStyle>
            <a:lvl1pPr>
              <a:defRPr sz="6000"/>
            </a:lvl1pPr>
          </a:lstStyle>
          <a:p>
            <a:r>
              <a:rPr lang="sv-SE" noProof="0" smtClean="0"/>
              <a:t>Klicka här för att ändra format</a:t>
            </a:r>
            <a:endParaRPr lang="sv-SE" noProof="0" dirty="0"/>
          </a:p>
        </p:txBody>
      </p:sp>
      <p:sp>
        <p:nvSpPr>
          <p:cNvPr id="3" name="Text Placeholder 2"/>
          <p:cNvSpPr>
            <a:spLocks noGrp="1"/>
          </p:cNvSpPr>
          <p:nvPr>
            <p:ph type="body" idx="1"/>
          </p:nvPr>
        </p:nvSpPr>
        <p:spPr>
          <a:xfrm>
            <a:off x="831850" y="3235567"/>
            <a:ext cx="10515600" cy="1500187"/>
          </a:xfrm>
        </p:spPr>
        <p:txBody>
          <a:bodyPr/>
          <a:lstStyle>
            <a:lvl1pPr marL="0" indent="0">
              <a:buNone/>
              <a:defRPr sz="2400">
                <a:solidFill>
                  <a:schemeClr val="tx1">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noProof="0" smtClean="0"/>
              <a:t>Redigera format för bakgrundstext</a:t>
            </a:r>
          </a:p>
        </p:txBody>
      </p:sp>
      <p:sp>
        <p:nvSpPr>
          <p:cNvPr id="4" name="Date Placeholder 3"/>
          <p:cNvSpPr>
            <a:spLocks noGrp="1"/>
          </p:cNvSpPr>
          <p:nvPr>
            <p:ph type="dt" sz="half" idx="10"/>
          </p:nvPr>
        </p:nvSpPr>
        <p:spPr/>
        <p:txBody>
          <a:bodyPr/>
          <a:lstStyle/>
          <a:p>
            <a:fld id="{5DE60BDE-8FF3-6D44-B189-201E065995A2}" type="datetimeFigureOut">
              <a:rPr lang="sv-SE" noProof="0" smtClean="0"/>
              <a:t>2019-09-16</a:t>
            </a:fld>
            <a:endParaRPr lang="sv-SE" noProof="0" dirty="0"/>
          </a:p>
        </p:txBody>
      </p:sp>
      <p:sp>
        <p:nvSpPr>
          <p:cNvPr id="5" name="Footer Placeholder 4"/>
          <p:cNvSpPr>
            <a:spLocks noGrp="1"/>
          </p:cNvSpPr>
          <p:nvPr>
            <p:ph type="ftr" sz="quarter" idx="11"/>
          </p:nvPr>
        </p:nvSpPr>
        <p:spPr/>
        <p:txBody>
          <a:bodyPr/>
          <a:lstStyle/>
          <a:p>
            <a:endParaRPr lang="sv-SE" noProof="0" dirty="0"/>
          </a:p>
        </p:txBody>
      </p:sp>
      <p:sp>
        <p:nvSpPr>
          <p:cNvPr id="6" name="Slide Number Placeholder 5"/>
          <p:cNvSpPr>
            <a:spLocks noGrp="1"/>
          </p:cNvSpPr>
          <p:nvPr>
            <p:ph type="sldNum" sz="quarter" idx="12"/>
          </p:nvPr>
        </p:nvSpPr>
        <p:spPr/>
        <p:txBody>
          <a:bodyPr/>
          <a:lstStyle/>
          <a:p>
            <a:fld id="{BED7E05E-D267-A445-827F-FAB5C2A5EE61}" type="slidenum">
              <a:rPr lang="sv-SE" noProof="0" smtClean="0"/>
              <a:t>‹#›</a:t>
            </a:fld>
            <a:endParaRPr lang="sv-SE" noProof="0" dirty="0"/>
          </a:p>
        </p:txBody>
      </p:sp>
      <p:pic>
        <p:nvPicPr>
          <p:cNvPr id="11" name="Picture 10"/>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rot="10800000" flipH="1" flipV="1">
            <a:off x="9435679" y="4735754"/>
            <a:ext cx="2854055" cy="2122246"/>
          </a:xfrm>
          <a:prstGeom prst="rect">
            <a:avLst/>
          </a:prstGeom>
        </p:spPr>
      </p:pic>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Avsnittsrubrik, rö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1405421"/>
          </a:xfrm>
        </p:spPr>
        <p:txBody>
          <a:bodyPr anchor="b"/>
          <a:lstStyle>
            <a:lvl1pPr>
              <a:defRPr sz="6000"/>
            </a:lvl1pPr>
          </a:lstStyle>
          <a:p>
            <a:r>
              <a:rPr lang="sv-SE" noProof="0" smtClean="0"/>
              <a:t>Klicka här för att ändra format</a:t>
            </a:r>
            <a:endParaRPr lang="sv-SE" noProof="0" dirty="0"/>
          </a:p>
        </p:txBody>
      </p:sp>
      <p:sp>
        <p:nvSpPr>
          <p:cNvPr id="3" name="Text Placeholder 2"/>
          <p:cNvSpPr>
            <a:spLocks noGrp="1"/>
          </p:cNvSpPr>
          <p:nvPr>
            <p:ph type="body" idx="1"/>
          </p:nvPr>
        </p:nvSpPr>
        <p:spPr>
          <a:xfrm>
            <a:off x="831850" y="3235567"/>
            <a:ext cx="10515600" cy="1500187"/>
          </a:xfrm>
        </p:spPr>
        <p:txBody>
          <a:bodyPr/>
          <a:lstStyle>
            <a:lvl1pPr marL="0" indent="0">
              <a:buNone/>
              <a:defRPr sz="2400">
                <a:solidFill>
                  <a:schemeClr val="tx1">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noProof="0" smtClean="0"/>
              <a:t>Redigera format för bakgrundstext</a:t>
            </a:r>
          </a:p>
        </p:txBody>
      </p:sp>
      <p:sp>
        <p:nvSpPr>
          <p:cNvPr id="4" name="Date Placeholder 3"/>
          <p:cNvSpPr>
            <a:spLocks noGrp="1"/>
          </p:cNvSpPr>
          <p:nvPr>
            <p:ph type="dt" sz="half" idx="10"/>
          </p:nvPr>
        </p:nvSpPr>
        <p:spPr/>
        <p:txBody>
          <a:bodyPr/>
          <a:lstStyle/>
          <a:p>
            <a:fld id="{5DE60BDE-8FF3-6D44-B189-201E065995A2}" type="datetimeFigureOut">
              <a:rPr lang="sv-SE" noProof="0" smtClean="0"/>
              <a:t>2019-09-16</a:t>
            </a:fld>
            <a:endParaRPr lang="sv-SE" noProof="0" dirty="0"/>
          </a:p>
        </p:txBody>
      </p:sp>
      <p:sp>
        <p:nvSpPr>
          <p:cNvPr id="5" name="Footer Placeholder 4"/>
          <p:cNvSpPr>
            <a:spLocks noGrp="1"/>
          </p:cNvSpPr>
          <p:nvPr>
            <p:ph type="ftr" sz="quarter" idx="11"/>
          </p:nvPr>
        </p:nvSpPr>
        <p:spPr/>
        <p:txBody>
          <a:bodyPr/>
          <a:lstStyle/>
          <a:p>
            <a:endParaRPr lang="sv-SE" noProof="0" dirty="0"/>
          </a:p>
        </p:txBody>
      </p:sp>
      <p:sp>
        <p:nvSpPr>
          <p:cNvPr id="6" name="Slide Number Placeholder 5"/>
          <p:cNvSpPr>
            <a:spLocks noGrp="1"/>
          </p:cNvSpPr>
          <p:nvPr>
            <p:ph type="sldNum" sz="quarter" idx="12"/>
          </p:nvPr>
        </p:nvSpPr>
        <p:spPr/>
        <p:txBody>
          <a:bodyPr/>
          <a:lstStyle/>
          <a:p>
            <a:fld id="{BED7E05E-D267-A445-827F-FAB5C2A5EE61}" type="slidenum">
              <a:rPr lang="sv-SE" noProof="0" smtClean="0"/>
              <a:t>‹#›</a:t>
            </a:fld>
            <a:endParaRPr lang="sv-SE" noProof="0"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10800000" flipH="1" flipV="1">
            <a:off x="9970306" y="4636306"/>
            <a:ext cx="2221694" cy="2221694"/>
          </a:xfrm>
          <a:prstGeom prst="rect">
            <a:avLst/>
          </a:prstGeom>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sv-SE" noProof="0" smtClean="0"/>
              <a:t>Klicka här för att ändra format</a:t>
            </a:r>
            <a:endParaRPr lang="sv-SE" noProof="0"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noProof="0" smtClean="0"/>
              <a:t>Redigera format för bakgrundstext</a:t>
            </a:r>
          </a:p>
        </p:txBody>
      </p:sp>
      <p:sp>
        <p:nvSpPr>
          <p:cNvPr id="4" name="Content Placeholder 3"/>
          <p:cNvSpPr>
            <a:spLocks noGrp="1"/>
          </p:cNvSpPr>
          <p:nvPr>
            <p:ph sz="half" idx="2"/>
          </p:nvPr>
        </p:nvSpPr>
        <p:spPr>
          <a:xfrm>
            <a:off x="839788" y="2505076"/>
            <a:ext cx="5157787" cy="3418646"/>
          </a:xfrm>
        </p:spPr>
        <p:txBody>
          <a:bodyPr/>
          <a:lstStyle/>
          <a:p>
            <a:pPr lvl="0"/>
            <a:r>
              <a:rPr lang="sv-SE" noProof="0" smtClean="0"/>
              <a:t>Redigera format för bakgrundstext</a:t>
            </a:r>
          </a:p>
          <a:p>
            <a:pPr lvl="1"/>
            <a:r>
              <a:rPr lang="sv-SE" noProof="0" smtClean="0"/>
              <a:t>Nivå två</a:t>
            </a:r>
          </a:p>
          <a:p>
            <a:pPr lvl="2"/>
            <a:r>
              <a:rPr lang="sv-SE" noProof="0" smtClean="0"/>
              <a:t>Nivå tre</a:t>
            </a:r>
          </a:p>
          <a:p>
            <a:pPr lvl="3"/>
            <a:r>
              <a:rPr lang="sv-SE" noProof="0" smtClean="0"/>
              <a:t>Nivå fyra</a:t>
            </a:r>
          </a:p>
          <a:p>
            <a:pPr lvl="4"/>
            <a:r>
              <a:rPr lang="sv-SE" noProof="0" smtClean="0"/>
              <a:t>Nivå fem</a:t>
            </a:r>
            <a:endParaRPr lang="sv-SE" noProof="0"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noProof="0" smtClean="0"/>
              <a:t>Redigera format för bakgrundstext</a:t>
            </a:r>
          </a:p>
        </p:txBody>
      </p:sp>
      <p:sp>
        <p:nvSpPr>
          <p:cNvPr id="6" name="Content Placeholder 5"/>
          <p:cNvSpPr>
            <a:spLocks noGrp="1"/>
          </p:cNvSpPr>
          <p:nvPr>
            <p:ph sz="quarter" idx="4"/>
          </p:nvPr>
        </p:nvSpPr>
        <p:spPr>
          <a:xfrm>
            <a:off x="6172200" y="2505075"/>
            <a:ext cx="5183188" cy="3418647"/>
          </a:xfrm>
        </p:spPr>
        <p:txBody>
          <a:bodyPr/>
          <a:lstStyle/>
          <a:p>
            <a:pPr lvl="0"/>
            <a:r>
              <a:rPr lang="sv-SE" noProof="0" smtClean="0"/>
              <a:t>Redigera format för bakgrundstext</a:t>
            </a:r>
          </a:p>
          <a:p>
            <a:pPr lvl="1"/>
            <a:r>
              <a:rPr lang="sv-SE" noProof="0" smtClean="0"/>
              <a:t>Nivå två</a:t>
            </a:r>
          </a:p>
          <a:p>
            <a:pPr lvl="2"/>
            <a:r>
              <a:rPr lang="sv-SE" noProof="0" smtClean="0"/>
              <a:t>Nivå tre</a:t>
            </a:r>
          </a:p>
          <a:p>
            <a:pPr lvl="3"/>
            <a:r>
              <a:rPr lang="sv-SE" noProof="0" smtClean="0"/>
              <a:t>Nivå fyra</a:t>
            </a:r>
          </a:p>
          <a:p>
            <a:pPr lvl="4"/>
            <a:r>
              <a:rPr lang="sv-SE" noProof="0" smtClean="0"/>
              <a:t>Nivå fem</a:t>
            </a:r>
            <a:endParaRPr lang="sv-SE" noProof="0" dirty="0"/>
          </a:p>
        </p:txBody>
      </p:sp>
      <p:sp>
        <p:nvSpPr>
          <p:cNvPr id="7" name="Date Placeholder 6"/>
          <p:cNvSpPr>
            <a:spLocks noGrp="1"/>
          </p:cNvSpPr>
          <p:nvPr>
            <p:ph type="dt" sz="half" idx="10"/>
          </p:nvPr>
        </p:nvSpPr>
        <p:spPr/>
        <p:txBody>
          <a:bodyPr/>
          <a:lstStyle/>
          <a:p>
            <a:fld id="{5DE60BDE-8FF3-6D44-B189-201E065995A2}" type="datetimeFigureOut">
              <a:rPr lang="sv-SE" noProof="0" smtClean="0"/>
              <a:t>2019-09-16</a:t>
            </a:fld>
            <a:endParaRPr lang="sv-SE" noProof="0" dirty="0"/>
          </a:p>
        </p:txBody>
      </p:sp>
      <p:sp>
        <p:nvSpPr>
          <p:cNvPr id="8" name="Footer Placeholder 7"/>
          <p:cNvSpPr>
            <a:spLocks noGrp="1"/>
          </p:cNvSpPr>
          <p:nvPr>
            <p:ph type="ftr" sz="quarter" idx="11"/>
          </p:nvPr>
        </p:nvSpPr>
        <p:spPr/>
        <p:txBody>
          <a:bodyPr/>
          <a:lstStyle/>
          <a:p>
            <a:endParaRPr lang="sv-SE" noProof="0" dirty="0"/>
          </a:p>
        </p:txBody>
      </p:sp>
      <p:sp>
        <p:nvSpPr>
          <p:cNvPr id="9" name="Slide Number Placeholder 8"/>
          <p:cNvSpPr>
            <a:spLocks noGrp="1"/>
          </p:cNvSpPr>
          <p:nvPr>
            <p:ph type="sldNum" sz="quarter" idx="12"/>
          </p:nvPr>
        </p:nvSpPr>
        <p:spPr/>
        <p:txBody>
          <a:bodyPr/>
          <a:lstStyle/>
          <a:p>
            <a:fld id="{BED7E05E-D267-A445-827F-FAB5C2A5EE61}" type="slidenum">
              <a:rPr lang="sv-SE" noProof="0" smtClean="0"/>
              <a:t>‹#›</a:t>
            </a:fld>
            <a:endParaRPr lang="sv-SE" noProof="0" dirty="0"/>
          </a:p>
        </p:txBody>
      </p:sp>
    </p:spTree>
    <p:extLst>
      <p:ext uri="{BB962C8B-B14F-4D97-AF65-F5344CB8AC3E}">
        <p14:creationId xmlns:p14="http://schemas.microsoft.com/office/powerpoint/2010/main" val="1764106932"/>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noProof="0" smtClean="0"/>
              <a:t>Klicka här för att ändra format</a:t>
            </a:r>
            <a:endParaRPr lang="sv-SE" noProof="0" dirty="0"/>
          </a:p>
        </p:txBody>
      </p:sp>
      <p:sp>
        <p:nvSpPr>
          <p:cNvPr id="3" name="Date Placeholder 2"/>
          <p:cNvSpPr>
            <a:spLocks noGrp="1"/>
          </p:cNvSpPr>
          <p:nvPr>
            <p:ph type="dt" sz="half" idx="10"/>
          </p:nvPr>
        </p:nvSpPr>
        <p:spPr/>
        <p:txBody>
          <a:bodyPr/>
          <a:lstStyle/>
          <a:p>
            <a:fld id="{5DE60BDE-8FF3-6D44-B189-201E065995A2}" type="datetimeFigureOut">
              <a:rPr lang="sv-SE" noProof="0" smtClean="0"/>
              <a:t>2019-09-16</a:t>
            </a:fld>
            <a:endParaRPr lang="sv-SE" noProof="0" dirty="0"/>
          </a:p>
        </p:txBody>
      </p:sp>
      <p:sp>
        <p:nvSpPr>
          <p:cNvPr id="4" name="Footer Placeholder 3"/>
          <p:cNvSpPr>
            <a:spLocks noGrp="1"/>
          </p:cNvSpPr>
          <p:nvPr>
            <p:ph type="ftr" sz="quarter" idx="11"/>
          </p:nvPr>
        </p:nvSpPr>
        <p:spPr/>
        <p:txBody>
          <a:bodyPr/>
          <a:lstStyle/>
          <a:p>
            <a:endParaRPr lang="sv-SE" noProof="0" dirty="0"/>
          </a:p>
        </p:txBody>
      </p:sp>
      <p:sp>
        <p:nvSpPr>
          <p:cNvPr id="5" name="Slide Number Placeholder 4"/>
          <p:cNvSpPr>
            <a:spLocks noGrp="1"/>
          </p:cNvSpPr>
          <p:nvPr>
            <p:ph type="sldNum" sz="quarter" idx="12"/>
          </p:nvPr>
        </p:nvSpPr>
        <p:spPr/>
        <p:txBody>
          <a:bodyPr/>
          <a:lstStyle/>
          <a:p>
            <a:fld id="{BED7E05E-D267-A445-827F-FAB5C2A5EE61}" type="slidenum">
              <a:rPr lang="sv-SE" noProof="0" smtClean="0"/>
              <a:t>‹#›</a:t>
            </a:fld>
            <a:endParaRPr lang="sv-SE" noProof="0" dirty="0"/>
          </a:p>
        </p:txBody>
      </p:sp>
    </p:spTree>
    <p:extLst>
      <p:ext uri="{BB962C8B-B14F-4D97-AF65-F5344CB8AC3E}">
        <p14:creationId xmlns:p14="http://schemas.microsoft.com/office/powerpoint/2010/main" val="1185975642"/>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E60BDE-8FF3-6D44-B189-201E065995A2}" type="datetimeFigureOut">
              <a:rPr lang="sv-SE" noProof="0" smtClean="0"/>
              <a:t>2019-09-16</a:t>
            </a:fld>
            <a:endParaRPr lang="sv-SE" noProof="0" dirty="0"/>
          </a:p>
        </p:txBody>
      </p:sp>
      <p:sp>
        <p:nvSpPr>
          <p:cNvPr id="3" name="Footer Placeholder 2"/>
          <p:cNvSpPr>
            <a:spLocks noGrp="1"/>
          </p:cNvSpPr>
          <p:nvPr>
            <p:ph type="ftr" sz="quarter" idx="11"/>
          </p:nvPr>
        </p:nvSpPr>
        <p:spPr/>
        <p:txBody>
          <a:bodyPr/>
          <a:lstStyle/>
          <a:p>
            <a:endParaRPr lang="sv-SE" noProof="0" dirty="0"/>
          </a:p>
        </p:txBody>
      </p:sp>
      <p:sp>
        <p:nvSpPr>
          <p:cNvPr id="4" name="Slide Number Placeholder 3"/>
          <p:cNvSpPr>
            <a:spLocks noGrp="1"/>
          </p:cNvSpPr>
          <p:nvPr>
            <p:ph type="sldNum" sz="quarter" idx="12"/>
          </p:nvPr>
        </p:nvSpPr>
        <p:spPr/>
        <p:txBody>
          <a:bodyPr/>
          <a:lstStyle/>
          <a:p>
            <a:fld id="{BED7E05E-D267-A445-827F-FAB5C2A5EE61}" type="slidenum">
              <a:rPr lang="sv-SE" noProof="0" smtClean="0"/>
              <a:t>‹#›</a:t>
            </a:fld>
            <a:endParaRPr lang="sv-SE" noProof="0" dirty="0"/>
          </a:p>
        </p:txBody>
      </p:sp>
    </p:spTree>
    <p:extLst>
      <p:ext uri="{BB962C8B-B14F-4D97-AF65-F5344CB8AC3E}">
        <p14:creationId xmlns:p14="http://schemas.microsoft.com/office/powerpoint/2010/main" val="1896887287"/>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sv-SE" noProof="0" smtClean="0"/>
              <a:t>Klicka här för att ändra format</a:t>
            </a:r>
            <a:endParaRPr lang="sv-SE" noProof="0"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noProof="0" smtClean="0"/>
              <a:t>Redigera format för bakgrundstext</a:t>
            </a:r>
          </a:p>
          <a:p>
            <a:pPr lvl="1"/>
            <a:r>
              <a:rPr lang="sv-SE" noProof="0" smtClean="0"/>
              <a:t>Nivå två</a:t>
            </a:r>
          </a:p>
          <a:p>
            <a:pPr lvl="2"/>
            <a:r>
              <a:rPr lang="sv-SE" noProof="0" smtClean="0"/>
              <a:t>Nivå tre</a:t>
            </a:r>
          </a:p>
          <a:p>
            <a:pPr lvl="3"/>
            <a:r>
              <a:rPr lang="sv-SE" noProof="0" smtClean="0"/>
              <a:t>Nivå fyra</a:t>
            </a:r>
          </a:p>
          <a:p>
            <a:pPr lvl="4"/>
            <a:r>
              <a:rPr lang="sv-SE" noProof="0" smtClean="0"/>
              <a:t>Nivå fem</a:t>
            </a:r>
            <a:endParaRPr lang="sv-SE" noProof="0" dirty="0"/>
          </a:p>
        </p:txBody>
      </p:sp>
      <p:sp>
        <p:nvSpPr>
          <p:cNvPr id="4" name="Text Placeholder 3"/>
          <p:cNvSpPr>
            <a:spLocks noGrp="1"/>
          </p:cNvSpPr>
          <p:nvPr>
            <p:ph type="body" sz="half" idx="2"/>
          </p:nvPr>
        </p:nvSpPr>
        <p:spPr>
          <a:xfrm>
            <a:off x="839788" y="2057400"/>
            <a:ext cx="3932237" cy="3811588"/>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noProof="0" smtClean="0"/>
              <a:t>Redigera format för bakgrundstext</a:t>
            </a:r>
          </a:p>
        </p:txBody>
      </p:sp>
      <p:sp>
        <p:nvSpPr>
          <p:cNvPr id="5" name="Date Placeholder 4"/>
          <p:cNvSpPr>
            <a:spLocks noGrp="1"/>
          </p:cNvSpPr>
          <p:nvPr>
            <p:ph type="dt" sz="half" idx="10"/>
          </p:nvPr>
        </p:nvSpPr>
        <p:spPr/>
        <p:txBody>
          <a:bodyPr/>
          <a:lstStyle/>
          <a:p>
            <a:fld id="{5DE60BDE-8FF3-6D44-B189-201E065995A2}" type="datetimeFigureOut">
              <a:rPr lang="sv-SE" noProof="0" smtClean="0"/>
              <a:t>2019-09-16</a:t>
            </a:fld>
            <a:endParaRPr lang="sv-SE" noProof="0" dirty="0"/>
          </a:p>
        </p:txBody>
      </p:sp>
      <p:sp>
        <p:nvSpPr>
          <p:cNvPr id="6" name="Footer Placeholder 5"/>
          <p:cNvSpPr>
            <a:spLocks noGrp="1"/>
          </p:cNvSpPr>
          <p:nvPr>
            <p:ph type="ftr" sz="quarter" idx="11"/>
          </p:nvPr>
        </p:nvSpPr>
        <p:spPr/>
        <p:txBody>
          <a:bodyPr/>
          <a:lstStyle/>
          <a:p>
            <a:endParaRPr lang="sv-SE" noProof="0" dirty="0"/>
          </a:p>
        </p:txBody>
      </p:sp>
      <p:sp>
        <p:nvSpPr>
          <p:cNvPr id="7" name="Slide Number Placeholder 6"/>
          <p:cNvSpPr>
            <a:spLocks noGrp="1"/>
          </p:cNvSpPr>
          <p:nvPr>
            <p:ph type="sldNum" sz="quarter" idx="12"/>
          </p:nvPr>
        </p:nvSpPr>
        <p:spPr/>
        <p:txBody>
          <a:bodyPr/>
          <a:lstStyle/>
          <a:p>
            <a:fld id="{BED7E05E-D267-A445-827F-FAB5C2A5EE61}" type="slidenum">
              <a:rPr lang="sv-SE" noProof="0" smtClean="0"/>
              <a:t>‹#›</a:t>
            </a:fld>
            <a:endParaRPr lang="sv-SE" noProof="0" dirty="0"/>
          </a:p>
        </p:txBody>
      </p:sp>
    </p:spTree>
    <p:extLst>
      <p:ext uri="{BB962C8B-B14F-4D97-AF65-F5344CB8AC3E}">
        <p14:creationId xmlns:p14="http://schemas.microsoft.com/office/powerpoint/2010/main" val="158989289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sv-SE" noProof="0" smtClean="0"/>
              <a:t>Klicka här för att ändra format</a:t>
            </a:r>
            <a:endParaRPr lang="sv-SE" noProof="0" dirty="0"/>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noProof="0" smtClean="0"/>
              <a:t>Klicka på ikonen för att lägga till en bild</a:t>
            </a:r>
            <a:endParaRPr lang="sv-SE" noProof="0" dirty="0"/>
          </a:p>
        </p:txBody>
      </p:sp>
      <p:sp>
        <p:nvSpPr>
          <p:cNvPr id="4" name="Text Placeholder 3"/>
          <p:cNvSpPr>
            <a:spLocks noGrp="1"/>
          </p:cNvSpPr>
          <p:nvPr>
            <p:ph type="body" sz="half" idx="2"/>
          </p:nvPr>
        </p:nvSpPr>
        <p:spPr>
          <a:xfrm>
            <a:off x="839788" y="2057400"/>
            <a:ext cx="3932237" cy="3811588"/>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noProof="0" smtClean="0"/>
              <a:t>Redigera format för bakgrundstext</a:t>
            </a:r>
          </a:p>
        </p:txBody>
      </p:sp>
      <p:sp>
        <p:nvSpPr>
          <p:cNvPr id="5" name="Date Placeholder 4"/>
          <p:cNvSpPr>
            <a:spLocks noGrp="1"/>
          </p:cNvSpPr>
          <p:nvPr>
            <p:ph type="dt" sz="half" idx="10"/>
          </p:nvPr>
        </p:nvSpPr>
        <p:spPr/>
        <p:txBody>
          <a:bodyPr/>
          <a:lstStyle/>
          <a:p>
            <a:fld id="{5DE60BDE-8FF3-6D44-B189-201E065995A2}" type="datetimeFigureOut">
              <a:rPr lang="sv-SE" noProof="0" smtClean="0"/>
              <a:t>2019-09-16</a:t>
            </a:fld>
            <a:endParaRPr lang="sv-SE" noProof="0" dirty="0"/>
          </a:p>
        </p:txBody>
      </p:sp>
      <p:sp>
        <p:nvSpPr>
          <p:cNvPr id="6" name="Footer Placeholder 5"/>
          <p:cNvSpPr>
            <a:spLocks noGrp="1"/>
          </p:cNvSpPr>
          <p:nvPr>
            <p:ph type="ftr" sz="quarter" idx="11"/>
          </p:nvPr>
        </p:nvSpPr>
        <p:spPr/>
        <p:txBody>
          <a:bodyPr/>
          <a:lstStyle/>
          <a:p>
            <a:endParaRPr lang="sv-SE" noProof="0" dirty="0"/>
          </a:p>
        </p:txBody>
      </p:sp>
      <p:sp>
        <p:nvSpPr>
          <p:cNvPr id="7" name="Slide Number Placeholder 6"/>
          <p:cNvSpPr>
            <a:spLocks noGrp="1"/>
          </p:cNvSpPr>
          <p:nvPr>
            <p:ph type="sldNum" sz="quarter" idx="12"/>
          </p:nvPr>
        </p:nvSpPr>
        <p:spPr/>
        <p:txBody>
          <a:bodyPr/>
          <a:lstStyle/>
          <a:p>
            <a:fld id="{BED7E05E-D267-A445-827F-FAB5C2A5EE61}" type="slidenum">
              <a:rPr lang="sv-SE" noProof="0" smtClean="0"/>
              <a:t>‹#›</a:t>
            </a:fld>
            <a:endParaRPr lang="sv-SE" noProof="0" dirty="0"/>
          </a:p>
        </p:txBody>
      </p:sp>
    </p:spTree>
    <p:extLst>
      <p:ext uri="{BB962C8B-B14F-4D97-AF65-F5344CB8AC3E}">
        <p14:creationId xmlns:p14="http://schemas.microsoft.com/office/powerpoint/2010/main" val="190849837"/>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noProof="0" smtClean="0"/>
              <a:t>Klicka här för att ändra format</a:t>
            </a:r>
            <a:endParaRPr lang="sv-SE" noProof="0" dirty="0"/>
          </a:p>
        </p:txBody>
      </p:sp>
      <p:sp>
        <p:nvSpPr>
          <p:cNvPr id="3" name="Vertical Text Placeholder 2"/>
          <p:cNvSpPr>
            <a:spLocks noGrp="1"/>
          </p:cNvSpPr>
          <p:nvPr>
            <p:ph type="body" orient="vert" idx="1"/>
          </p:nvPr>
        </p:nvSpPr>
        <p:spPr>
          <a:xfrm>
            <a:off x="838200" y="1825625"/>
            <a:ext cx="10334140" cy="3986215"/>
          </a:xfrm>
        </p:spPr>
        <p:txBody>
          <a:bodyPr vert="eaVert"/>
          <a:lstStyle/>
          <a:p>
            <a:pPr lvl="0"/>
            <a:r>
              <a:rPr lang="sv-SE" noProof="0" smtClean="0"/>
              <a:t>Redigera format för bakgrundstext</a:t>
            </a:r>
          </a:p>
          <a:p>
            <a:pPr lvl="1"/>
            <a:r>
              <a:rPr lang="sv-SE" noProof="0" smtClean="0"/>
              <a:t>Nivå två</a:t>
            </a:r>
          </a:p>
          <a:p>
            <a:pPr lvl="2"/>
            <a:r>
              <a:rPr lang="sv-SE" noProof="0" smtClean="0"/>
              <a:t>Nivå tre</a:t>
            </a:r>
          </a:p>
          <a:p>
            <a:pPr lvl="3"/>
            <a:r>
              <a:rPr lang="sv-SE" noProof="0" smtClean="0"/>
              <a:t>Nivå fyra</a:t>
            </a:r>
          </a:p>
          <a:p>
            <a:pPr lvl="4"/>
            <a:r>
              <a:rPr lang="sv-SE" noProof="0" smtClean="0"/>
              <a:t>Nivå fem</a:t>
            </a:r>
            <a:endParaRPr lang="sv-SE" noProof="0" dirty="0"/>
          </a:p>
        </p:txBody>
      </p:sp>
      <p:sp>
        <p:nvSpPr>
          <p:cNvPr id="4" name="Date Placeholder 3"/>
          <p:cNvSpPr>
            <a:spLocks noGrp="1"/>
          </p:cNvSpPr>
          <p:nvPr>
            <p:ph type="dt" sz="half" idx="10"/>
          </p:nvPr>
        </p:nvSpPr>
        <p:spPr/>
        <p:txBody>
          <a:bodyPr/>
          <a:lstStyle/>
          <a:p>
            <a:fld id="{5DE60BDE-8FF3-6D44-B189-201E065995A2}" type="datetimeFigureOut">
              <a:rPr lang="sv-SE" noProof="0" smtClean="0"/>
              <a:t>2019-09-16</a:t>
            </a:fld>
            <a:endParaRPr lang="sv-SE" noProof="0" dirty="0"/>
          </a:p>
        </p:txBody>
      </p:sp>
      <p:sp>
        <p:nvSpPr>
          <p:cNvPr id="5" name="Footer Placeholder 4"/>
          <p:cNvSpPr>
            <a:spLocks noGrp="1"/>
          </p:cNvSpPr>
          <p:nvPr>
            <p:ph type="ftr" sz="quarter" idx="11"/>
          </p:nvPr>
        </p:nvSpPr>
        <p:spPr/>
        <p:txBody>
          <a:bodyPr/>
          <a:lstStyle/>
          <a:p>
            <a:endParaRPr lang="sv-SE" noProof="0" dirty="0"/>
          </a:p>
        </p:txBody>
      </p:sp>
      <p:sp>
        <p:nvSpPr>
          <p:cNvPr id="6" name="Slide Number Placeholder 5"/>
          <p:cNvSpPr>
            <a:spLocks noGrp="1"/>
          </p:cNvSpPr>
          <p:nvPr>
            <p:ph type="sldNum" sz="quarter" idx="12"/>
          </p:nvPr>
        </p:nvSpPr>
        <p:spPr/>
        <p:txBody>
          <a:bodyPr/>
          <a:lstStyle/>
          <a:p>
            <a:fld id="{BED7E05E-D267-A445-827F-FAB5C2A5EE61}" type="slidenum">
              <a:rPr lang="sv-SE" noProof="0" smtClean="0"/>
              <a:t>‹#›</a:t>
            </a:fld>
            <a:endParaRPr lang="sv-SE" noProof="0" dirty="0"/>
          </a:p>
        </p:txBody>
      </p:sp>
    </p:spTree>
    <p:extLst>
      <p:ext uri="{BB962C8B-B14F-4D97-AF65-F5344CB8AC3E}">
        <p14:creationId xmlns:p14="http://schemas.microsoft.com/office/powerpoint/2010/main" val="1420125488"/>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sv-SE" noProof="0" smtClean="0"/>
              <a:t>Klicka här för att ändra format</a:t>
            </a:r>
            <a:endParaRPr lang="sv-SE" noProof="0"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sv-SE" noProof="0" smtClean="0"/>
              <a:t>Redigera format för bakgrundstext</a:t>
            </a:r>
          </a:p>
          <a:p>
            <a:pPr lvl="1"/>
            <a:r>
              <a:rPr lang="sv-SE" noProof="0" smtClean="0"/>
              <a:t>Nivå två</a:t>
            </a:r>
          </a:p>
          <a:p>
            <a:pPr lvl="2"/>
            <a:r>
              <a:rPr lang="sv-SE" noProof="0" smtClean="0"/>
              <a:t>Nivå tre</a:t>
            </a:r>
          </a:p>
          <a:p>
            <a:pPr lvl="3"/>
            <a:r>
              <a:rPr lang="sv-SE" noProof="0" smtClean="0"/>
              <a:t>Nivå fyra</a:t>
            </a:r>
          </a:p>
          <a:p>
            <a:pPr lvl="4"/>
            <a:r>
              <a:rPr lang="sv-SE" noProof="0" smtClean="0"/>
              <a:t>Nivå fem</a:t>
            </a:r>
            <a:endParaRPr lang="sv-SE" noProof="0" dirty="0"/>
          </a:p>
        </p:txBody>
      </p:sp>
      <p:sp>
        <p:nvSpPr>
          <p:cNvPr id="4" name="Date Placeholder 3"/>
          <p:cNvSpPr>
            <a:spLocks noGrp="1"/>
          </p:cNvSpPr>
          <p:nvPr>
            <p:ph type="dt" sz="half" idx="10"/>
          </p:nvPr>
        </p:nvSpPr>
        <p:spPr/>
        <p:txBody>
          <a:bodyPr/>
          <a:lstStyle/>
          <a:p>
            <a:fld id="{5DE60BDE-8FF3-6D44-B189-201E065995A2}" type="datetimeFigureOut">
              <a:rPr lang="sv-SE" noProof="0" smtClean="0"/>
              <a:t>2019-09-16</a:t>
            </a:fld>
            <a:endParaRPr lang="sv-SE" noProof="0" dirty="0"/>
          </a:p>
        </p:txBody>
      </p:sp>
      <p:sp>
        <p:nvSpPr>
          <p:cNvPr id="5" name="Footer Placeholder 4"/>
          <p:cNvSpPr>
            <a:spLocks noGrp="1"/>
          </p:cNvSpPr>
          <p:nvPr>
            <p:ph type="ftr" sz="quarter" idx="11"/>
          </p:nvPr>
        </p:nvSpPr>
        <p:spPr/>
        <p:txBody>
          <a:bodyPr/>
          <a:lstStyle/>
          <a:p>
            <a:endParaRPr lang="sv-SE" noProof="0" dirty="0"/>
          </a:p>
        </p:txBody>
      </p:sp>
      <p:sp>
        <p:nvSpPr>
          <p:cNvPr id="6" name="Slide Number Placeholder 5"/>
          <p:cNvSpPr>
            <a:spLocks noGrp="1"/>
          </p:cNvSpPr>
          <p:nvPr>
            <p:ph type="sldNum" sz="quarter" idx="12"/>
          </p:nvPr>
        </p:nvSpPr>
        <p:spPr/>
        <p:txBody>
          <a:bodyPr/>
          <a:lstStyle/>
          <a:p>
            <a:fld id="{BED7E05E-D267-A445-827F-FAB5C2A5EE61}" type="slidenum">
              <a:rPr lang="sv-SE" noProof="0" smtClean="0"/>
              <a:t>‹#›</a:t>
            </a:fld>
            <a:endParaRPr lang="sv-SE" noProof="0" dirty="0"/>
          </a:p>
        </p:txBody>
      </p:sp>
    </p:spTree>
    <p:extLst>
      <p:ext uri="{BB962C8B-B14F-4D97-AF65-F5344CB8AC3E}">
        <p14:creationId xmlns:p14="http://schemas.microsoft.com/office/powerpoint/2010/main" val="91582405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Rubrikbild med logotyp, stor">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200130"/>
            <a:ext cx="9144000" cy="1010629"/>
          </a:xfrm>
        </p:spPr>
        <p:txBody>
          <a:bodyPr anchor="b"/>
          <a:lstStyle>
            <a:lvl1pPr algn="ctr">
              <a:defRPr sz="6000">
                <a:latin typeface="+mj-lt"/>
              </a:defRPr>
            </a:lvl1pPr>
          </a:lstStyle>
          <a:p>
            <a:r>
              <a:rPr lang="sv-SE" noProof="0" smtClean="0"/>
              <a:t>Klicka här för att ändra format</a:t>
            </a:r>
            <a:endParaRPr lang="sv-SE" noProof="0" dirty="0"/>
          </a:p>
        </p:txBody>
      </p:sp>
      <p:sp>
        <p:nvSpPr>
          <p:cNvPr id="3" name="Subtitle 2"/>
          <p:cNvSpPr>
            <a:spLocks noGrp="1"/>
          </p:cNvSpPr>
          <p:nvPr>
            <p:ph type="subTitle" idx="1"/>
          </p:nvPr>
        </p:nvSpPr>
        <p:spPr>
          <a:xfrm>
            <a:off x="1524000" y="3302835"/>
            <a:ext cx="9144000" cy="1655762"/>
          </a:xfrm>
        </p:spPr>
        <p:txBody>
          <a:bodyPr/>
          <a:lstStyle>
            <a:lvl1pPr marL="0" indent="0" algn="ctr">
              <a:buNone/>
              <a:defRPr sz="24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noProof="0" smtClean="0"/>
              <a:t>Klicka om du vill redigera mall för underrubrikformat</a:t>
            </a:r>
            <a:endParaRPr lang="sv-SE" noProof="0" dirty="0"/>
          </a:p>
        </p:txBody>
      </p:sp>
      <p:sp>
        <p:nvSpPr>
          <p:cNvPr id="4" name="Date Placeholder 3"/>
          <p:cNvSpPr>
            <a:spLocks noGrp="1"/>
          </p:cNvSpPr>
          <p:nvPr>
            <p:ph type="dt" sz="half" idx="10"/>
          </p:nvPr>
        </p:nvSpPr>
        <p:spPr/>
        <p:txBody>
          <a:bodyPr/>
          <a:lstStyle/>
          <a:p>
            <a:fld id="{5DE60BDE-8FF3-6D44-B189-201E065995A2}" type="datetimeFigureOut">
              <a:rPr lang="sv-SE" noProof="0" smtClean="0"/>
              <a:t>2019-09-16</a:t>
            </a:fld>
            <a:endParaRPr lang="sv-SE" noProof="0" dirty="0"/>
          </a:p>
        </p:txBody>
      </p:sp>
      <p:sp>
        <p:nvSpPr>
          <p:cNvPr id="5" name="Footer Placeholder 4"/>
          <p:cNvSpPr>
            <a:spLocks noGrp="1"/>
          </p:cNvSpPr>
          <p:nvPr>
            <p:ph type="ftr" sz="quarter" idx="11"/>
          </p:nvPr>
        </p:nvSpPr>
        <p:spPr/>
        <p:txBody>
          <a:bodyPr/>
          <a:lstStyle/>
          <a:p>
            <a:endParaRPr lang="sv-SE" noProof="0" dirty="0"/>
          </a:p>
        </p:txBody>
      </p:sp>
      <p:sp>
        <p:nvSpPr>
          <p:cNvPr id="6" name="Slide Number Placeholder 5"/>
          <p:cNvSpPr>
            <a:spLocks noGrp="1"/>
          </p:cNvSpPr>
          <p:nvPr>
            <p:ph type="sldNum" sz="quarter" idx="12"/>
          </p:nvPr>
        </p:nvSpPr>
        <p:spPr/>
        <p:txBody>
          <a:bodyPr/>
          <a:lstStyle/>
          <a:p>
            <a:fld id="{BED7E05E-D267-A445-827F-FAB5C2A5EE61}" type="slidenum">
              <a:rPr lang="sv-SE" noProof="0" smtClean="0"/>
              <a:t>‹#›</a:t>
            </a:fld>
            <a:endParaRPr lang="sv-SE" noProof="0" dirty="0"/>
          </a:p>
        </p:txBody>
      </p:sp>
      <p:pic>
        <p:nvPicPr>
          <p:cNvPr id="10" name="Picture 9"/>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rot="10800000" flipH="1" flipV="1">
            <a:off x="3388360" y="4958597"/>
            <a:ext cx="5415280" cy="812800"/>
          </a:xfrm>
          <a:prstGeom prst="rect">
            <a:avLst/>
          </a:prstGeom>
        </p:spPr>
      </p:pic>
    </p:spTree>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Rubrikbild med logotyp, liten">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sv-SE" noProof="0" smtClean="0"/>
              <a:t>Klicka här för att ändra format</a:t>
            </a:r>
            <a:endParaRPr lang="sv-SE" noProof="0"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noProof="0" smtClean="0"/>
              <a:t>Klicka om du vill redigera mall för underrubrikformat</a:t>
            </a:r>
            <a:endParaRPr lang="sv-SE" noProof="0" dirty="0"/>
          </a:p>
        </p:txBody>
      </p:sp>
      <p:sp>
        <p:nvSpPr>
          <p:cNvPr id="4" name="Date Placeholder 3"/>
          <p:cNvSpPr>
            <a:spLocks noGrp="1"/>
          </p:cNvSpPr>
          <p:nvPr>
            <p:ph type="dt" sz="half" idx="10"/>
          </p:nvPr>
        </p:nvSpPr>
        <p:spPr/>
        <p:txBody>
          <a:bodyPr/>
          <a:lstStyle/>
          <a:p>
            <a:fld id="{5DE60BDE-8FF3-6D44-B189-201E065995A2}" type="datetimeFigureOut">
              <a:rPr lang="sv-SE" noProof="0" smtClean="0"/>
              <a:t>2019-09-16</a:t>
            </a:fld>
            <a:endParaRPr lang="sv-SE" noProof="0" dirty="0"/>
          </a:p>
        </p:txBody>
      </p:sp>
      <p:sp>
        <p:nvSpPr>
          <p:cNvPr id="5" name="Footer Placeholder 4"/>
          <p:cNvSpPr>
            <a:spLocks noGrp="1"/>
          </p:cNvSpPr>
          <p:nvPr>
            <p:ph type="ftr" sz="quarter" idx="11"/>
          </p:nvPr>
        </p:nvSpPr>
        <p:spPr/>
        <p:txBody>
          <a:bodyPr/>
          <a:lstStyle/>
          <a:p>
            <a:endParaRPr lang="sv-SE" noProof="0" dirty="0"/>
          </a:p>
        </p:txBody>
      </p:sp>
      <p:sp>
        <p:nvSpPr>
          <p:cNvPr id="6" name="Slide Number Placeholder 5"/>
          <p:cNvSpPr>
            <a:spLocks noGrp="1"/>
          </p:cNvSpPr>
          <p:nvPr>
            <p:ph type="sldNum" sz="quarter" idx="12"/>
          </p:nvPr>
        </p:nvSpPr>
        <p:spPr/>
        <p:txBody>
          <a:bodyPr/>
          <a:lstStyle/>
          <a:p>
            <a:fld id="{BED7E05E-D267-A445-827F-FAB5C2A5EE61}" type="slidenum">
              <a:rPr lang="sv-SE" noProof="0" smtClean="0"/>
              <a:t>‹#›</a:t>
            </a:fld>
            <a:endParaRPr lang="sv-SE" noProof="0"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noProof="0" smtClean="0"/>
              <a:t>Klicka här för att ändra format</a:t>
            </a:r>
            <a:endParaRPr lang="sv-SE" noProof="0" dirty="0"/>
          </a:p>
        </p:txBody>
      </p:sp>
      <p:sp>
        <p:nvSpPr>
          <p:cNvPr id="3" name="Content Placeholder 2"/>
          <p:cNvSpPr>
            <a:spLocks noGrp="1"/>
          </p:cNvSpPr>
          <p:nvPr>
            <p:ph idx="1"/>
          </p:nvPr>
        </p:nvSpPr>
        <p:spPr/>
        <p:txBody>
          <a:bodyPr/>
          <a:lstStyle/>
          <a:p>
            <a:pPr lvl="0"/>
            <a:r>
              <a:rPr lang="sv-SE" noProof="0" smtClean="0"/>
              <a:t>Redigera format för bakgrundstext</a:t>
            </a:r>
          </a:p>
          <a:p>
            <a:pPr lvl="1"/>
            <a:r>
              <a:rPr lang="sv-SE" noProof="0" smtClean="0"/>
              <a:t>Nivå två</a:t>
            </a:r>
          </a:p>
          <a:p>
            <a:pPr lvl="2"/>
            <a:r>
              <a:rPr lang="sv-SE" noProof="0" smtClean="0"/>
              <a:t>Nivå tre</a:t>
            </a:r>
          </a:p>
          <a:p>
            <a:pPr lvl="3"/>
            <a:r>
              <a:rPr lang="sv-SE" noProof="0" smtClean="0"/>
              <a:t>Nivå fyra</a:t>
            </a:r>
          </a:p>
          <a:p>
            <a:pPr lvl="4"/>
            <a:r>
              <a:rPr lang="sv-SE" noProof="0" smtClean="0"/>
              <a:t>Nivå fem</a:t>
            </a:r>
            <a:endParaRPr lang="sv-SE" noProof="0" dirty="0"/>
          </a:p>
        </p:txBody>
      </p:sp>
      <p:sp>
        <p:nvSpPr>
          <p:cNvPr id="4" name="Date Placeholder 3"/>
          <p:cNvSpPr>
            <a:spLocks noGrp="1"/>
          </p:cNvSpPr>
          <p:nvPr>
            <p:ph type="dt" sz="half" idx="10"/>
          </p:nvPr>
        </p:nvSpPr>
        <p:spPr/>
        <p:txBody>
          <a:bodyPr/>
          <a:lstStyle/>
          <a:p>
            <a:fld id="{5DE60BDE-8FF3-6D44-B189-201E065995A2}" type="datetimeFigureOut">
              <a:rPr lang="sv-SE" noProof="0" smtClean="0"/>
              <a:t>2019-09-16</a:t>
            </a:fld>
            <a:endParaRPr lang="sv-SE" noProof="0" dirty="0"/>
          </a:p>
        </p:txBody>
      </p:sp>
      <p:sp>
        <p:nvSpPr>
          <p:cNvPr id="5" name="Footer Placeholder 4"/>
          <p:cNvSpPr>
            <a:spLocks noGrp="1"/>
          </p:cNvSpPr>
          <p:nvPr>
            <p:ph type="ftr" sz="quarter" idx="11"/>
          </p:nvPr>
        </p:nvSpPr>
        <p:spPr/>
        <p:txBody>
          <a:bodyPr/>
          <a:lstStyle/>
          <a:p>
            <a:endParaRPr lang="sv-SE" noProof="0" dirty="0"/>
          </a:p>
        </p:txBody>
      </p:sp>
      <p:sp>
        <p:nvSpPr>
          <p:cNvPr id="6" name="Slide Number Placeholder 5"/>
          <p:cNvSpPr>
            <a:spLocks noGrp="1"/>
          </p:cNvSpPr>
          <p:nvPr>
            <p:ph type="sldNum" sz="quarter" idx="12"/>
          </p:nvPr>
        </p:nvSpPr>
        <p:spPr/>
        <p:txBody>
          <a:bodyPr/>
          <a:lstStyle/>
          <a:p>
            <a:fld id="{BED7E05E-D267-A445-827F-FAB5C2A5EE61}" type="slidenum">
              <a:rPr lang="sv-SE" noProof="0" smtClean="0"/>
              <a:t>‹#›</a:t>
            </a:fld>
            <a:endParaRPr lang="sv-SE" noProof="0" dirty="0"/>
          </a:p>
        </p:txBody>
      </p:sp>
    </p:spTree>
    <p:extLst>
      <p:ext uri="{BB962C8B-B14F-4D97-AF65-F5344CB8AC3E}">
        <p14:creationId xmlns:p14="http://schemas.microsoft.com/office/powerpoint/2010/main" val="188911421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Rubrik och innehåll, blå">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334140" cy="1325563"/>
          </a:xfrm>
        </p:spPr>
        <p:txBody>
          <a:bodyPr/>
          <a:lstStyle/>
          <a:p>
            <a:r>
              <a:rPr lang="sv-SE" noProof="0" smtClean="0"/>
              <a:t>Klicka här för att ändra format</a:t>
            </a:r>
            <a:endParaRPr lang="sv-SE" noProof="0" dirty="0"/>
          </a:p>
        </p:txBody>
      </p:sp>
      <p:sp>
        <p:nvSpPr>
          <p:cNvPr id="3" name="Content Placeholder 2"/>
          <p:cNvSpPr>
            <a:spLocks noGrp="1"/>
          </p:cNvSpPr>
          <p:nvPr>
            <p:ph idx="1"/>
          </p:nvPr>
        </p:nvSpPr>
        <p:spPr>
          <a:xfrm>
            <a:off x="838200" y="1825625"/>
            <a:ext cx="8991600" cy="3986215"/>
          </a:xfrm>
        </p:spPr>
        <p:txBody>
          <a:bodyPr/>
          <a:lstStyle/>
          <a:p>
            <a:pPr lvl="0"/>
            <a:r>
              <a:rPr lang="sv-SE" noProof="0" smtClean="0"/>
              <a:t>Redigera format för bakgrundstext</a:t>
            </a:r>
          </a:p>
          <a:p>
            <a:pPr lvl="1"/>
            <a:r>
              <a:rPr lang="sv-SE" noProof="0" smtClean="0"/>
              <a:t>Nivå två</a:t>
            </a:r>
          </a:p>
          <a:p>
            <a:pPr lvl="2"/>
            <a:r>
              <a:rPr lang="sv-SE" noProof="0" smtClean="0"/>
              <a:t>Nivå tre</a:t>
            </a:r>
          </a:p>
          <a:p>
            <a:pPr lvl="3"/>
            <a:r>
              <a:rPr lang="sv-SE" noProof="0" smtClean="0"/>
              <a:t>Nivå fyra</a:t>
            </a:r>
          </a:p>
          <a:p>
            <a:pPr lvl="4"/>
            <a:r>
              <a:rPr lang="sv-SE" noProof="0" smtClean="0"/>
              <a:t>Nivå fem</a:t>
            </a:r>
            <a:endParaRPr lang="sv-SE" noProof="0" dirty="0"/>
          </a:p>
        </p:txBody>
      </p:sp>
      <p:sp>
        <p:nvSpPr>
          <p:cNvPr id="4" name="Date Placeholder 3"/>
          <p:cNvSpPr>
            <a:spLocks noGrp="1"/>
          </p:cNvSpPr>
          <p:nvPr>
            <p:ph type="dt" sz="half" idx="10"/>
          </p:nvPr>
        </p:nvSpPr>
        <p:spPr/>
        <p:txBody>
          <a:bodyPr/>
          <a:lstStyle/>
          <a:p>
            <a:fld id="{5DE60BDE-8FF3-6D44-B189-201E065995A2}" type="datetimeFigureOut">
              <a:rPr lang="sv-SE" noProof="0" smtClean="0"/>
              <a:t>2019-09-16</a:t>
            </a:fld>
            <a:endParaRPr lang="sv-SE" noProof="0" dirty="0"/>
          </a:p>
        </p:txBody>
      </p:sp>
      <p:sp>
        <p:nvSpPr>
          <p:cNvPr id="5" name="Footer Placeholder 4"/>
          <p:cNvSpPr>
            <a:spLocks noGrp="1"/>
          </p:cNvSpPr>
          <p:nvPr>
            <p:ph type="ftr" sz="quarter" idx="11"/>
          </p:nvPr>
        </p:nvSpPr>
        <p:spPr/>
        <p:txBody>
          <a:bodyPr/>
          <a:lstStyle/>
          <a:p>
            <a:endParaRPr lang="sv-SE" noProof="0" dirty="0"/>
          </a:p>
        </p:txBody>
      </p:sp>
      <p:sp>
        <p:nvSpPr>
          <p:cNvPr id="6" name="Slide Number Placeholder 5"/>
          <p:cNvSpPr>
            <a:spLocks noGrp="1"/>
          </p:cNvSpPr>
          <p:nvPr>
            <p:ph type="sldNum" sz="quarter" idx="12"/>
          </p:nvPr>
        </p:nvSpPr>
        <p:spPr/>
        <p:txBody>
          <a:bodyPr/>
          <a:lstStyle/>
          <a:p>
            <a:fld id="{BED7E05E-D267-A445-827F-FAB5C2A5EE61}" type="slidenum">
              <a:rPr lang="sv-SE" noProof="0" smtClean="0"/>
              <a:t>‹#›</a:t>
            </a:fld>
            <a:endParaRPr lang="sv-SE" noProof="0" dirty="0"/>
          </a:p>
        </p:txBody>
      </p:sp>
      <p:pic>
        <p:nvPicPr>
          <p:cNvPr id="11" name="Picture 10"/>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rot="10800000" flipH="1" flipV="1">
            <a:off x="10079909" y="4755794"/>
            <a:ext cx="2112091" cy="2112091"/>
          </a:xfrm>
          <a:prstGeom prst="rect">
            <a:avLst/>
          </a:prstGeom>
        </p:spPr>
      </p:pic>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Rubrik och innehåll, grön">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334140" cy="1325563"/>
          </a:xfrm>
        </p:spPr>
        <p:txBody>
          <a:bodyPr/>
          <a:lstStyle/>
          <a:p>
            <a:r>
              <a:rPr lang="sv-SE" noProof="0" smtClean="0"/>
              <a:t>Klicka här för att ändra format</a:t>
            </a:r>
            <a:endParaRPr lang="sv-SE" noProof="0" dirty="0"/>
          </a:p>
        </p:txBody>
      </p:sp>
      <p:sp>
        <p:nvSpPr>
          <p:cNvPr id="3" name="Content Placeholder 2"/>
          <p:cNvSpPr>
            <a:spLocks noGrp="1"/>
          </p:cNvSpPr>
          <p:nvPr>
            <p:ph idx="1"/>
          </p:nvPr>
        </p:nvSpPr>
        <p:spPr>
          <a:xfrm>
            <a:off x="838200" y="1825625"/>
            <a:ext cx="8991600" cy="3986215"/>
          </a:xfrm>
        </p:spPr>
        <p:txBody>
          <a:bodyPr/>
          <a:lstStyle/>
          <a:p>
            <a:pPr lvl="0"/>
            <a:r>
              <a:rPr lang="sv-SE" noProof="0" smtClean="0"/>
              <a:t>Redigera format för bakgrundstext</a:t>
            </a:r>
          </a:p>
          <a:p>
            <a:pPr lvl="1"/>
            <a:r>
              <a:rPr lang="sv-SE" noProof="0" smtClean="0"/>
              <a:t>Nivå två</a:t>
            </a:r>
          </a:p>
          <a:p>
            <a:pPr lvl="2"/>
            <a:r>
              <a:rPr lang="sv-SE" noProof="0" smtClean="0"/>
              <a:t>Nivå tre</a:t>
            </a:r>
          </a:p>
          <a:p>
            <a:pPr lvl="3"/>
            <a:r>
              <a:rPr lang="sv-SE" noProof="0" smtClean="0"/>
              <a:t>Nivå fyra</a:t>
            </a:r>
          </a:p>
          <a:p>
            <a:pPr lvl="4"/>
            <a:r>
              <a:rPr lang="sv-SE" noProof="0" smtClean="0"/>
              <a:t>Nivå fem</a:t>
            </a:r>
            <a:endParaRPr lang="sv-SE" noProof="0" dirty="0"/>
          </a:p>
        </p:txBody>
      </p:sp>
      <p:sp>
        <p:nvSpPr>
          <p:cNvPr id="4" name="Date Placeholder 3"/>
          <p:cNvSpPr>
            <a:spLocks noGrp="1"/>
          </p:cNvSpPr>
          <p:nvPr>
            <p:ph type="dt" sz="half" idx="10"/>
          </p:nvPr>
        </p:nvSpPr>
        <p:spPr/>
        <p:txBody>
          <a:bodyPr/>
          <a:lstStyle/>
          <a:p>
            <a:fld id="{5DE60BDE-8FF3-6D44-B189-201E065995A2}" type="datetimeFigureOut">
              <a:rPr lang="sv-SE" noProof="0" smtClean="0"/>
              <a:t>2019-09-16</a:t>
            </a:fld>
            <a:endParaRPr lang="sv-SE" noProof="0" dirty="0"/>
          </a:p>
        </p:txBody>
      </p:sp>
      <p:sp>
        <p:nvSpPr>
          <p:cNvPr id="5" name="Footer Placeholder 4"/>
          <p:cNvSpPr>
            <a:spLocks noGrp="1"/>
          </p:cNvSpPr>
          <p:nvPr>
            <p:ph type="ftr" sz="quarter" idx="11"/>
          </p:nvPr>
        </p:nvSpPr>
        <p:spPr/>
        <p:txBody>
          <a:bodyPr/>
          <a:lstStyle/>
          <a:p>
            <a:endParaRPr lang="sv-SE" noProof="0" dirty="0"/>
          </a:p>
        </p:txBody>
      </p:sp>
      <p:sp>
        <p:nvSpPr>
          <p:cNvPr id="6" name="Slide Number Placeholder 5"/>
          <p:cNvSpPr>
            <a:spLocks noGrp="1"/>
          </p:cNvSpPr>
          <p:nvPr>
            <p:ph type="sldNum" sz="quarter" idx="12"/>
          </p:nvPr>
        </p:nvSpPr>
        <p:spPr/>
        <p:txBody>
          <a:bodyPr/>
          <a:lstStyle/>
          <a:p>
            <a:fld id="{BED7E05E-D267-A445-827F-FAB5C2A5EE61}" type="slidenum">
              <a:rPr lang="sv-SE" noProof="0" smtClean="0"/>
              <a:t>‹#›</a:t>
            </a:fld>
            <a:endParaRPr lang="sv-SE" noProof="0" dirty="0"/>
          </a:p>
        </p:txBody>
      </p:sp>
      <p:pic>
        <p:nvPicPr>
          <p:cNvPr id="13" name="Picture 12"/>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9903789" y="5173146"/>
            <a:ext cx="2288211" cy="1684854"/>
          </a:xfrm>
          <a:prstGeom prst="rect">
            <a:avLst/>
          </a:prstGeom>
        </p:spPr>
      </p:pic>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Rubrik och innehåll, rö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334140" cy="1325563"/>
          </a:xfrm>
        </p:spPr>
        <p:txBody>
          <a:bodyPr/>
          <a:lstStyle/>
          <a:p>
            <a:r>
              <a:rPr lang="sv-SE" noProof="0" smtClean="0"/>
              <a:t>Klicka här för att ändra format</a:t>
            </a:r>
            <a:endParaRPr lang="sv-SE" noProof="0" dirty="0"/>
          </a:p>
        </p:txBody>
      </p:sp>
      <p:sp>
        <p:nvSpPr>
          <p:cNvPr id="3" name="Content Placeholder 2"/>
          <p:cNvSpPr>
            <a:spLocks noGrp="1"/>
          </p:cNvSpPr>
          <p:nvPr>
            <p:ph idx="1"/>
          </p:nvPr>
        </p:nvSpPr>
        <p:spPr>
          <a:xfrm>
            <a:off x="838200" y="1825625"/>
            <a:ext cx="8991600" cy="3986215"/>
          </a:xfrm>
        </p:spPr>
        <p:txBody>
          <a:bodyPr/>
          <a:lstStyle/>
          <a:p>
            <a:pPr lvl="0"/>
            <a:r>
              <a:rPr lang="sv-SE" noProof="0" smtClean="0"/>
              <a:t>Redigera format för bakgrundstext</a:t>
            </a:r>
          </a:p>
          <a:p>
            <a:pPr lvl="1"/>
            <a:r>
              <a:rPr lang="sv-SE" noProof="0" smtClean="0"/>
              <a:t>Nivå två</a:t>
            </a:r>
          </a:p>
          <a:p>
            <a:pPr lvl="2"/>
            <a:r>
              <a:rPr lang="sv-SE" noProof="0" smtClean="0"/>
              <a:t>Nivå tre</a:t>
            </a:r>
          </a:p>
          <a:p>
            <a:pPr lvl="3"/>
            <a:r>
              <a:rPr lang="sv-SE" noProof="0" smtClean="0"/>
              <a:t>Nivå fyra</a:t>
            </a:r>
          </a:p>
          <a:p>
            <a:pPr lvl="4"/>
            <a:r>
              <a:rPr lang="sv-SE" noProof="0" smtClean="0"/>
              <a:t>Nivå fem</a:t>
            </a:r>
            <a:endParaRPr lang="sv-SE" noProof="0" dirty="0"/>
          </a:p>
        </p:txBody>
      </p:sp>
      <p:sp>
        <p:nvSpPr>
          <p:cNvPr id="4" name="Date Placeholder 3"/>
          <p:cNvSpPr>
            <a:spLocks noGrp="1"/>
          </p:cNvSpPr>
          <p:nvPr>
            <p:ph type="dt" sz="half" idx="10"/>
          </p:nvPr>
        </p:nvSpPr>
        <p:spPr/>
        <p:txBody>
          <a:bodyPr/>
          <a:lstStyle/>
          <a:p>
            <a:fld id="{5DE60BDE-8FF3-6D44-B189-201E065995A2}" type="datetimeFigureOut">
              <a:rPr lang="sv-SE" noProof="0" smtClean="0"/>
              <a:t>2019-09-16</a:t>
            </a:fld>
            <a:endParaRPr lang="sv-SE" noProof="0" dirty="0"/>
          </a:p>
        </p:txBody>
      </p:sp>
      <p:sp>
        <p:nvSpPr>
          <p:cNvPr id="5" name="Footer Placeholder 4"/>
          <p:cNvSpPr>
            <a:spLocks noGrp="1"/>
          </p:cNvSpPr>
          <p:nvPr>
            <p:ph type="ftr" sz="quarter" idx="11"/>
          </p:nvPr>
        </p:nvSpPr>
        <p:spPr/>
        <p:txBody>
          <a:bodyPr/>
          <a:lstStyle/>
          <a:p>
            <a:endParaRPr lang="sv-SE" noProof="0" dirty="0"/>
          </a:p>
        </p:txBody>
      </p:sp>
      <p:sp>
        <p:nvSpPr>
          <p:cNvPr id="6" name="Slide Number Placeholder 5"/>
          <p:cNvSpPr>
            <a:spLocks noGrp="1"/>
          </p:cNvSpPr>
          <p:nvPr>
            <p:ph type="sldNum" sz="quarter" idx="12"/>
          </p:nvPr>
        </p:nvSpPr>
        <p:spPr/>
        <p:txBody>
          <a:bodyPr/>
          <a:lstStyle/>
          <a:p>
            <a:fld id="{BED7E05E-D267-A445-827F-FAB5C2A5EE61}" type="slidenum">
              <a:rPr lang="sv-SE" noProof="0" smtClean="0"/>
              <a:t>‹#›</a:t>
            </a:fld>
            <a:endParaRPr lang="sv-SE" noProof="0" dirty="0"/>
          </a:p>
        </p:txBody>
      </p:sp>
      <p:pic>
        <p:nvPicPr>
          <p:cNvPr id="9" name="Picture 8"/>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10507150" y="5173150"/>
            <a:ext cx="1684850" cy="1684850"/>
          </a:xfrm>
          <a:prstGeom prst="rect">
            <a:avLst/>
          </a:prstGeom>
        </p:spPr>
      </p:pic>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sv-SE" noProof="0" smtClean="0"/>
              <a:t>Klicka här för att ändra format</a:t>
            </a:r>
            <a:endParaRPr lang="sv-SE" noProof="0" dirty="0"/>
          </a:p>
        </p:txBody>
      </p:sp>
      <p:sp>
        <p:nvSpPr>
          <p:cNvPr id="3" name="Content Placeholder 2"/>
          <p:cNvSpPr>
            <a:spLocks noGrp="1"/>
          </p:cNvSpPr>
          <p:nvPr>
            <p:ph sz="half" idx="1"/>
          </p:nvPr>
        </p:nvSpPr>
        <p:spPr>
          <a:xfrm>
            <a:off x="838200" y="1825625"/>
            <a:ext cx="5181600" cy="4117975"/>
          </a:xfrm>
        </p:spPr>
        <p:txBody>
          <a:bodyPr/>
          <a:lstStyle/>
          <a:p>
            <a:pPr lvl="0"/>
            <a:r>
              <a:rPr lang="sv-SE" noProof="0" smtClean="0"/>
              <a:t>Redigera format för bakgrundstext</a:t>
            </a:r>
          </a:p>
          <a:p>
            <a:pPr lvl="1"/>
            <a:r>
              <a:rPr lang="sv-SE" noProof="0" smtClean="0"/>
              <a:t>Nivå två</a:t>
            </a:r>
          </a:p>
          <a:p>
            <a:pPr lvl="2"/>
            <a:r>
              <a:rPr lang="sv-SE" noProof="0" smtClean="0"/>
              <a:t>Nivå tre</a:t>
            </a:r>
          </a:p>
          <a:p>
            <a:pPr lvl="3"/>
            <a:r>
              <a:rPr lang="sv-SE" noProof="0" smtClean="0"/>
              <a:t>Nivå fyra</a:t>
            </a:r>
          </a:p>
          <a:p>
            <a:pPr lvl="4"/>
            <a:r>
              <a:rPr lang="sv-SE" noProof="0" smtClean="0"/>
              <a:t>Nivå fem</a:t>
            </a:r>
            <a:endParaRPr lang="sv-SE" noProof="0" dirty="0"/>
          </a:p>
        </p:txBody>
      </p:sp>
      <p:sp>
        <p:nvSpPr>
          <p:cNvPr id="4" name="Content Placeholder 3"/>
          <p:cNvSpPr>
            <a:spLocks noGrp="1"/>
          </p:cNvSpPr>
          <p:nvPr>
            <p:ph sz="half" idx="2"/>
          </p:nvPr>
        </p:nvSpPr>
        <p:spPr>
          <a:xfrm>
            <a:off x="6172200" y="1825625"/>
            <a:ext cx="5181600" cy="4117975"/>
          </a:xfrm>
        </p:spPr>
        <p:txBody>
          <a:bodyPr/>
          <a:lstStyle/>
          <a:p>
            <a:pPr lvl="0"/>
            <a:r>
              <a:rPr lang="sv-SE" noProof="0" smtClean="0"/>
              <a:t>Redigera format för bakgrundstext</a:t>
            </a:r>
          </a:p>
          <a:p>
            <a:pPr lvl="1"/>
            <a:r>
              <a:rPr lang="sv-SE" noProof="0" smtClean="0"/>
              <a:t>Nivå två</a:t>
            </a:r>
          </a:p>
          <a:p>
            <a:pPr lvl="2"/>
            <a:r>
              <a:rPr lang="sv-SE" noProof="0" smtClean="0"/>
              <a:t>Nivå tre</a:t>
            </a:r>
          </a:p>
          <a:p>
            <a:pPr lvl="3"/>
            <a:r>
              <a:rPr lang="sv-SE" noProof="0" smtClean="0"/>
              <a:t>Nivå fyra</a:t>
            </a:r>
          </a:p>
          <a:p>
            <a:pPr lvl="4"/>
            <a:r>
              <a:rPr lang="sv-SE" noProof="0" smtClean="0"/>
              <a:t>Nivå fem</a:t>
            </a:r>
            <a:endParaRPr lang="sv-SE" noProof="0" dirty="0"/>
          </a:p>
        </p:txBody>
      </p:sp>
      <p:sp>
        <p:nvSpPr>
          <p:cNvPr id="5" name="Date Placeholder 4"/>
          <p:cNvSpPr>
            <a:spLocks noGrp="1"/>
          </p:cNvSpPr>
          <p:nvPr>
            <p:ph type="dt" sz="half" idx="10"/>
          </p:nvPr>
        </p:nvSpPr>
        <p:spPr/>
        <p:txBody>
          <a:bodyPr/>
          <a:lstStyle/>
          <a:p>
            <a:fld id="{5DE60BDE-8FF3-6D44-B189-201E065995A2}" type="datetimeFigureOut">
              <a:rPr lang="sv-SE" noProof="0" smtClean="0"/>
              <a:t>2019-09-16</a:t>
            </a:fld>
            <a:endParaRPr lang="sv-SE" noProof="0" dirty="0"/>
          </a:p>
        </p:txBody>
      </p:sp>
      <p:sp>
        <p:nvSpPr>
          <p:cNvPr id="6" name="Footer Placeholder 5"/>
          <p:cNvSpPr>
            <a:spLocks noGrp="1"/>
          </p:cNvSpPr>
          <p:nvPr>
            <p:ph type="ftr" sz="quarter" idx="11"/>
          </p:nvPr>
        </p:nvSpPr>
        <p:spPr/>
        <p:txBody>
          <a:bodyPr/>
          <a:lstStyle/>
          <a:p>
            <a:endParaRPr lang="sv-SE" noProof="0" dirty="0"/>
          </a:p>
        </p:txBody>
      </p:sp>
      <p:sp>
        <p:nvSpPr>
          <p:cNvPr id="7" name="Slide Number Placeholder 6"/>
          <p:cNvSpPr>
            <a:spLocks noGrp="1"/>
          </p:cNvSpPr>
          <p:nvPr>
            <p:ph type="sldNum" sz="quarter" idx="12"/>
          </p:nvPr>
        </p:nvSpPr>
        <p:spPr/>
        <p:txBody>
          <a:bodyPr/>
          <a:lstStyle/>
          <a:p>
            <a:fld id="{BED7E05E-D267-A445-827F-FAB5C2A5EE61}" type="slidenum">
              <a:rPr lang="sv-SE" noProof="0" smtClean="0"/>
              <a:t>‹#›</a:t>
            </a:fld>
            <a:endParaRPr lang="sv-SE" noProof="0" dirty="0"/>
          </a:p>
        </p:txBody>
      </p:sp>
    </p:spTree>
    <p:extLst>
      <p:ext uri="{BB962C8B-B14F-4D97-AF65-F5344CB8AC3E}">
        <p14:creationId xmlns:p14="http://schemas.microsoft.com/office/powerpoint/2010/main" val="21395389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1405421"/>
          </a:xfrm>
        </p:spPr>
        <p:txBody>
          <a:bodyPr anchor="b"/>
          <a:lstStyle>
            <a:lvl1pPr>
              <a:defRPr sz="6000"/>
            </a:lvl1pPr>
          </a:lstStyle>
          <a:p>
            <a:r>
              <a:rPr lang="sv-SE" noProof="0" smtClean="0"/>
              <a:t>Klicka här för att ändra format</a:t>
            </a:r>
            <a:endParaRPr lang="sv-SE" noProof="0" dirty="0"/>
          </a:p>
        </p:txBody>
      </p:sp>
      <p:sp>
        <p:nvSpPr>
          <p:cNvPr id="3" name="Text Placeholder 2"/>
          <p:cNvSpPr>
            <a:spLocks noGrp="1"/>
          </p:cNvSpPr>
          <p:nvPr>
            <p:ph type="body" idx="1"/>
          </p:nvPr>
        </p:nvSpPr>
        <p:spPr>
          <a:xfrm>
            <a:off x="831850" y="3235567"/>
            <a:ext cx="10515600" cy="1500187"/>
          </a:xfrm>
        </p:spPr>
        <p:txBody>
          <a:bodyPr/>
          <a:lstStyle>
            <a:lvl1pPr marL="0" indent="0">
              <a:buNone/>
              <a:defRPr sz="2400">
                <a:solidFill>
                  <a:schemeClr val="tx1">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noProof="0" smtClean="0"/>
              <a:t>Redigera format för bakgrundstext</a:t>
            </a:r>
          </a:p>
        </p:txBody>
      </p:sp>
      <p:sp>
        <p:nvSpPr>
          <p:cNvPr id="4" name="Date Placeholder 3"/>
          <p:cNvSpPr>
            <a:spLocks noGrp="1"/>
          </p:cNvSpPr>
          <p:nvPr>
            <p:ph type="dt" sz="half" idx="10"/>
          </p:nvPr>
        </p:nvSpPr>
        <p:spPr/>
        <p:txBody>
          <a:bodyPr/>
          <a:lstStyle/>
          <a:p>
            <a:fld id="{5DE60BDE-8FF3-6D44-B189-201E065995A2}" type="datetimeFigureOut">
              <a:rPr lang="sv-SE" noProof="0" smtClean="0"/>
              <a:t>2019-09-16</a:t>
            </a:fld>
            <a:endParaRPr lang="sv-SE" noProof="0" dirty="0"/>
          </a:p>
        </p:txBody>
      </p:sp>
      <p:sp>
        <p:nvSpPr>
          <p:cNvPr id="5" name="Footer Placeholder 4"/>
          <p:cNvSpPr>
            <a:spLocks noGrp="1"/>
          </p:cNvSpPr>
          <p:nvPr>
            <p:ph type="ftr" sz="quarter" idx="11"/>
          </p:nvPr>
        </p:nvSpPr>
        <p:spPr/>
        <p:txBody>
          <a:bodyPr/>
          <a:lstStyle/>
          <a:p>
            <a:endParaRPr lang="sv-SE" noProof="0" dirty="0"/>
          </a:p>
        </p:txBody>
      </p:sp>
      <p:sp>
        <p:nvSpPr>
          <p:cNvPr id="6" name="Slide Number Placeholder 5"/>
          <p:cNvSpPr>
            <a:spLocks noGrp="1"/>
          </p:cNvSpPr>
          <p:nvPr>
            <p:ph type="sldNum" sz="quarter" idx="12"/>
          </p:nvPr>
        </p:nvSpPr>
        <p:spPr/>
        <p:txBody>
          <a:bodyPr/>
          <a:lstStyle/>
          <a:p>
            <a:fld id="{BED7E05E-D267-A445-827F-FAB5C2A5EE61}" type="slidenum">
              <a:rPr lang="sv-SE" noProof="0" smtClean="0"/>
              <a:t>‹#›</a:t>
            </a:fld>
            <a:endParaRPr lang="sv-SE" noProof="0" dirty="0"/>
          </a:p>
        </p:txBody>
      </p:sp>
    </p:spTree>
    <p:extLst>
      <p:ext uri="{BB962C8B-B14F-4D97-AF65-F5344CB8AC3E}">
        <p14:creationId xmlns:p14="http://schemas.microsoft.com/office/powerpoint/2010/main" val="194432383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wmf"/><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334140" cy="1325563"/>
          </a:xfrm>
          <a:prstGeom prst="rect">
            <a:avLst/>
          </a:prstGeom>
        </p:spPr>
        <p:txBody>
          <a:bodyPr vert="horz" lIns="91440" tIns="45720" rIns="91440" bIns="45720" rtlCol="0" anchor="ctr">
            <a:normAutofit/>
          </a:bodyPr>
          <a:lstStyle/>
          <a:p>
            <a:r>
              <a:rPr lang="sv-SE" noProof="0" dirty="0" smtClean="0"/>
              <a:t>Klicka här för att ändra format</a:t>
            </a:r>
            <a:endParaRPr lang="sv-SE" noProof="0" dirty="0"/>
          </a:p>
        </p:txBody>
      </p:sp>
      <p:sp>
        <p:nvSpPr>
          <p:cNvPr id="3" name="Text Placeholder 2"/>
          <p:cNvSpPr>
            <a:spLocks noGrp="1"/>
          </p:cNvSpPr>
          <p:nvPr>
            <p:ph type="body" idx="1"/>
          </p:nvPr>
        </p:nvSpPr>
        <p:spPr>
          <a:xfrm>
            <a:off x="838200" y="1825625"/>
            <a:ext cx="9000000" cy="3986215"/>
          </a:xfrm>
          <a:prstGeom prst="rect">
            <a:avLst/>
          </a:prstGeom>
        </p:spPr>
        <p:txBody>
          <a:bodyPr vert="horz" lIns="91440" tIns="45720" rIns="91440" bIns="45720" rtlCol="0">
            <a:normAutofit/>
          </a:bodyPr>
          <a:lstStyle/>
          <a:p>
            <a:pPr lvl="0"/>
            <a:r>
              <a:rPr lang="sv-SE" noProof="0" dirty="0" smtClean="0"/>
              <a:t>Klicka här för att ändra format på bakgrundstexten</a:t>
            </a:r>
          </a:p>
          <a:p>
            <a:pPr lvl="1"/>
            <a:r>
              <a:rPr lang="sv-SE" noProof="0" dirty="0" smtClean="0"/>
              <a:t>Nivå två</a:t>
            </a:r>
          </a:p>
          <a:p>
            <a:pPr lvl="2"/>
            <a:r>
              <a:rPr lang="sv-SE" noProof="0" dirty="0" smtClean="0"/>
              <a:t>Nivå tre</a:t>
            </a:r>
          </a:p>
          <a:p>
            <a:pPr lvl="3"/>
            <a:r>
              <a:rPr lang="sv-SE" noProof="0" dirty="0" smtClean="0"/>
              <a:t>Nivå fyra</a:t>
            </a:r>
          </a:p>
          <a:p>
            <a:pPr lvl="4"/>
            <a:r>
              <a:rPr lang="sv-SE" noProof="0" dirty="0" smtClean="0"/>
              <a:t>Nivå fem</a:t>
            </a:r>
            <a:endParaRPr lang="sv-SE" noProof="0" dirty="0"/>
          </a:p>
        </p:txBody>
      </p:sp>
      <p:sp>
        <p:nvSpPr>
          <p:cNvPr id="4" name="Date Placeholder 3"/>
          <p:cNvSpPr>
            <a:spLocks noGrp="1"/>
          </p:cNvSpPr>
          <p:nvPr>
            <p:ph type="dt" sz="half" idx="2"/>
          </p:nvPr>
        </p:nvSpPr>
        <p:spPr>
          <a:xfrm>
            <a:off x="9829800" y="6322404"/>
            <a:ext cx="1231900" cy="360971"/>
          </a:xfrm>
          <a:prstGeom prst="rect">
            <a:avLst/>
          </a:prstGeom>
        </p:spPr>
        <p:txBody>
          <a:bodyPr vert="horz" lIns="91440" tIns="45720" rIns="91440" bIns="45720" rtlCol="0" anchor="ctr"/>
          <a:lstStyle>
            <a:lvl1pPr algn="r">
              <a:defRPr sz="1050">
                <a:solidFill>
                  <a:schemeClr val="tx1"/>
                </a:solidFill>
                <a:latin typeface="+mn-lt"/>
                <a:ea typeface="Arial" charset="0"/>
                <a:cs typeface="Arial" charset="0"/>
              </a:defRPr>
            </a:lvl1pPr>
          </a:lstStyle>
          <a:p>
            <a:fld id="{5DE60BDE-8FF3-6D44-B189-201E065995A2}" type="datetimeFigureOut">
              <a:rPr lang="sv-SE" noProof="0" smtClean="0"/>
              <a:pPr/>
              <a:t>2019-09-16</a:t>
            </a:fld>
            <a:endParaRPr lang="sv-SE" noProof="0" dirty="0"/>
          </a:p>
        </p:txBody>
      </p:sp>
      <p:sp>
        <p:nvSpPr>
          <p:cNvPr id="5" name="Footer Placeholder 4"/>
          <p:cNvSpPr>
            <a:spLocks noGrp="1"/>
          </p:cNvSpPr>
          <p:nvPr>
            <p:ph type="ftr" sz="quarter" idx="3"/>
          </p:nvPr>
        </p:nvSpPr>
        <p:spPr>
          <a:xfrm>
            <a:off x="3568700" y="6318250"/>
            <a:ext cx="6150460" cy="365125"/>
          </a:xfrm>
          <a:prstGeom prst="rect">
            <a:avLst/>
          </a:prstGeom>
        </p:spPr>
        <p:txBody>
          <a:bodyPr vert="horz" lIns="91440" tIns="45720" rIns="91440" bIns="45720" rtlCol="0" anchor="ctr"/>
          <a:lstStyle>
            <a:lvl1pPr algn="r">
              <a:defRPr sz="1050">
                <a:solidFill>
                  <a:schemeClr val="tx1"/>
                </a:solidFill>
                <a:latin typeface="+mn-lt"/>
                <a:ea typeface="Arial" charset="0"/>
                <a:cs typeface="Arial" charset="0"/>
              </a:defRPr>
            </a:lvl1pPr>
          </a:lstStyle>
          <a:p>
            <a:endParaRPr lang="sv-SE" noProof="0" dirty="0"/>
          </a:p>
        </p:txBody>
      </p:sp>
      <p:sp>
        <p:nvSpPr>
          <p:cNvPr id="6" name="Slide Number Placeholder 5"/>
          <p:cNvSpPr>
            <a:spLocks noGrp="1"/>
          </p:cNvSpPr>
          <p:nvPr>
            <p:ph type="sldNum" sz="quarter" idx="4"/>
          </p:nvPr>
        </p:nvSpPr>
        <p:spPr>
          <a:xfrm>
            <a:off x="11172340" y="6318250"/>
            <a:ext cx="752959" cy="365125"/>
          </a:xfrm>
          <a:prstGeom prst="rect">
            <a:avLst/>
          </a:prstGeom>
        </p:spPr>
        <p:txBody>
          <a:bodyPr vert="horz" lIns="91440" tIns="45720" rIns="91440" bIns="45720" rtlCol="0" anchor="ctr"/>
          <a:lstStyle>
            <a:lvl1pPr algn="r">
              <a:defRPr sz="1050">
                <a:solidFill>
                  <a:schemeClr val="tx1"/>
                </a:solidFill>
                <a:latin typeface="+mn-lt"/>
                <a:ea typeface="Arial" charset="0"/>
                <a:cs typeface="Arial" charset="0"/>
              </a:defRPr>
            </a:lvl1pPr>
          </a:lstStyle>
          <a:p>
            <a:fld id="{BED7E05E-D267-A445-827F-FAB5C2A5EE61}" type="slidenum">
              <a:rPr lang="sv-SE" noProof="0" smtClean="0"/>
              <a:pPr/>
              <a:t>‹#›</a:t>
            </a:fld>
            <a:endParaRPr lang="sv-SE" noProof="0" dirty="0"/>
          </a:p>
        </p:txBody>
      </p:sp>
      <p:pic>
        <p:nvPicPr>
          <p:cNvPr id="9" name="Picture 8" title="MFD logotyp"/>
          <p:cNvPicPr>
            <a:picLocks noChangeAspect="1"/>
          </p:cNvPicPr>
          <p:nvPr userDrawn="1"/>
        </p:nvPicPr>
        <p:blipFill>
          <a:blip r:embed="rId21" cstate="email">
            <a:extLst>
              <a:ext uri="{28A0092B-C50C-407E-A947-70E740481C1C}">
                <a14:useLocalDpi xmlns:a14="http://schemas.microsoft.com/office/drawing/2010/main" val="0"/>
              </a:ext>
            </a:extLst>
          </a:blip>
          <a:stretch>
            <a:fillRect/>
          </a:stretch>
        </p:blipFill>
        <p:spPr>
          <a:xfrm rot="10800000" flipH="1" flipV="1">
            <a:off x="324002" y="6188955"/>
            <a:ext cx="2609781" cy="391712"/>
          </a:xfrm>
          <a:prstGeom prst="rect">
            <a:avLst/>
          </a:prstGeom>
        </p:spPr>
      </p:pic>
    </p:spTree>
    <p:extLst>
      <p:ext uri="{BB962C8B-B14F-4D97-AF65-F5344CB8AC3E}">
        <p14:creationId xmlns:p14="http://schemas.microsoft.com/office/powerpoint/2010/main" val="669221059"/>
      </p:ext>
    </p:extLst>
  </p:cSld>
  <p:clrMap bg1="lt1" tx1="dk1" bg2="lt2" tx2="dk2" accent1="accent1" accent2="accent2" accent3="accent3" accent4="accent4" accent5="accent5" accent6="accent6" hlink="hlink" folHlink="folHlink"/>
  <p:sldLayoutIdLst>
    <p:sldLayoutId id="2147483649" r:id="rId1"/>
    <p:sldLayoutId id="2147483666" r:id="rId2"/>
    <p:sldLayoutId id="2147483660" r:id="rId3"/>
    <p:sldLayoutId id="2147483650" r:id="rId4"/>
    <p:sldLayoutId id="2147483661" r:id="rId5"/>
    <p:sldLayoutId id="2147483667" r:id="rId6"/>
    <p:sldLayoutId id="2147483668" r:id="rId7"/>
    <p:sldLayoutId id="2147483652" r:id="rId8"/>
    <p:sldLayoutId id="2147483651" r:id="rId9"/>
    <p:sldLayoutId id="2147483662" r:id="rId10"/>
    <p:sldLayoutId id="2147483663" r:id="rId11"/>
    <p:sldLayoutId id="2147483664" r:id="rId12"/>
    <p:sldLayoutId id="2147483653" r:id="rId13"/>
    <p:sldLayoutId id="2147483654" r:id="rId14"/>
    <p:sldLayoutId id="2147483655" r:id="rId15"/>
    <p:sldLayoutId id="2147483656" r:id="rId16"/>
    <p:sldLayoutId id="2147483657" r:id="rId17"/>
    <p:sldLayoutId id="2147483658" r:id="rId18"/>
    <p:sldLayoutId id="2147483659" r:id="rId19"/>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Arial" charset="0"/>
          <a:cs typeface="Arial" charset="0"/>
        </a:defRPr>
      </a:lvl1pPr>
    </p:titleStyle>
    <p:bodyStyle>
      <a:lvl1pPr marL="228600" indent="-228600" algn="l" defTabSz="914400" rtl="0" eaLnBrk="1" latinLnBrk="0" hangingPunct="1">
        <a:lnSpc>
          <a:spcPct val="110000"/>
        </a:lnSpc>
        <a:spcBef>
          <a:spcPts val="1000"/>
        </a:spcBef>
        <a:buFont typeface="Arial"/>
        <a:buChar char="•"/>
        <a:defRPr sz="2800" kern="1200">
          <a:solidFill>
            <a:schemeClr val="tx1"/>
          </a:solidFill>
          <a:latin typeface="+mn-lt"/>
          <a:ea typeface="Arial" charset="0"/>
          <a:cs typeface="Arial" charset="0"/>
        </a:defRPr>
      </a:lvl1pPr>
      <a:lvl2pPr marL="685800" indent="-228600" algn="l" defTabSz="914400" rtl="0" eaLnBrk="1" latinLnBrk="0" hangingPunct="1">
        <a:lnSpc>
          <a:spcPct val="110000"/>
        </a:lnSpc>
        <a:spcBef>
          <a:spcPts val="500"/>
        </a:spcBef>
        <a:buFont typeface="Arial"/>
        <a:buChar char="•"/>
        <a:defRPr sz="2400" kern="1200">
          <a:solidFill>
            <a:schemeClr val="tx1"/>
          </a:solidFill>
          <a:latin typeface="+mn-lt"/>
          <a:ea typeface="Arial" charset="0"/>
          <a:cs typeface="Arial" charset="0"/>
        </a:defRPr>
      </a:lvl2pPr>
      <a:lvl3pPr marL="1143000" indent="-228600" algn="l" defTabSz="914400" rtl="0" eaLnBrk="1" latinLnBrk="0" hangingPunct="1">
        <a:lnSpc>
          <a:spcPct val="110000"/>
        </a:lnSpc>
        <a:spcBef>
          <a:spcPts val="500"/>
        </a:spcBef>
        <a:buFont typeface="Arial"/>
        <a:buChar char="•"/>
        <a:defRPr sz="2000" kern="1200">
          <a:solidFill>
            <a:schemeClr val="tx1"/>
          </a:solidFill>
          <a:latin typeface="+mn-lt"/>
          <a:ea typeface="Arial" charset="0"/>
          <a:cs typeface="Arial" charset="0"/>
        </a:defRPr>
      </a:lvl3pPr>
      <a:lvl4pPr marL="1600200" indent="-228600" algn="l" defTabSz="914400" rtl="0" eaLnBrk="1" latinLnBrk="0" hangingPunct="1">
        <a:lnSpc>
          <a:spcPct val="110000"/>
        </a:lnSpc>
        <a:spcBef>
          <a:spcPts val="500"/>
        </a:spcBef>
        <a:buFont typeface="Arial"/>
        <a:buChar char="•"/>
        <a:defRPr sz="1800" kern="1200">
          <a:solidFill>
            <a:schemeClr val="tx1"/>
          </a:solidFill>
          <a:latin typeface="+mn-lt"/>
          <a:ea typeface="Arial" charset="0"/>
          <a:cs typeface="Arial" charset="0"/>
        </a:defRPr>
      </a:lvl4pPr>
      <a:lvl5pPr marL="2057400" indent="-228600" algn="l" defTabSz="914400" rtl="0" eaLnBrk="1" latinLnBrk="0" hangingPunct="1">
        <a:lnSpc>
          <a:spcPct val="110000"/>
        </a:lnSpc>
        <a:spcBef>
          <a:spcPts val="500"/>
        </a:spcBef>
        <a:buFont typeface="Arial"/>
        <a:buChar char="•"/>
        <a:defRPr sz="1800" kern="1200">
          <a:solidFill>
            <a:schemeClr val="tx1"/>
          </a:solidFill>
          <a:latin typeface="+mn-lt"/>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2.jpeg"/><Relationship Id="rId3" Type="http://schemas.openxmlformats.org/officeDocument/2006/relationships/image" Target="../media/image7.jpeg"/><Relationship Id="rId7" Type="http://schemas.openxmlformats.org/officeDocument/2006/relationships/image" Target="../media/image1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0.jpeg"/><Relationship Id="rId5" Type="http://schemas.openxmlformats.org/officeDocument/2006/relationships/image" Target="../media/image9.jpeg"/><Relationship Id="rId10" Type="http://schemas.openxmlformats.org/officeDocument/2006/relationships/image" Target="../media/image14.jpeg"/><Relationship Id="rId4" Type="http://schemas.openxmlformats.org/officeDocument/2006/relationships/image" Target="../media/image8.jpeg"/><Relationship Id="rId9" Type="http://schemas.openxmlformats.org/officeDocument/2006/relationships/image" Target="../media/image13.jpeg"/></Relationships>
</file>

<file path=ppt/slides/_rels/slide10.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image" Target="../media/image23.jpeg"/><Relationship Id="rId1" Type="http://schemas.openxmlformats.org/officeDocument/2006/relationships/slideLayout" Target="../slideLayouts/slideLayout4.xml"/><Relationship Id="rId5" Type="http://schemas.openxmlformats.org/officeDocument/2006/relationships/hyperlink" Target="mailto:erika.johansson@mfd.se" TargetMode="External"/><Relationship Id="rId4" Type="http://schemas.openxmlformats.org/officeDocument/2006/relationships/hyperlink" Target="mailto:erika.dahlin@mfd.se"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Bildobjekt 18" descr="En simbassäng"/>
          <p:cNvPicPr>
            <a:picLocks noChangeAspect="1"/>
          </p:cNvPicPr>
          <p:nvPr/>
        </p:nvPicPr>
        <p:blipFill rotWithShape="1">
          <a:blip r:embed="rId3" cstate="email">
            <a:extLst>
              <a:ext uri="{28A0092B-C50C-407E-A947-70E740481C1C}">
                <a14:useLocalDpi xmlns:a14="http://schemas.microsoft.com/office/drawing/2010/main" val="0"/>
              </a:ext>
            </a:extLst>
          </a:blip>
          <a:srcRect b="2930"/>
          <a:stretch/>
        </p:blipFill>
        <p:spPr>
          <a:xfrm>
            <a:off x="6618512" y="-23177"/>
            <a:ext cx="4368801" cy="2824991"/>
          </a:xfrm>
          <a:prstGeom prst="rect">
            <a:avLst/>
          </a:prstGeom>
        </p:spPr>
      </p:pic>
      <p:pic>
        <p:nvPicPr>
          <p:cNvPr id="16" name="Platshållare för innehåll 5" descr="En skylt med symbol, text och punktskrift som markerar omklädningsrummet på väggen i ett badhus."/>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4903287" y="4153832"/>
            <a:ext cx="4135691" cy="2754967"/>
          </a:xfrm>
          <a:prstGeom prst="rect">
            <a:avLst/>
          </a:prstGeom>
        </p:spPr>
      </p:pic>
      <p:pic>
        <p:nvPicPr>
          <p:cNvPr id="2" name="Bildobjekt 1" descr="Tavla för prickskytte som någon skjutit på"/>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a:off x="-769287" y="-7333"/>
            <a:ext cx="4225409" cy="2816655"/>
          </a:xfrm>
          <a:prstGeom prst="rect">
            <a:avLst/>
          </a:prstGeom>
        </p:spPr>
      </p:pic>
      <p:pic>
        <p:nvPicPr>
          <p:cNvPr id="14" name="Bildobjekt 13" descr="Människor som går på en trottoar eller står och väntar vid ett övergångsställe"/>
          <p:cNvPicPr>
            <a:picLocks noChangeAspect="1"/>
          </p:cNvPicPr>
          <p:nvPr/>
        </p:nvPicPr>
        <p:blipFill rotWithShape="1">
          <a:blip r:embed="rId6" cstate="email">
            <a:extLst>
              <a:ext uri="{28A0092B-C50C-407E-A947-70E740481C1C}">
                <a14:useLocalDpi xmlns:a14="http://schemas.microsoft.com/office/drawing/2010/main" val="0"/>
              </a:ext>
            </a:extLst>
          </a:blip>
          <a:srcRect l="8377" r="3777"/>
          <a:stretch/>
        </p:blipFill>
        <p:spPr>
          <a:xfrm>
            <a:off x="2709944" y="4149349"/>
            <a:ext cx="3698113" cy="2804295"/>
          </a:xfrm>
          <a:prstGeom prst="rect">
            <a:avLst/>
          </a:prstGeom>
        </p:spPr>
      </p:pic>
      <p:sp>
        <p:nvSpPr>
          <p:cNvPr id="5" name="Rektangel 4"/>
          <p:cNvSpPr/>
          <p:nvPr/>
        </p:nvSpPr>
        <p:spPr>
          <a:xfrm>
            <a:off x="170481" y="5796366"/>
            <a:ext cx="3285641" cy="88340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sv-SE"/>
          </a:p>
        </p:txBody>
      </p:sp>
      <p:pic>
        <p:nvPicPr>
          <p:cNvPr id="13" name="Bildobjekt 12" descr="En trevlig kvinna som ser harmonisk ut"/>
          <p:cNvPicPr>
            <a:picLocks noChangeAspect="1"/>
          </p:cNvPicPr>
          <p:nvPr/>
        </p:nvPicPr>
        <p:blipFill rotWithShape="1">
          <a:blip r:embed="rId7" cstate="email">
            <a:extLst>
              <a:ext uri="{28A0092B-C50C-407E-A947-70E740481C1C}">
                <a14:useLocalDpi xmlns:a14="http://schemas.microsoft.com/office/drawing/2010/main" val="0"/>
              </a:ext>
            </a:extLst>
          </a:blip>
          <a:srcRect l="12211"/>
          <a:stretch/>
        </p:blipFill>
        <p:spPr>
          <a:xfrm>
            <a:off x="9405258" y="-41846"/>
            <a:ext cx="3734248" cy="2833549"/>
          </a:xfrm>
          <a:prstGeom prst="rect">
            <a:avLst/>
          </a:prstGeom>
        </p:spPr>
      </p:pic>
      <p:sp>
        <p:nvSpPr>
          <p:cNvPr id="15" name="textruta 14"/>
          <p:cNvSpPr txBox="1"/>
          <p:nvPr/>
        </p:nvSpPr>
        <p:spPr>
          <a:xfrm>
            <a:off x="3879131" y="3001322"/>
            <a:ext cx="3871493" cy="923330"/>
          </a:xfrm>
          <a:prstGeom prst="rect">
            <a:avLst/>
          </a:prstGeom>
          <a:noFill/>
        </p:spPr>
        <p:txBody>
          <a:bodyPr wrap="square" rtlCol="0">
            <a:spAutoFit/>
          </a:bodyPr>
          <a:lstStyle/>
          <a:p>
            <a:r>
              <a:rPr lang="sv-SE" sz="5400" b="1" dirty="0" smtClean="0">
                <a:solidFill>
                  <a:srgbClr val="002060"/>
                </a:solidFill>
              </a:rPr>
              <a:t>Aktiv fritid</a:t>
            </a:r>
            <a:endParaRPr lang="sv-SE" sz="5400" b="1" dirty="0">
              <a:solidFill>
                <a:srgbClr val="002060"/>
              </a:solidFill>
            </a:endParaRPr>
          </a:p>
        </p:txBody>
      </p:sp>
      <p:pic>
        <p:nvPicPr>
          <p:cNvPr id="17" name="Platshållare för innehåll 3" descr="Glad pojke med cykelhjälm"/>
          <p:cNvPicPr>
            <a:picLocks noChangeAspect="1"/>
          </p:cNvPicPr>
          <p:nvPr/>
        </p:nvPicPr>
        <p:blipFill>
          <a:blip r:embed="rId8" cstate="email">
            <a:extLst>
              <a:ext uri="{28A0092B-C50C-407E-A947-70E740481C1C}">
                <a14:useLocalDpi xmlns:a14="http://schemas.microsoft.com/office/drawing/2010/main" val="0"/>
              </a:ext>
            </a:extLst>
          </a:blip>
          <a:stretch>
            <a:fillRect/>
          </a:stretch>
        </p:blipFill>
        <p:spPr>
          <a:xfrm>
            <a:off x="-769287" y="4144029"/>
            <a:ext cx="4136601" cy="2755572"/>
          </a:xfrm>
          <a:prstGeom prst="rect">
            <a:avLst/>
          </a:prstGeom>
        </p:spPr>
      </p:pic>
      <p:pic>
        <p:nvPicPr>
          <p:cNvPr id="18" name="Platshållare för innehåll 1" descr="En ung man som är ute och går med sin ledarhund i höstigt landskap"/>
          <p:cNvPicPr>
            <a:picLocks noChangeAspect="1"/>
          </p:cNvPicPr>
          <p:nvPr/>
        </p:nvPicPr>
        <p:blipFill>
          <a:blip r:embed="rId9" cstate="email">
            <a:extLst>
              <a:ext uri="{28A0092B-C50C-407E-A947-70E740481C1C}">
                <a14:useLocalDpi xmlns:a14="http://schemas.microsoft.com/office/drawing/2010/main" val="0"/>
              </a:ext>
            </a:extLst>
          </a:blip>
          <a:stretch>
            <a:fillRect/>
          </a:stretch>
        </p:blipFill>
        <p:spPr>
          <a:xfrm>
            <a:off x="8628882" y="4149349"/>
            <a:ext cx="4237554" cy="2822822"/>
          </a:xfrm>
          <a:prstGeom prst="rect">
            <a:avLst/>
          </a:prstGeom>
        </p:spPr>
      </p:pic>
      <p:pic>
        <p:nvPicPr>
          <p:cNvPr id="20" name="Platshållare för innehåll 3" descr="Fyra barn kör ikapp med sina aktivrullstolar på en löparbana"/>
          <p:cNvPicPr>
            <a:picLocks noChangeAspect="1"/>
          </p:cNvPicPr>
          <p:nvPr/>
        </p:nvPicPr>
        <p:blipFill rotWithShape="1">
          <a:blip r:embed="rId10" cstate="email">
            <a:extLst>
              <a:ext uri="{28A0092B-C50C-407E-A947-70E740481C1C}">
                <a14:useLocalDpi xmlns:a14="http://schemas.microsoft.com/office/drawing/2010/main" val="0"/>
              </a:ext>
            </a:extLst>
          </a:blip>
          <a:srcRect t="11312"/>
          <a:stretch/>
        </p:blipFill>
        <p:spPr>
          <a:xfrm>
            <a:off x="2601211" y="3736"/>
            <a:ext cx="4752950" cy="2807993"/>
          </a:xfrm>
          <a:prstGeom prst="rect">
            <a:avLst/>
          </a:prstGeom>
        </p:spPr>
      </p:pic>
    </p:spTree>
    <p:extLst>
      <p:ext uri="{BB962C8B-B14F-4D97-AF65-F5344CB8AC3E}">
        <p14:creationId xmlns:p14="http://schemas.microsoft.com/office/powerpoint/2010/main" val="14134415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707707" y="365125"/>
            <a:ext cx="10334140" cy="1325563"/>
          </a:xfrm>
        </p:spPr>
        <p:txBody>
          <a:bodyPr/>
          <a:lstStyle/>
          <a:p>
            <a:r>
              <a:rPr lang="sv-SE" dirty="0" smtClean="0"/>
              <a:t>Anordnade aktiviteter </a:t>
            </a:r>
            <a:endParaRPr lang="sv-SE" dirty="0"/>
          </a:p>
        </p:txBody>
      </p:sp>
      <p:sp>
        <p:nvSpPr>
          <p:cNvPr id="3" name="Platshållare för innehåll 2"/>
          <p:cNvSpPr>
            <a:spLocks noGrp="1"/>
          </p:cNvSpPr>
          <p:nvPr>
            <p:ph idx="1"/>
          </p:nvPr>
        </p:nvSpPr>
        <p:spPr>
          <a:xfrm>
            <a:off x="4707707" y="1524000"/>
            <a:ext cx="7172405" cy="5108027"/>
          </a:xfrm>
        </p:spPr>
        <p:txBody>
          <a:bodyPr>
            <a:normAutofit fontScale="77500" lnSpcReduction="20000"/>
          </a:bodyPr>
          <a:lstStyle/>
          <a:p>
            <a:r>
              <a:rPr lang="sv-SE" dirty="0" smtClean="0"/>
              <a:t>Av de som gör fritidsaktiviteter - ca hälften gör saker arrangerade av idrotts- eller kulturföreningar, studieförbund, klubbar eller liknande.</a:t>
            </a:r>
          </a:p>
          <a:p>
            <a:r>
              <a:rPr lang="sv-SE" dirty="0" smtClean="0"/>
              <a:t>De som </a:t>
            </a:r>
            <a:r>
              <a:rPr lang="sv-SE" i="1" dirty="0" smtClean="0"/>
              <a:t>inte</a:t>
            </a:r>
            <a:r>
              <a:rPr lang="sv-SE" dirty="0" smtClean="0"/>
              <a:t> har anordnade aktiviteter upplever att</a:t>
            </a:r>
          </a:p>
          <a:p>
            <a:pPr lvl="1"/>
            <a:r>
              <a:rPr lang="sv-SE" dirty="0"/>
              <a:t>d</a:t>
            </a:r>
            <a:r>
              <a:rPr lang="sv-SE" dirty="0" smtClean="0"/>
              <a:t>e inte har råd (40% ♀, 21 % ♂)</a:t>
            </a:r>
          </a:p>
          <a:p>
            <a:pPr lvl="1"/>
            <a:r>
              <a:rPr lang="sv-SE" dirty="0" smtClean="0"/>
              <a:t>aktiviteterna inte är tillgängliga (29% </a:t>
            </a:r>
            <a:r>
              <a:rPr lang="sv-SE" dirty="0"/>
              <a:t>♀, </a:t>
            </a:r>
            <a:r>
              <a:rPr lang="sv-SE" dirty="0" smtClean="0"/>
              <a:t>18% </a:t>
            </a:r>
            <a:r>
              <a:rPr lang="sv-SE" dirty="0"/>
              <a:t>♂)</a:t>
            </a:r>
            <a:endParaRPr lang="sv-SE" dirty="0" smtClean="0"/>
          </a:p>
          <a:p>
            <a:pPr lvl="1"/>
            <a:r>
              <a:rPr lang="sv-SE" dirty="0" smtClean="0"/>
              <a:t>de har svårt att ta sig dit (25% </a:t>
            </a:r>
            <a:r>
              <a:rPr lang="sv-SE" dirty="0"/>
              <a:t>♀, </a:t>
            </a:r>
            <a:r>
              <a:rPr lang="sv-SE" dirty="0" smtClean="0"/>
              <a:t>14% </a:t>
            </a:r>
            <a:r>
              <a:rPr lang="sv-SE" dirty="0"/>
              <a:t>♂)</a:t>
            </a:r>
            <a:endParaRPr lang="sv-SE" dirty="0" smtClean="0"/>
          </a:p>
          <a:p>
            <a:pPr lvl="1"/>
            <a:r>
              <a:rPr lang="sv-SE" dirty="0" smtClean="0"/>
              <a:t>de är rädda för att bli dåligt bemött (18% </a:t>
            </a:r>
            <a:r>
              <a:rPr lang="sv-SE" dirty="0"/>
              <a:t>♀, </a:t>
            </a:r>
            <a:r>
              <a:rPr lang="sv-SE" dirty="0" smtClean="0"/>
              <a:t>10% </a:t>
            </a:r>
            <a:r>
              <a:rPr lang="sv-SE" dirty="0"/>
              <a:t>♂)</a:t>
            </a:r>
            <a:endParaRPr lang="sv-SE" dirty="0" smtClean="0"/>
          </a:p>
          <a:p>
            <a:pPr lvl="1"/>
            <a:r>
              <a:rPr lang="sv-SE" dirty="0"/>
              <a:t>d</a:t>
            </a:r>
            <a:r>
              <a:rPr lang="sv-SE" dirty="0" smtClean="0"/>
              <a:t>e inte har någon vän eller bekant att gå med (främst yngre kvinnor)</a:t>
            </a:r>
          </a:p>
          <a:p>
            <a:pPr lvl="1"/>
            <a:endParaRPr lang="sv-SE" dirty="0"/>
          </a:p>
          <a:p>
            <a:r>
              <a:rPr lang="sv-SE" dirty="0"/>
              <a:t>Av de som gör fritidsaktiviteter - ca en tredjedel gör saker helt eller delvis anpassade efter personer med funktionsnedsättning</a:t>
            </a:r>
            <a:r>
              <a:rPr lang="sv-SE" dirty="0" smtClean="0"/>
              <a:t>. Var sjätte har aktiviteter som inte är anpassade men skulle behöva det.</a:t>
            </a:r>
            <a:endParaRPr lang="sv-SE" dirty="0"/>
          </a:p>
        </p:txBody>
      </p:sp>
      <p:pic>
        <p:nvPicPr>
          <p:cNvPr id="4" name="Bildobjekt 3"/>
          <p:cNvPicPr>
            <a:picLocks noChangeAspect="1"/>
          </p:cNvPicPr>
          <p:nvPr/>
        </p:nvPicPr>
        <p:blipFill rotWithShape="1">
          <a:blip r:embed="rId3" cstate="email">
            <a:extLst>
              <a:ext uri="{28A0092B-C50C-407E-A947-70E740481C1C}">
                <a14:useLocalDpi xmlns:a14="http://schemas.microsoft.com/office/drawing/2010/main" val="0"/>
              </a:ext>
            </a:extLst>
          </a:blip>
          <a:srcRect l="34251" r="21549"/>
          <a:stretch/>
        </p:blipFill>
        <p:spPr>
          <a:xfrm>
            <a:off x="0" y="0"/>
            <a:ext cx="4551375" cy="6858000"/>
          </a:xfrm>
          <a:prstGeom prst="rect">
            <a:avLst/>
          </a:prstGeom>
        </p:spPr>
      </p:pic>
    </p:spTree>
    <p:extLst>
      <p:ext uri="{BB962C8B-B14F-4D97-AF65-F5344CB8AC3E}">
        <p14:creationId xmlns:p14="http://schemas.microsoft.com/office/powerpoint/2010/main" val="33880434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endParaRPr lang="sv-SE"/>
          </a:p>
        </p:txBody>
      </p:sp>
      <p:sp>
        <p:nvSpPr>
          <p:cNvPr id="3" name="Platshållare för innehåll 2"/>
          <p:cNvSpPr>
            <a:spLocks noGrp="1"/>
          </p:cNvSpPr>
          <p:nvPr>
            <p:ph idx="1"/>
          </p:nvPr>
        </p:nvSpPr>
        <p:spPr>
          <a:xfrm>
            <a:off x="1395090" y="1942503"/>
            <a:ext cx="9000000" cy="3986215"/>
          </a:xfrm>
        </p:spPr>
        <p:txBody>
          <a:bodyPr/>
          <a:lstStyle/>
          <a:p>
            <a:pPr marL="0" indent="0" algn="ctr">
              <a:buNone/>
            </a:pPr>
            <a:endParaRPr lang="sv-SE" dirty="0" smtClean="0"/>
          </a:p>
        </p:txBody>
      </p:sp>
      <p:sp>
        <p:nvSpPr>
          <p:cNvPr id="5" name="Kommentar i oval 4"/>
          <p:cNvSpPr/>
          <p:nvPr/>
        </p:nvSpPr>
        <p:spPr>
          <a:xfrm>
            <a:off x="814863" y="1027906"/>
            <a:ext cx="4362275" cy="2130804"/>
          </a:xfrm>
          <a:prstGeom prst="wedgeEllipseCallou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sv-SE" dirty="0">
                <a:solidFill>
                  <a:schemeClr val="tx1"/>
                </a:solidFill>
              </a:rPr>
              <a:t>”Ensamheten gör att jag inte orkar eller vågar”</a:t>
            </a:r>
          </a:p>
        </p:txBody>
      </p:sp>
      <p:sp>
        <p:nvSpPr>
          <p:cNvPr id="6" name="Kommentar i oval 5"/>
          <p:cNvSpPr/>
          <p:nvPr/>
        </p:nvSpPr>
        <p:spPr>
          <a:xfrm>
            <a:off x="6005270" y="2348917"/>
            <a:ext cx="5217952" cy="3302964"/>
          </a:xfrm>
          <a:prstGeom prst="wedgeEllipseCallou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r>
              <a:rPr lang="en-GB" dirty="0" smtClean="0">
                <a:solidFill>
                  <a:schemeClr val="tx1"/>
                </a:solidFill>
              </a:rPr>
              <a:t>“</a:t>
            </a:r>
            <a:r>
              <a:rPr lang="en-GB" dirty="0" err="1" smtClean="0">
                <a:solidFill>
                  <a:schemeClr val="tx1"/>
                </a:solidFill>
              </a:rPr>
              <a:t>Har</a:t>
            </a:r>
            <a:r>
              <a:rPr lang="en-GB" dirty="0" smtClean="0">
                <a:solidFill>
                  <a:schemeClr val="tx1"/>
                </a:solidFill>
              </a:rPr>
              <a:t> </a:t>
            </a:r>
            <a:r>
              <a:rPr lang="en-GB" dirty="0" err="1">
                <a:solidFill>
                  <a:schemeClr val="tx1"/>
                </a:solidFill>
              </a:rPr>
              <a:t>tidigare</a:t>
            </a:r>
            <a:r>
              <a:rPr lang="en-GB" dirty="0">
                <a:solidFill>
                  <a:schemeClr val="tx1"/>
                </a:solidFill>
              </a:rPr>
              <a:t> </a:t>
            </a:r>
            <a:r>
              <a:rPr lang="en-GB" dirty="0" err="1">
                <a:solidFill>
                  <a:schemeClr val="tx1"/>
                </a:solidFill>
              </a:rPr>
              <a:t>testat</a:t>
            </a:r>
            <a:r>
              <a:rPr lang="en-GB" dirty="0">
                <a:solidFill>
                  <a:schemeClr val="tx1"/>
                </a:solidFill>
              </a:rPr>
              <a:t> </a:t>
            </a:r>
            <a:r>
              <a:rPr lang="en-GB" dirty="0" err="1">
                <a:solidFill>
                  <a:schemeClr val="tx1"/>
                </a:solidFill>
              </a:rPr>
              <a:t>aktiviteter</a:t>
            </a:r>
            <a:r>
              <a:rPr lang="en-GB" dirty="0">
                <a:solidFill>
                  <a:schemeClr val="tx1"/>
                </a:solidFill>
              </a:rPr>
              <a:t> </a:t>
            </a:r>
            <a:r>
              <a:rPr lang="en-GB" dirty="0" err="1">
                <a:solidFill>
                  <a:schemeClr val="tx1"/>
                </a:solidFill>
              </a:rPr>
              <a:t>anpassade</a:t>
            </a:r>
            <a:r>
              <a:rPr lang="en-GB" dirty="0">
                <a:solidFill>
                  <a:schemeClr val="tx1"/>
                </a:solidFill>
              </a:rPr>
              <a:t> för </a:t>
            </a:r>
            <a:r>
              <a:rPr lang="en-GB" dirty="0" err="1">
                <a:solidFill>
                  <a:schemeClr val="tx1"/>
                </a:solidFill>
              </a:rPr>
              <a:t>personer</a:t>
            </a:r>
            <a:r>
              <a:rPr lang="en-GB" dirty="0">
                <a:solidFill>
                  <a:schemeClr val="tx1"/>
                </a:solidFill>
              </a:rPr>
              <a:t> med </a:t>
            </a:r>
            <a:r>
              <a:rPr lang="en-GB" dirty="0" err="1">
                <a:solidFill>
                  <a:schemeClr val="tx1"/>
                </a:solidFill>
              </a:rPr>
              <a:t>npf</a:t>
            </a:r>
            <a:r>
              <a:rPr lang="en-GB" dirty="0">
                <a:solidFill>
                  <a:schemeClr val="tx1"/>
                </a:solidFill>
              </a:rPr>
              <a:t>, men </a:t>
            </a:r>
            <a:r>
              <a:rPr lang="en-GB" dirty="0" err="1">
                <a:solidFill>
                  <a:schemeClr val="tx1"/>
                </a:solidFill>
              </a:rPr>
              <a:t>kände</a:t>
            </a:r>
            <a:r>
              <a:rPr lang="en-GB" dirty="0">
                <a:solidFill>
                  <a:schemeClr val="tx1"/>
                </a:solidFill>
              </a:rPr>
              <a:t> </a:t>
            </a:r>
            <a:r>
              <a:rPr lang="en-GB" dirty="0" err="1">
                <a:solidFill>
                  <a:schemeClr val="tx1"/>
                </a:solidFill>
              </a:rPr>
              <a:t>mig</a:t>
            </a:r>
            <a:r>
              <a:rPr lang="en-GB" dirty="0">
                <a:solidFill>
                  <a:schemeClr val="tx1"/>
                </a:solidFill>
              </a:rPr>
              <a:t> </a:t>
            </a:r>
            <a:r>
              <a:rPr lang="en-GB" dirty="0" err="1">
                <a:solidFill>
                  <a:schemeClr val="tx1"/>
                </a:solidFill>
              </a:rPr>
              <a:t>obekväm</a:t>
            </a:r>
            <a:r>
              <a:rPr lang="en-GB" dirty="0">
                <a:solidFill>
                  <a:schemeClr val="tx1"/>
                </a:solidFill>
              </a:rPr>
              <a:t> med de </a:t>
            </a:r>
            <a:r>
              <a:rPr lang="en-GB" dirty="0" err="1">
                <a:solidFill>
                  <a:schemeClr val="tx1"/>
                </a:solidFill>
              </a:rPr>
              <a:t>andra</a:t>
            </a:r>
            <a:r>
              <a:rPr lang="en-GB" dirty="0">
                <a:solidFill>
                  <a:schemeClr val="tx1"/>
                </a:solidFill>
              </a:rPr>
              <a:t> </a:t>
            </a:r>
            <a:r>
              <a:rPr lang="en-GB" dirty="0" err="1">
                <a:solidFill>
                  <a:schemeClr val="tx1"/>
                </a:solidFill>
              </a:rPr>
              <a:t>deltagarna</a:t>
            </a:r>
            <a:r>
              <a:rPr lang="en-GB" dirty="0">
                <a:solidFill>
                  <a:schemeClr val="tx1"/>
                </a:solidFill>
              </a:rPr>
              <a:t>. </a:t>
            </a:r>
            <a:r>
              <a:rPr lang="en-GB" dirty="0" err="1">
                <a:solidFill>
                  <a:schemeClr val="tx1"/>
                </a:solidFill>
              </a:rPr>
              <a:t>Kunde</a:t>
            </a:r>
            <a:r>
              <a:rPr lang="en-GB" dirty="0">
                <a:solidFill>
                  <a:schemeClr val="tx1"/>
                </a:solidFill>
              </a:rPr>
              <a:t> </a:t>
            </a:r>
            <a:r>
              <a:rPr lang="en-GB" dirty="0" err="1">
                <a:solidFill>
                  <a:schemeClr val="tx1"/>
                </a:solidFill>
              </a:rPr>
              <a:t>ej</a:t>
            </a:r>
            <a:r>
              <a:rPr lang="en-GB" dirty="0">
                <a:solidFill>
                  <a:schemeClr val="tx1"/>
                </a:solidFill>
              </a:rPr>
              <a:t> </a:t>
            </a:r>
            <a:r>
              <a:rPr lang="en-GB" dirty="0" err="1">
                <a:solidFill>
                  <a:schemeClr val="tx1"/>
                </a:solidFill>
              </a:rPr>
              <a:t>bli</a:t>
            </a:r>
            <a:r>
              <a:rPr lang="en-GB" dirty="0">
                <a:solidFill>
                  <a:schemeClr val="tx1"/>
                </a:solidFill>
              </a:rPr>
              <a:t> </a:t>
            </a:r>
            <a:r>
              <a:rPr lang="en-GB" dirty="0" err="1">
                <a:solidFill>
                  <a:schemeClr val="tx1"/>
                </a:solidFill>
              </a:rPr>
              <a:t>vän</a:t>
            </a:r>
            <a:r>
              <a:rPr lang="en-GB" dirty="0">
                <a:solidFill>
                  <a:schemeClr val="tx1"/>
                </a:solidFill>
              </a:rPr>
              <a:t> med </a:t>
            </a:r>
            <a:r>
              <a:rPr lang="en-GB" dirty="0" err="1">
                <a:solidFill>
                  <a:schemeClr val="tx1"/>
                </a:solidFill>
              </a:rPr>
              <a:t>dem</a:t>
            </a:r>
            <a:r>
              <a:rPr lang="en-GB" dirty="0">
                <a:solidFill>
                  <a:schemeClr val="tx1"/>
                </a:solidFill>
              </a:rPr>
              <a:t> </a:t>
            </a:r>
            <a:r>
              <a:rPr lang="en-GB" dirty="0" err="1">
                <a:solidFill>
                  <a:schemeClr val="tx1"/>
                </a:solidFill>
              </a:rPr>
              <a:t>pga</a:t>
            </a:r>
            <a:r>
              <a:rPr lang="en-GB" dirty="0">
                <a:solidFill>
                  <a:schemeClr val="tx1"/>
                </a:solidFill>
              </a:rPr>
              <a:t> </a:t>
            </a:r>
            <a:r>
              <a:rPr lang="en-GB" dirty="0" err="1">
                <a:solidFill>
                  <a:schemeClr val="tx1"/>
                </a:solidFill>
              </a:rPr>
              <a:t>att</a:t>
            </a:r>
            <a:r>
              <a:rPr lang="en-GB" dirty="0">
                <a:solidFill>
                  <a:schemeClr val="tx1"/>
                </a:solidFill>
              </a:rPr>
              <a:t> jag </a:t>
            </a:r>
            <a:r>
              <a:rPr lang="en-GB" dirty="0" err="1">
                <a:solidFill>
                  <a:schemeClr val="tx1"/>
                </a:solidFill>
              </a:rPr>
              <a:t>är</a:t>
            </a:r>
            <a:r>
              <a:rPr lang="en-GB" dirty="0">
                <a:solidFill>
                  <a:schemeClr val="tx1"/>
                </a:solidFill>
              </a:rPr>
              <a:t> </a:t>
            </a:r>
            <a:r>
              <a:rPr lang="en-GB" dirty="0" err="1">
                <a:solidFill>
                  <a:schemeClr val="tx1"/>
                </a:solidFill>
              </a:rPr>
              <a:t>blyg</a:t>
            </a:r>
            <a:r>
              <a:rPr lang="en-GB" dirty="0">
                <a:solidFill>
                  <a:schemeClr val="tx1"/>
                </a:solidFill>
              </a:rPr>
              <a:t>, </a:t>
            </a:r>
            <a:r>
              <a:rPr lang="en-GB" dirty="0" err="1">
                <a:solidFill>
                  <a:schemeClr val="tx1"/>
                </a:solidFill>
              </a:rPr>
              <a:t>har</a:t>
            </a:r>
            <a:r>
              <a:rPr lang="en-GB" dirty="0">
                <a:solidFill>
                  <a:schemeClr val="tx1"/>
                </a:solidFill>
              </a:rPr>
              <a:t> </a:t>
            </a:r>
            <a:r>
              <a:rPr lang="en-GB" dirty="0" err="1">
                <a:solidFill>
                  <a:schemeClr val="tx1"/>
                </a:solidFill>
              </a:rPr>
              <a:t>ångest</a:t>
            </a:r>
            <a:r>
              <a:rPr lang="en-GB" dirty="0">
                <a:solidFill>
                  <a:schemeClr val="tx1"/>
                </a:solidFill>
              </a:rPr>
              <a:t> </a:t>
            </a:r>
            <a:r>
              <a:rPr lang="en-GB" dirty="0" err="1">
                <a:solidFill>
                  <a:schemeClr val="tx1"/>
                </a:solidFill>
              </a:rPr>
              <a:t>och</a:t>
            </a:r>
            <a:r>
              <a:rPr lang="en-GB" dirty="0">
                <a:solidFill>
                  <a:schemeClr val="tx1"/>
                </a:solidFill>
              </a:rPr>
              <a:t> de </a:t>
            </a:r>
            <a:r>
              <a:rPr lang="en-GB" dirty="0" err="1">
                <a:solidFill>
                  <a:schemeClr val="tx1"/>
                </a:solidFill>
              </a:rPr>
              <a:t>var</a:t>
            </a:r>
            <a:r>
              <a:rPr lang="en-GB" dirty="0">
                <a:solidFill>
                  <a:schemeClr val="tx1"/>
                </a:solidFill>
              </a:rPr>
              <a:t> </a:t>
            </a:r>
            <a:r>
              <a:rPr lang="en-GB" dirty="0" err="1">
                <a:solidFill>
                  <a:schemeClr val="tx1"/>
                </a:solidFill>
              </a:rPr>
              <a:t>väldigt</a:t>
            </a:r>
            <a:r>
              <a:rPr lang="en-GB" dirty="0">
                <a:solidFill>
                  <a:schemeClr val="tx1"/>
                </a:solidFill>
              </a:rPr>
              <a:t> </a:t>
            </a:r>
            <a:r>
              <a:rPr lang="en-GB" dirty="0" err="1">
                <a:solidFill>
                  <a:schemeClr val="tx1"/>
                </a:solidFill>
              </a:rPr>
              <a:t>påstridiga</a:t>
            </a:r>
            <a:r>
              <a:rPr lang="en-GB" dirty="0">
                <a:solidFill>
                  <a:schemeClr val="tx1"/>
                </a:solidFill>
              </a:rPr>
              <a:t>. </a:t>
            </a:r>
            <a:r>
              <a:rPr lang="en-GB" dirty="0" err="1">
                <a:solidFill>
                  <a:schemeClr val="tx1"/>
                </a:solidFill>
              </a:rPr>
              <a:t>Ledarna</a:t>
            </a:r>
            <a:r>
              <a:rPr lang="en-GB" dirty="0">
                <a:solidFill>
                  <a:schemeClr val="tx1"/>
                </a:solidFill>
              </a:rPr>
              <a:t> </a:t>
            </a:r>
            <a:r>
              <a:rPr lang="en-GB" dirty="0" err="1">
                <a:solidFill>
                  <a:schemeClr val="tx1"/>
                </a:solidFill>
              </a:rPr>
              <a:t>verkade</a:t>
            </a:r>
            <a:r>
              <a:rPr lang="en-GB" dirty="0">
                <a:solidFill>
                  <a:schemeClr val="tx1"/>
                </a:solidFill>
              </a:rPr>
              <a:t> </a:t>
            </a:r>
            <a:r>
              <a:rPr lang="en-GB" dirty="0" err="1">
                <a:solidFill>
                  <a:schemeClr val="tx1"/>
                </a:solidFill>
              </a:rPr>
              <a:t>inte</a:t>
            </a:r>
            <a:r>
              <a:rPr lang="en-GB" dirty="0">
                <a:solidFill>
                  <a:schemeClr val="tx1"/>
                </a:solidFill>
              </a:rPr>
              <a:t> </a:t>
            </a:r>
            <a:r>
              <a:rPr lang="en-GB" dirty="0" err="1">
                <a:solidFill>
                  <a:schemeClr val="tx1"/>
                </a:solidFill>
              </a:rPr>
              <a:t>förstå</a:t>
            </a:r>
            <a:r>
              <a:rPr lang="en-GB" dirty="0">
                <a:solidFill>
                  <a:schemeClr val="tx1"/>
                </a:solidFill>
              </a:rPr>
              <a:t> </a:t>
            </a:r>
            <a:r>
              <a:rPr lang="en-GB" dirty="0" err="1">
                <a:solidFill>
                  <a:schemeClr val="tx1"/>
                </a:solidFill>
              </a:rPr>
              <a:t>detta</a:t>
            </a:r>
            <a:r>
              <a:rPr lang="en-GB" dirty="0" smtClean="0">
                <a:solidFill>
                  <a:schemeClr val="tx1"/>
                </a:solidFill>
              </a:rPr>
              <a:t>.”</a:t>
            </a:r>
            <a:endParaRPr lang="en-GB" dirty="0">
              <a:solidFill>
                <a:schemeClr val="tx1"/>
              </a:solidFill>
            </a:endParaRPr>
          </a:p>
        </p:txBody>
      </p:sp>
    </p:spTree>
    <p:extLst>
      <p:ext uri="{BB962C8B-B14F-4D97-AF65-F5344CB8AC3E}">
        <p14:creationId xmlns:p14="http://schemas.microsoft.com/office/powerpoint/2010/main" val="9966958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Vill göra fler aktiviteter eller andra</a:t>
            </a:r>
            <a:endParaRPr lang="sv-SE" dirty="0"/>
          </a:p>
        </p:txBody>
      </p:sp>
      <p:sp>
        <p:nvSpPr>
          <p:cNvPr id="3" name="Platshållare för innehåll 2"/>
          <p:cNvSpPr>
            <a:spLocks noGrp="1"/>
          </p:cNvSpPr>
          <p:nvPr>
            <p:ph idx="1"/>
          </p:nvPr>
        </p:nvSpPr>
        <p:spPr/>
        <p:txBody>
          <a:bodyPr>
            <a:normAutofit fontScale="85000" lnSpcReduction="10000"/>
          </a:bodyPr>
          <a:lstStyle/>
          <a:p>
            <a:r>
              <a:rPr lang="sv-SE" dirty="0"/>
              <a:t>D</a:t>
            </a:r>
            <a:r>
              <a:rPr lang="sv-SE" dirty="0" smtClean="0"/>
              <a:t>e som gör aktiviteter men vill göra mer eller annat uppger att följande saker hindrar:</a:t>
            </a:r>
          </a:p>
          <a:p>
            <a:pPr lvl="1"/>
            <a:r>
              <a:rPr lang="sv-SE" dirty="0" smtClean="0"/>
              <a:t>Har inte råd (42%)</a:t>
            </a:r>
          </a:p>
          <a:p>
            <a:pPr lvl="1"/>
            <a:r>
              <a:rPr lang="sv-SE" dirty="0" smtClean="0"/>
              <a:t>Inte tillgängliga eller anpassade för mig (37%. Främst äldre kvinnor)</a:t>
            </a:r>
          </a:p>
          <a:p>
            <a:pPr lvl="1"/>
            <a:r>
              <a:rPr lang="sv-SE" dirty="0" smtClean="0"/>
              <a:t>Har svårt att ta mig till olika platser (32%)</a:t>
            </a:r>
          </a:p>
          <a:p>
            <a:pPr lvl="1"/>
            <a:r>
              <a:rPr lang="sv-SE" dirty="0" smtClean="0"/>
              <a:t>Inge vän/bekant att göra med (27%)</a:t>
            </a:r>
          </a:p>
          <a:p>
            <a:pPr lvl="1"/>
            <a:r>
              <a:rPr lang="sv-SE" dirty="0" smtClean="0"/>
              <a:t>Fritidsaktiviteterna finns inte där jag bor (20%)</a:t>
            </a:r>
          </a:p>
          <a:p>
            <a:pPr lvl="1"/>
            <a:r>
              <a:rPr lang="sv-SE" dirty="0" smtClean="0"/>
              <a:t>Rädd att bli dåligt bemött (20%)</a:t>
            </a:r>
          </a:p>
          <a:p>
            <a:pPr lvl="1"/>
            <a:r>
              <a:rPr lang="sv-SE" dirty="0" smtClean="0"/>
              <a:t>Jag har inte de hjälpmedel jag behöver (15%)</a:t>
            </a:r>
          </a:p>
          <a:p>
            <a:pPr lvl="1"/>
            <a:r>
              <a:rPr lang="sv-SE" dirty="0" smtClean="0"/>
              <a:t>Jag har inte det stöd jag behöver, t ex tolk, ledsagning, assistent (15%)</a:t>
            </a:r>
            <a:endParaRPr lang="sv-SE" dirty="0"/>
          </a:p>
        </p:txBody>
      </p:sp>
    </p:spTree>
    <p:extLst>
      <p:ext uri="{BB962C8B-B14F-4D97-AF65-F5344CB8AC3E}">
        <p14:creationId xmlns:p14="http://schemas.microsoft.com/office/powerpoint/2010/main" val="17178828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Hjälpmedel för aktiviteter på fritiden</a:t>
            </a:r>
            <a:endParaRPr lang="sv-SE" dirty="0"/>
          </a:p>
        </p:txBody>
      </p:sp>
      <p:sp>
        <p:nvSpPr>
          <p:cNvPr id="3" name="Platshållare för innehåll 2"/>
          <p:cNvSpPr>
            <a:spLocks noGrp="1"/>
          </p:cNvSpPr>
          <p:nvPr>
            <p:ph idx="1"/>
          </p:nvPr>
        </p:nvSpPr>
        <p:spPr/>
        <p:txBody>
          <a:bodyPr>
            <a:normAutofit fontScale="85000" lnSpcReduction="20000"/>
          </a:bodyPr>
          <a:lstStyle/>
          <a:p>
            <a:r>
              <a:rPr lang="sv-SE" dirty="0" smtClean="0"/>
              <a:t>32 procent anger att de har behov av hjälpmedel för att delta i aktiviteter på fritiden</a:t>
            </a:r>
          </a:p>
          <a:p>
            <a:r>
              <a:rPr lang="sv-SE" dirty="0" smtClean="0"/>
              <a:t>Av de med behov:</a:t>
            </a:r>
          </a:p>
          <a:p>
            <a:pPr lvl="1"/>
            <a:r>
              <a:rPr lang="sv-SE" dirty="0" smtClean="0"/>
              <a:t>45 procent har de hjälpmedel de behöver</a:t>
            </a:r>
          </a:p>
          <a:p>
            <a:pPr lvl="1"/>
            <a:r>
              <a:rPr lang="sv-SE" dirty="0" smtClean="0"/>
              <a:t>38 procent har hjälpmedel men behöver andra/fler</a:t>
            </a:r>
          </a:p>
          <a:p>
            <a:pPr lvl="1"/>
            <a:r>
              <a:rPr lang="sv-SE" dirty="0" smtClean="0"/>
              <a:t>15 procent har inga hjälpmedel </a:t>
            </a:r>
          </a:p>
          <a:p>
            <a:r>
              <a:rPr lang="sv-SE" dirty="0" smtClean="0"/>
              <a:t>De som har de hjälpmedel de behöver - mycket eller ganska nöjda med sin fritid</a:t>
            </a:r>
          </a:p>
          <a:p>
            <a:r>
              <a:rPr lang="sv-SE" dirty="0" smtClean="0"/>
              <a:t>De som saknar hjälpmedel trots behov - ganska eller mycket missnöjda med sin fritid</a:t>
            </a:r>
            <a:endParaRPr lang="sv-SE" dirty="0"/>
          </a:p>
        </p:txBody>
      </p:sp>
    </p:spTree>
    <p:extLst>
      <p:ext uri="{BB962C8B-B14F-4D97-AF65-F5344CB8AC3E}">
        <p14:creationId xmlns:p14="http://schemas.microsoft.com/office/powerpoint/2010/main" val="40693531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Hjälpmedel för aktiviteter på fritiden</a:t>
            </a:r>
            <a:endParaRPr lang="sv-SE" dirty="0"/>
          </a:p>
        </p:txBody>
      </p:sp>
      <p:sp>
        <p:nvSpPr>
          <p:cNvPr id="3" name="Platshållare för innehåll 2"/>
          <p:cNvSpPr>
            <a:spLocks noGrp="1"/>
          </p:cNvSpPr>
          <p:nvPr>
            <p:ph idx="1"/>
          </p:nvPr>
        </p:nvSpPr>
        <p:spPr/>
        <p:txBody>
          <a:bodyPr/>
          <a:lstStyle/>
          <a:p>
            <a:r>
              <a:rPr lang="sv-SE" dirty="0" smtClean="0"/>
              <a:t>Av de som har hjälpmedel att använda på fritiden har:</a:t>
            </a:r>
          </a:p>
          <a:p>
            <a:pPr lvl="1"/>
            <a:r>
              <a:rPr lang="sv-SE" dirty="0" smtClean="0"/>
              <a:t>Drygt hälften köpt hjälpmedlen själv</a:t>
            </a:r>
          </a:p>
          <a:p>
            <a:pPr lvl="1"/>
            <a:r>
              <a:rPr lang="sv-SE" dirty="0" smtClean="0"/>
              <a:t>Drygt hälften fått hjälpmedlen förskrivna</a:t>
            </a:r>
          </a:p>
          <a:p>
            <a:pPr lvl="1"/>
            <a:r>
              <a:rPr lang="sv-SE" dirty="0" smtClean="0"/>
              <a:t>Fått genom bekant eller fond (8 %)</a:t>
            </a:r>
          </a:p>
          <a:p>
            <a:pPr lvl="1"/>
            <a:r>
              <a:rPr lang="sv-SE" dirty="0" smtClean="0"/>
              <a:t>Hyra eller låna från klubb, förening, vän (ovanligt)</a:t>
            </a:r>
          </a:p>
          <a:p>
            <a:pPr marL="457200" lvl="1" indent="0">
              <a:buNone/>
            </a:pPr>
            <a:endParaRPr lang="sv-SE" dirty="0"/>
          </a:p>
        </p:txBody>
      </p:sp>
      <p:pic>
        <p:nvPicPr>
          <p:cNvPr id="4" name="Platshållare för innehåll 4"/>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8347667" y="4253860"/>
            <a:ext cx="3906209" cy="2604140"/>
          </a:xfrm>
          <a:prstGeom prst="rect">
            <a:avLst/>
          </a:prstGeom>
        </p:spPr>
      </p:pic>
    </p:spTree>
    <p:extLst>
      <p:ext uri="{BB962C8B-B14F-4D97-AF65-F5344CB8AC3E}">
        <p14:creationId xmlns:p14="http://schemas.microsoft.com/office/powerpoint/2010/main" val="861222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Fått förskrivet</a:t>
            </a:r>
            <a:endParaRPr lang="sv-SE" dirty="0"/>
          </a:p>
        </p:txBody>
      </p:sp>
      <p:sp>
        <p:nvSpPr>
          <p:cNvPr id="3" name="Platshållare för innehåll 2"/>
          <p:cNvSpPr>
            <a:spLocks noGrp="1"/>
          </p:cNvSpPr>
          <p:nvPr>
            <p:ph idx="1"/>
          </p:nvPr>
        </p:nvSpPr>
        <p:spPr/>
        <p:txBody>
          <a:bodyPr>
            <a:normAutofit/>
          </a:bodyPr>
          <a:lstStyle/>
          <a:p>
            <a:endParaRPr lang="sv-SE" dirty="0"/>
          </a:p>
        </p:txBody>
      </p:sp>
      <p:sp>
        <p:nvSpPr>
          <p:cNvPr id="4" name="Kommentar i oval 3"/>
          <p:cNvSpPr/>
          <p:nvPr/>
        </p:nvSpPr>
        <p:spPr>
          <a:xfrm>
            <a:off x="6853212" y="914400"/>
            <a:ext cx="4823209" cy="2150347"/>
          </a:xfrm>
          <a:prstGeom prst="wedgeEllipseCallou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v-SE" b="1" dirty="0">
                <a:solidFill>
                  <a:schemeClr val="tx1"/>
                </a:solidFill>
              </a:rPr>
              <a:t>”Manuell rullstol som jag även har i vardagen. Skulle behöva en stol som jag bara har till mitt idrottsutövande”</a:t>
            </a:r>
          </a:p>
        </p:txBody>
      </p:sp>
      <p:sp>
        <p:nvSpPr>
          <p:cNvPr id="5" name="Kommentar i oval 4"/>
          <p:cNvSpPr/>
          <p:nvPr/>
        </p:nvSpPr>
        <p:spPr>
          <a:xfrm>
            <a:off x="931983" y="2141973"/>
            <a:ext cx="4823209" cy="2150347"/>
          </a:xfrm>
          <a:prstGeom prst="wedgeEllipseCallou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v-SE" b="1" dirty="0" smtClean="0">
                <a:solidFill>
                  <a:schemeClr val="tx1"/>
                </a:solidFill>
              </a:rPr>
              <a:t>”Elrullstol </a:t>
            </a:r>
            <a:r>
              <a:rPr lang="sv-SE" b="1" dirty="0">
                <a:solidFill>
                  <a:schemeClr val="tx1"/>
                </a:solidFill>
              </a:rPr>
              <a:t>kanske man kan räkna in eftersom den är en förutsättning för mig att kunna förflytta mig över </a:t>
            </a:r>
            <a:r>
              <a:rPr lang="sv-SE" b="1" dirty="0" err="1">
                <a:solidFill>
                  <a:schemeClr val="tx1"/>
                </a:solidFill>
              </a:rPr>
              <a:t>huvudtaget</a:t>
            </a:r>
            <a:r>
              <a:rPr lang="sv-SE" b="1" dirty="0">
                <a:solidFill>
                  <a:schemeClr val="tx1"/>
                </a:solidFill>
              </a:rPr>
              <a:t>”</a:t>
            </a:r>
          </a:p>
        </p:txBody>
      </p:sp>
      <p:sp>
        <p:nvSpPr>
          <p:cNvPr id="6" name="Kommentar i oval 5"/>
          <p:cNvSpPr/>
          <p:nvPr/>
        </p:nvSpPr>
        <p:spPr>
          <a:xfrm>
            <a:off x="5564001" y="3796430"/>
            <a:ext cx="4823209" cy="2150347"/>
          </a:xfrm>
          <a:prstGeom prst="wedgeEllipseCallou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v-SE" b="1" dirty="0" smtClean="0">
                <a:solidFill>
                  <a:schemeClr val="tx1"/>
                </a:solidFill>
              </a:rPr>
              <a:t>”Formgjutna </a:t>
            </a:r>
            <a:r>
              <a:rPr lang="sv-SE" b="1" dirty="0">
                <a:solidFill>
                  <a:schemeClr val="tx1"/>
                </a:solidFill>
              </a:rPr>
              <a:t>öronproppar som krävs för att klara av den högljudda miljön på gymmet”</a:t>
            </a:r>
          </a:p>
        </p:txBody>
      </p:sp>
    </p:spTree>
    <p:extLst>
      <p:ext uri="{BB962C8B-B14F-4D97-AF65-F5344CB8AC3E}">
        <p14:creationId xmlns:p14="http://schemas.microsoft.com/office/powerpoint/2010/main" val="35836328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Köpt själv</a:t>
            </a:r>
            <a:endParaRPr lang="sv-SE" dirty="0"/>
          </a:p>
        </p:txBody>
      </p:sp>
      <p:sp>
        <p:nvSpPr>
          <p:cNvPr id="3" name="Platshållare för innehåll 2"/>
          <p:cNvSpPr>
            <a:spLocks noGrp="1"/>
          </p:cNvSpPr>
          <p:nvPr>
            <p:ph idx="1"/>
          </p:nvPr>
        </p:nvSpPr>
        <p:spPr/>
        <p:txBody>
          <a:bodyPr>
            <a:normAutofit/>
          </a:bodyPr>
          <a:lstStyle/>
          <a:p>
            <a:pPr marL="0" indent="0">
              <a:buNone/>
            </a:pPr>
            <a:endParaRPr lang="sv-SE" dirty="0" smtClean="0"/>
          </a:p>
        </p:txBody>
      </p:sp>
      <p:sp>
        <p:nvSpPr>
          <p:cNvPr id="5" name="Kommentar i oval 4"/>
          <p:cNvSpPr/>
          <p:nvPr/>
        </p:nvSpPr>
        <p:spPr>
          <a:xfrm>
            <a:off x="2493629" y="4297992"/>
            <a:ext cx="4823209" cy="2150347"/>
          </a:xfrm>
          <a:prstGeom prst="wedgeEllipseCallou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v-SE" b="1" dirty="0">
                <a:solidFill>
                  <a:schemeClr val="tx1"/>
                </a:solidFill>
              </a:rPr>
              <a:t>”sele för att komma på och av hästen”</a:t>
            </a:r>
          </a:p>
        </p:txBody>
      </p:sp>
      <p:sp>
        <p:nvSpPr>
          <p:cNvPr id="6" name="Kommentar i oval 5"/>
          <p:cNvSpPr/>
          <p:nvPr/>
        </p:nvSpPr>
        <p:spPr>
          <a:xfrm>
            <a:off x="514991" y="1515985"/>
            <a:ext cx="4823209" cy="2150347"/>
          </a:xfrm>
          <a:prstGeom prst="wedgeEllipseCallou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v-SE" b="1" dirty="0">
                <a:solidFill>
                  <a:schemeClr val="tx1"/>
                </a:solidFill>
              </a:rPr>
              <a:t>”jag använder mobilen med timer, kalender, och </a:t>
            </a:r>
            <a:r>
              <a:rPr lang="sv-SE" b="1" dirty="0" smtClean="0">
                <a:solidFill>
                  <a:schemeClr val="tx1"/>
                </a:solidFill>
              </a:rPr>
              <a:t>en </a:t>
            </a:r>
            <a:r>
              <a:rPr lang="sv-SE" b="1" dirty="0" err="1">
                <a:solidFill>
                  <a:schemeClr val="tx1"/>
                </a:solidFill>
              </a:rPr>
              <a:t>app</a:t>
            </a:r>
            <a:r>
              <a:rPr lang="sv-SE" b="1" dirty="0">
                <a:solidFill>
                  <a:schemeClr val="tx1"/>
                </a:solidFill>
              </a:rPr>
              <a:t> som påminner mig vad jag ska göra steg </a:t>
            </a:r>
            <a:r>
              <a:rPr lang="sv-SE" b="1" dirty="0" smtClean="0">
                <a:solidFill>
                  <a:schemeClr val="tx1"/>
                </a:solidFill>
              </a:rPr>
              <a:t>för </a:t>
            </a:r>
            <a:r>
              <a:rPr lang="sv-SE" b="1" dirty="0">
                <a:solidFill>
                  <a:schemeClr val="tx1"/>
                </a:solidFill>
              </a:rPr>
              <a:t>steg”</a:t>
            </a:r>
          </a:p>
        </p:txBody>
      </p:sp>
      <p:sp>
        <p:nvSpPr>
          <p:cNvPr id="7" name="Kommentar i oval 6"/>
          <p:cNvSpPr/>
          <p:nvPr/>
        </p:nvSpPr>
        <p:spPr>
          <a:xfrm>
            <a:off x="6993629" y="2591158"/>
            <a:ext cx="4823209" cy="2150347"/>
          </a:xfrm>
          <a:prstGeom prst="wedgeEllipseCallou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v-SE" b="1" dirty="0">
                <a:solidFill>
                  <a:schemeClr val="tx1"/>
                </a:solidFill>
              </a:rPr>
              <a:t>”Västar där det står Synskada och Ledsagare vid </a:t>
            </a:r>
            <a:r>
              <a:rPr lang="sv-SE" b="1" dirty="0" smtClean="0">
                <a:solidFill>
                  <a:schemeClr val="tx1"/>
                </a:solidFill>
              </a:rPr>
              <a:t>löpning”</a:t>
            </a:r>
            <a:endParaRPr lang="sv-SE" b="1" dirty="0">
              <a:solidFill>
                <a:schemeClr val="tx1"/>
              </a:solidFill>
            </a:endParaRPr>
          </a:p>
        </p:txBody>
      </p:sp>
      <p:sp>
        <p:nvSpPr>
          <p:cNvPr id="8" name="Kommentar i oval 7"/>
          <p:cNvSpPr/>
          <p:nvPr/>
        </p:nvSpPr>
        <p:spPr>
          <a:xfrm>
            <a:off x="5338200" y="208025"/>
            <a:ext cx="4823209" cy="2150347"/>
          </a:xfrm>
          <a:prstGeom prst="wedgeEllipseCallou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sv-SE" b="1" dirty="0">
                <a:solidFill>
                  <a:schemeClr val="tx1"/>
                </a:solidFill>
              </a:rPr>
              <a:t>”en sportrullstol för att kunna hålla på med rullstolshandboll och rullstolsinnebandy”</a:t>
            </a:r>
          </a:p>
        </p:txBody>
      </p:sp>
    </p:spTree>
    <p:extLst>
      <p:ext uri="{BB962C8B-B14F-4D97-AF65-F5344CB8AC3E}">
        <p14:creationId xmlns:p14="http://schemas.microsoft.com/office/powerpoint/2010/main" val="18352328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Idag</a:t>
            </a:r>
            <a:endParaRPr lang="sv-SE" dirty="0"/>
          </a:p>
        </p:txBody>
      </p:sp>
      <p:sp>
        <p:nvSpPr>
          <p:cNvPr id="3" name="Platshållare för innehåll 2"/>
          <p:cNvSpPr>
            <a:spLocks noGrp="1"/>
          </p:cNvSpPr>
          <p:nvPr>
            <p:ph idx="1"/>
          </p:nvPr>
        </p:nvSpPr>
        <p:spPr/>
        <p:txBody>
          <a:bodyPr>
            <a:normAutofit fontScale="70000" lnSpcReduction="20000"/>
          </a:bodyPr>
          <a:lstStyle/>
          <a:p>
            <a:r>
              <a:rPr lang="sv-SE" dirty="0" smtClean="0"/>
              <a:t>Kort om regeringsuppdraget</a:t>
            </a:r>
          </a:p>
          <a:p>
            <a:r>
              <a:rPr lang="sv-SE" dirty="0" smtClean="0"/>
              <a:t>Preliminära </a:t>
            </a:r>
            <a:r>
              <a:rPr lang="sv-SE" dirty="0"/>
              <a:t>resultat från </a:t>
            </a:r>
            <a:r>
              <a:rPr lang="sv-SE" dirty="0" err="1" smtClean="0"/>
              <a:t>Rivkraft</a:t>
            </a:r>
            <a:r>
              <a:rPr lang="sv-SE" dirty="0" smtClean="0"/>
              <a:t> </a:t>
            </a:r>
            <a:endParaRPr lang="sv-SE" dirty="0"/>
          </a:p>
          <a:p>
            <a:r>
              <a:rPr lang="sv-SE" b="1" dirty="0" smtClean="0"/>
              <a:t>Gemensam diskussion</a:t>
            </a:r>
          </a:p>
          <a:p>
            <a:pPr lvl="1"/>
            <a:r>
              <a:rPr lang="sv-SE" b="1" dirty="0"/>
              <a:t>Lokala och regionala exempel för att främja tillgång till</a:t>
            </a:r>
          </a:p>
          <a:p>
            <a:pPr lvl="2"/>
            <a:r>
              <a:rPr lang="sv-SE" b="1" dirty="0"/>
              <a:t>a) hjälpmedel för fritidsaktiviteter</a:t>
            </a:r>
          </a:p>
          <a:p>
            <a:pPr lvl="2"/>
            <a:r>
              <a:rPr lang="sv-SE" b="1" dirty="0"/>
              <a:t>b) </a:t>
            </a:r>
            <a:r>
              <a:rPr lang="sv-SE" b="1" dirty="0" smtClean="0"/>
              <a:t>fritidsaktiviteter</a:t>
            </a:r>
          </a:p>
          <a:p>
            <a:pPr lvl="1"/>
            <a:r>
              <a:rPr lang="sv-SE" b="1" dirty="0" smtClean="0"/>
              <a:t>Exempel </a:t>
            </a:r>
            <a:r>
              <a:rPr lang="sv-SE" b="1" dirty="0"/>
              <a:t>på </a:t>
            </a:r>
            <a:r>
              <a:rPr lang="sv-SE" b="1" dirty="0" smtClean="0"/>
              <a:t>nationellt </a:t>
            </a:r>
            <a:r>
              <a:rPr lang="sv-SE" b="1" dirty="0"/>
              <a:t>verksamma organisationer, föreningar och privata aktörer som ordnar aktiviteter för alla att </a:t>
            </a:r>
            <a:r>
              <a:rPr lang="sv-SE" b="1" dirty="0" smtClean="0"/>
              <a:t>göra? </a:t>
            </a:r>
          </a:p>
          <a:p>
            <a:pPr lvl="1"/>
            <a:r>
              <a:rPr lang="sv-SE" b="1" dirty="0" smtClean="0"/>
              <a:t>Enkäter/aktiviteter respektive organisation genomfört?</a:t>
            </a:r>
          </a:p>
          <a:p>
            <a:pPr lvl="1"/>
            <a:r>
              <a:rPr lang="sv-SE" b="1" dirty="0"/>
              <a:t>Vanliga hinder</a:t>
            </a:r>
            <a:r>
              <a:rPr lang="sv-SE" b="1" dirty="0" smtClean="0"/>
              <a:t>?</a:t>
            </a:r>
          </a:p>
          <a:p>
            <a:pPr lvl="1"/>
            <a:r>
              <a:rPr lang="sv-SE" b="1" dirty="0"/>
              <a:t>Fonder och stiftelser inköp hjälpmedel?</a:t>
            </a:r>
          </a:p>
          <a:p>
            <a:r>
              <a:rPr lang="sv-SE" dirty="0" smtClean="0"/>
              <a:t>Kommande möten</a:t>
            </a:r>
            <a:endParaRPr lang="sv-SE" dirty="0"/>
          </a:p>
          <a:p>
            <a:endParaRPr lang="sv-SE" dirty="0"/>
          </a:p>
        </p:txBody>
      </p:sp>
      <p:pic>
        <p:nvPicPr>
          <p:cNvPr id="4" name="Bildobjekt 3"/>
          <p:cNvPicPr>
            <a:picLocks noChangeAspect="1"/>
          </p:cNvPicPr>
          <p:nvPr/>
        </p:nvPicPr>
        <p:blipFill rotWithShape="1">
          <a:blip r:embed="rId2" cstate="email">
            <a:extLst>
              <a:ext uri="{28A0092B-C50C-407E-A947-70E740481C1C}">
                <a14:useLocalDpi xmlns:a14="http://schemas.microsoft.com/office/drawing/2010/main" val="0"/>
              </a:ext>
            </a:extLst>
          </a:blip>
          <a:srcRect t="19793"/>
          <a:stretch/>
        </p:blipFill>
        <p:spPr>
          <a:xfrm rot="16200000">
            <a:off x="8667435" y="1660343"/>
            <a:ext cx="7140930" cy="3820243"/>
          </a:xfrm>
          <a:prstGeom prst="rect">
            <a:avLst/>
          </a:prstGeom>
        </p:spPr>
      </p:pic>
    </p:spTree>
    <p:extLst>
      <p:ext uri="{BB962C8B-B14F-4D97-AF65-F5344CB8AC3E}">
        <p14:creationId xmlns:p14="http://schemas.microsoft.com/office/powerpoint/2010/main" val="85982292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Idag</a:t>
            </a:r>
            <a:endParaRPr lang="sv-SE" dirty="0"/>
          </a:p>
        </p:txBody>
      </p:sp>
      <p:sp>
        <p:nvSpPr>
          <p:cNvPr id="3" name="Platshållare för innehåll 2"/>
          <p:cNvSpPr>
            <a:spLocks noGrp="1"/>
          </p:cNvSpPr>
          <p:nvPr>
            <p:ph idx="1"/>
          </p:nvPr>
        </p:nvSpPr>
        <p:spPr/>
        <p:txBody>
          <a:bodyPr>
            <a:normAutofit fontScale="70000" lnSpcReduction="20000"/>
          </a:bodyPr>
          <a:lstStyle/>
          <a:p>
            <a:r>
              <a:rPr lang="sv-SE" dirty="0" smtClean="0"/>
              <a:t>Kort om regeringsuppdraget</a:t>
            </a:r>
          </a:p>
          <a:p>
            <a:r>
              <a:rPr lang="sv-SE" dirty="0" smtClean="0"/>
              <a:t>Preliminära </a:t>
            </a:r>
            <a:r>
              <a:rPr lang="sv-SE" dirty="0"/>
              <a:t>resultat från </a:t>
            </a:r>
            <a:r>
              <a:rPr lang="sv-SE" dirty="0" err="1" smtClean="0"/>
              <a:t>Rivkraft</a:t>
            </a:r>
            <a:r>
              <a:rPr lang="sv-SE" dirty="0" smtClean="0"/>
              <a:t> </a:t>
            </a:r>
            <a:endParaRPr lang="sv-SE" dirty="0"/>
          </a:p>
          <a:p>
            <a:r>
              <a:rPr lang="sv-SE" dirty="0" smtClean="0"/>
              <a:t>Gemensam diskussion</a:t>
            </a:r>
          </a:p>
          <a:p>
            <a:pPr lvl="1"/>
            <a:r>
              <a:rPr lang="sv-SE" dirty="0"/>
              <a:t>Lokala och regionala exempel för att främja tillgång till</a:t>
            </a:r>
          </a:p>
          <a:p>
            <a:pPr lvl="2"/>
            <a:r>
              <a:rPr lang="sv-SE" dirty="0"/>
              <a:t>a) hjälpmedel för fritidsaktiviteter</a:t>
            </a:r>
          </a:p>
          <a:p>
            <a:pPr lvl="2"/>
            <a:r>
              <a:rPr lang="sv-SE" dirty="0"/>
              <a:t>b) </a:t>
            </a:r>
            <a:r>
              <a:rPr lang="sv-SE" dirty="0" smtClean="0"/>
              <a:t>fritidsaktiviteter</a:t>
            </a:r>
          </a:p>
          <a:p>
            <a:pPr lvl="1"/>
            <a:r>
              <a:rPr lang="sv-SE" dirty="0" smtClean="0"/>
              <a:t>Exempel </a:t>
            </a:r>
            <a:r>
              <a:rPr lang="sv-SE" dirty="0"/>
              <a:t>på </a:t>
            </a:r>
            <a:r>
              <a:rPr lang="sv-SE" dirty="0" smtClean="0"/>
              <a:t>nationellt </a:t>
            </a:r>
            <a:r>
              <a:rPr lang="sv-SE" dirty="0"/>
              <a:t>verksamma organisationer, föreningar och privata aktörer som ordnar aktiviteter för alla att </a:t>
            </a:r>
            <a:r>
              <a:rPr lang="sv-SE" dirty="0" smtClean="0"/>
              <a:t>göra? </a:t>
            </a:r>
          </a:p>
          <a:p>
            <a:pPr lvl="1"/>
            <a:r>
              <a:rPr lang="sv-SE" dirty="0" smtClean="0"/>
              <a:t>Enkäter/aktiviteter respektive organisation genomfört?</a:t>
            </a:r>
          </a:p>
          <a:p>
            <a:pPr lvl="1"/>
            <a:r>
              <a:rPr lang="sv-SE" dirty="0"/>
              <a:t>Vanliga hinder</a:t>
            </a:r>
            <a:r>
              <a:rPr lang="sv-SE" dirty="0" smtClean="0"/>
              <a:t>?</a:t>
            </a:r>
          </a:p>
          <a:p>
            <a:pPr lvl="1"/>
            <a:r>
              <a:rPr lang="sv-SE" dirty="0"/>
              <a:t>Fonder och stiftelser inköp hjälpmedel?</a:t>
            </a:r>
          </a:p>
          <a:p>
            <a:r>
              <a:rPr lang="sv-SE" b="1" dirty="0" smtClean="0"/>
              <a:t>Kommande möten</a:t>
            </a:r>
            <a:endParaRPr lang="sv-SE" b="1" dirty="0"/>
          </a:p>
          <a:p>
            <a:endParaRPr lang="sv-SE" dirty="0"/>
          </a:p>
        </p:txBody>
      </p:sp>
      <p:pic>
        <p:nvPicPr>
          <p:cNvPr id="4" name="Bildobjekt 3"/>
          <p:cNvPicPr>
            <a:picLocks noChangeAspect="1"/>
          </p:cNvPicPr>
          <p:nvPr/>
        </p:nvPicPr>
        <p:blipFill rotWithShape="1">
          <a:blip r:embed="rId2" cstate="email">
            <a:extLst>
              <a:ext uri="{28A0092B-C50C-407E-A947-70E740481C1C}">
                <a14:useLocalDpi xmlns:a14="http://schemas.microsoft.com/office/drawing/2010/main" val="0"/>
              </a:ext>
            </a:extLst>
          </a:blip>
          <a:srcRect t="19793"/>
          <a:stretch/>
        </p:blipFill>
        <p:spPr>
          <a:xfrm rot="16200000">
            <a:off x="8667435" y="1660343"/>
            <a:ext cx="7140930" cy="3820243"/>
          </a:xfrm>
          <a:prstGeom prst="rect">
            <a:avLst/>
          </a:prstGeom>
        </p:spPr>
      </p:pic>
    </p:spTree>
    <p:extLst>
      <p:ext uri="{BB962C8B-B14F-4D97-AF65-F5344CB8AC3E}">
        <p14:creationId xmlns:p14="http://schemas.microsoft.com/office/powerpoint/2010/main" val="106848292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Kommande möten höst 2019</a:t>
            </a:r>
            <a:endParaRPr lang="sv-SE" dirty="0"/>
          </a:p>
        </p:txBody>
      </p:sp>
      <p:sp>
        <p:nvSpPr>
          <p:cNvPr id="3" name="Platshållare för innehåll 2"/>
          <p:cNvSpPr>
            <a:spLocks noGrp="1"/>
          </p:cNvSpPr>
          <p:nvPr>
            <p:ph idx="1"/>
          </p:nvPr>
        </p:nvSpPr>
        <p:spPr/>
        <p:txBody>
          <a:bodyPr>
            <a:normAutofit fontScale="77500" lnSpcReduction="20000"/>
          </a:bodyPr>
          <a:lstStyle/>
          <a:p>
            <a:r>
              <a:rPr lang="sv-SE" dirty="0" smtClean="0"/>
              <a:t>15 okt klockan 9.30-11.00 </a:t>
            </a:r>
          </a:p>
          <a:p>
            <a:pPr lvl="1"/>
            <a:r>
              <a:rPr lang="sv-SE" dirty="0" smtClean="0"/>
              <a:t>Clarion hotell </a:t>
            </a:r>
            <a:r>
              <a:rPr lang="sv-SE" dirty="0" err="1" smtClean="0"/>
              <a:t>sign</a:t>
            </a:r>
            <a:r>
              <a:rPr lang="sv-SE" dirty="0" smtClean="0"/>
              <a:t>, </a:t>
            </a:r>
            <a:r>
              <a:rPr lang="sv-SE" dirty="0"/>
              <a:t>Östra Järnvägsgatan </a:t>
            </a:r>
            <a:r>
              <a:rPr lang="sv-SE" dirty="0" smtClean="0"/>
              <a:t>35 i Stockholm.</a:t>
            </a:r>
          </a:p>
          <a:p>
            <a:pPr lvl="1"/>
            <a:r>
              <a:rPr lang="sv-SE" dirty="0" smtClean="0"/>
              <a:t>Anmäl dig gärna till frukostseminarium mellan 8.00-9.00 om resultat från </a:t>
            </a:r>
            <a:r>
              <a:rPr lang="sv-SE" dirty="0" err="1" smtClean="0"/>
              <a:t>Rivkraft</a:t>
            </a:r>
            <a:r>
              <a:rPr lang="sv-SE" dirty="0" smtClean="0"/>
              <a:t> och gruppintervjuer.</a:t>
            </a:r>
          </a:p>
          <a:p>
            <a:r>
              <a:rPr lang="sv-SE" dirty="0" smtClean="0"/>
              <a:t>25 nov </a:t>
            </a:r>
            <a:r>
              <a:rPr lang="sv-SE" dirty="0"/>
              <a:t>9.30-11.00 </a:t>
            </a:r>
            <a:endParaRPr lang="sv-SE" dirty="0" smtClean="0"/>
          </a:p>
          <a:p>
            <a:pPr lvl="1"/>
            <a:r>
              <a:rPr lang="sv-SE" dirty="0" smtClean="0"/>
              <a:t>Stockholm </a:t>
            </a:r>
            <a:r>
              <a:rPr lang="sv-SE" dirty="0"/>
              <a:t>City Conference </a:t>
            </a:r>
            <a:r>
              <a:rPr lang="sv-SE" dirty="0" smtClean="0"/>
              <a:t>Centre, Drottninggatan 71b i Stockholm.</a:t>
            </a:r>
          </a:p>
          <a:p>
            <a:pPr lvl="1"/>
            <a:r>
              <a:rPr lang="sv-SE" dirty="0" smtClean="0"/>
              <a:t>Anmäl dig gärna till frukostseminarium 8.00-9.00 om resultat från förskrivarenkät.</a:t>
            </a:r>
          </a:p>
          <a:p>
            <a:r>
              <a:rPr lang="sv-SE" dirty="0" smtClean="0"/>
              <a:t>11 dec 9.30-11.00 Clarion Sign</a:t>
            </a:r>
          </a:p>
          <a:p>
            <a:pPr lvl="1"/>
            <a:r>
              <a:rPr lang="sv-SE" dirty="0"/>
              <a:t>Clarion hotell </a:t>
            </a:r>
            <a:r>
              <a:rPr lang="sv-SE" dirty="0" err="1"/>
              <a:t>sign</a:t>
            </a:r>
            <a:r>
              <a:rPr lang="sv-SE" dirty="0"/>
              <a:t>, Östra Järnvägsgatan 35 i Stockholm.</a:t>
            </a:r>
          </a:p>
          <a:p>
            <a:pPr lvl="1"/>
            <a:r>
              <a:rPr lang="sv-SE" dirty="0"/>
              <a:t>Anmäl dig gärna till frukostseminarium mellan 8.00-9.00 om </a:t>
            </a:r>
            <a:r>
              <a:rPr lang="sv-SE" dirty="0" smtClean="0"/>
              <a:t>granskning av lokala och regionala satsningar.</a:t>
            </a:r>
          </a:p>
        </p:txBody>
      </p:sp>
    </p:spTree>
    <p:extLst>
      <p:ext uri="{BB962C8B-B14F-4D97-AF65-F5344CB8AC3E}">
        <p14:creationId xmlns:p14="http://schemas.microsoft.com/office/powerpoint/2010/main" val="8907745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Idag</a:t>
            </a:r>
            <a:endParaRPr lang="sv-SE" dirty="0"/>
          </a:p>
        </p:txBody>
      </p:sp>
      <p:sp>
        <p:nvSpPr>
          <p:cNvPr id="3" name="Platshållare för innehåll 2"/>
          <p:cNvSpPr>
            <a:spLocks noGrp="1"/>
          </p:cNvSpPr>
          <p:nvPr>
            <p:ph idx="1"/>
          </p:nvPr>
        </p:nvSpPr>
        <p:spPr/>
        <p:txBody>
          <a:bodyPr>
            <a:normAutofit fontScale="70000" lnSpcReduction="20000"/>
          </a:bodyPr>
          <a:lstStyle/>
          <a:p>
            <a:r>
              <a:rPr lang="sv-SE" dirty="0" smtClean="0"/>
              <a:t>Kort om regeringsuppdraget</a:t>
            </a:r>
          </a:p>
          <a:p>
            <a:r>
              <a:rPr lang="sv-SE" dirty="0" smtClean="0"/>
              <a:t>Preliminära </a:t>
            </a:r>
            <a:r>
              <a:rPr lang="sv-SE" dirty="0"/>
              <a:t>resultat från </a:t>
            </a:r>
            <a:r>
              <a:rPr lang="sv-SE" dirty="0" err="1" smtClean="0"/>
              <a:t>Rivkraft</a:t>
            </a:r>
            <a:r>
              <a:rPr lang="sv-SE" dirty="0" smtClean="0"/>
              <a:t> </a:t>
            </a:r>
            <a:endParaRPr lang="sv-SE" dirty="0"/>
          </a:p>
          <a:p>
            <a:r>
              <a:rPr lang="sv-SE" dirty="0" smtClean="0"/>
              <a:t>Gemensam diskussion</a:t>
            </a:r>
          </a:p>
          <a:p>
            <a:pPr lvl="1"/>
            <a:r>
              <a:rPr lang="sv-SE" dirty="0"/>
              <a:t>Lokala och regionala exempel för att främja tillgång till</a:t>
            </a:r>
          </a:p>
          <a:p>
            <a:pPr lvl="2"/>
            <a:r>
              <a:rPr lang="sv-SE" dirty="0"/>
              <a:t>a) hjälpmedel för fritidsaktiviteter</a:t>
            </a:r>
          </a:p>
          <a:p>
            <a:pPr lvl="2"/>
            <a:r>
              <a:rPr lang="sv-SE" dirty="0"/>
              <a:t>b) </a:t>
            </a:r>
            <a:r>
              <a:rPr lang="sv-SE" dirty="0" smtClean="0"/>
              <a:t>fritidsaktiviteter</a:t>
            </a:r>
          </a:p>
          <a:p>
            <a:pPr lvl="1"/>
            <a:r>
              <a:rPr lang="sv-SE" dirty="0" smtClean="0"/>
              <a:t>Exempel </a:t>
            </a:r>
            <a:r>
              <a:rPr lang="sv-SE" dirty="0"/>
              <a:t>på </a:t>
            </a:r>
            <a:r>
              <a:rPr lang="sv-SE" dirty="0" smtClean="0"/>
              <a:t>nationellt </a:t>
            </a:r>
            <a:r>
              <a:rPr lang="sv-SE" dirty="0"/>
              <a:t>verksamma organisationer, föreningar och privata aktörer som ordnar aktiviteter för alla att </a:t>
            </a:r>
            <a:r>
              <a:rPr lang="sv-SE" dirty="0" smtClean="0"/>
              <a:t>göra? </a:t>
            </a:r>
          </a:p>
          <a:p>
            <a:pPr lvl="1"/>
            <a:r>
              <a:rPr lang="sv-SE" dirty="0" smtClean="0"/>
              <a:t>Enkäter/aktiviteter respektive organisation genomfört?</a:t>
            </a:r>
          </a:p>
          <a:p>
            <a:pPr lvl="1"/>
            <a:r>
              <a:rPr lang="sv-SE" dirty="0"/>
              <a:t>Vanliga hinder</a:t>
            </a:r>
            <a:r>
              <a:rPr lang="sv-SE" dirty="0" smtClean="0"/>
              <a:t>?</a:t>
            </a:r>
          </a:p>
          <a:p>
            <a:pPr lvl="1"/>
            <a:r>
              <a:rPr lang="sv-SE" dirty="0" smtClean="0"/>
              <a:t>Fonder och stiftelser inköp hjälpmedel?</a:t>
            </a:r>
            <a:endParaRPr lang="sv-SE" dirty="0"/>
          </a:p>
          <a:p>
            <a:r>
              <a:rPr lang="sv-SE" dirty="0" smtClean="0"/>
              <a:t>Kommande möten</a:t>
            </a:r>
            <a:endParaRPr lang="sv-SE" dirty="0"/>
          </a:p>
          <a:p>
            <a:endParaRPr lang="sv-SE" dirty="0"/>
          </a:p>
        </p:txBody>
      </p:sp>
      <p:pic>
        <p:nvPicPr>
          <p:cNvPr id="4" name="Bildobjekt 3"/>
          <p:cNvPicPr>
            <a:picLocks noChangeAspect="1"/>
          </p:cNvPicPr>
          <p:nvPr/>
        </p:nvPicPr>
        <p:blipFill rotWithShape="1">
          <a:blip r:embed="rId2" cstate="email">
            <a:extLst>
              <a:ext uri="{28A0092B-C50C-407E-A947-70E740481C1C}">
                <a14:useLocalDpi xmlns:a14="http://schemas.microsoft.com/office/drawing/2010/main" val="0"/>
              </a:ext>
            </a:extLst>
          </a:blip>
          <a:srcRect t="19793"/>
          <a:stretch/>
        </p:blipFill>
        <p:spPr>
          <a:xfrm rot="16200000">
            <a:off x="8667435" y="1660343"/>
            <a:ext cx="7140930" cy="3820243"/>
          </a:xfrm>
          <a:prstGeom prst="rect">
            <a:avLst/>
          </a:prstGeom>
        </p:spPr>
      </p:pic>
    </p:spTree>
    <p:extLst>
      <p:ext uri="{BB962C8B-B14F-4D97-AF65-F5344CB8AC3E}">
        <p14:creationId xmlns:p14="http://schemas.microsoft.com/office/powerpoint/2010/main" val="36692450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Bildobjekt 7" descr="Erika Dahlin i snöigt landskap"/>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0" y="2659958"/>
            <a:ext cx="5986655" cy="3399255"/>
          </a:xfrm>
          <a:prstGeom prst="rect">
            <a:avLst/>
          </a:prstGeom>
        </p:spPr>
      </p:pic>
      <p:pic>
        <p:nvPicPr>
          <p:cNvPr id="9" name="Picture 2" descr="Erika Johansson i snöigt landskap"/>
          <p:cNvPicPr>
            <a:picLocks noChangeAspect="1" noChangeArrowheads="1"/>
          </p:cNvPicPr>
          <p:nvPr/>
        </p:nvPicPr>
        <p:blipFill rotWithShape="1">
          <a:blip r:embed="rId3" cstate="email">
            <a:extLst>
              <a:ext uri="{28A0092B-C50C-407E-A947-70E740481C1C}">
                <a14:useLocalDpi xmlns:a14="http://schemas.microsoft.com/office/drawing/2010/main" val="0"/>
              </a:ext>
            </a:extLst>
          </a:blip>
          <a:srcRect l="27023" r="31461"/>
          <a:stretch/>
        </p:blipFill>
        <p:spPr bwMode="auto">
          <a:xfrm rot="5400000">
            <a:off x="7374827" y="1266017"/>
            <a:ext cx="3428998" cy="62053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ubrik 1"/>
          <p:cNvSpPr txBox="1">
            <a:spLocks/>
          </p:cNvSpPr>
          <p:nvPr/>
        </p:nvSpPr>
        <p:spPr>
          <a:xfrm>
            <a:off x="819585" y="368601"/>
            <a:ext cx="10334140" cy="881391"/>
          </a:xfrm>
          <a:prstGeom prst="rect">
            <a:avLst/>
          </a:prstGeom>
        </p:spPr>
        <p:txBody>
          <a:bodyPr vert="horz" lIns="91440" tIns="45720" rIns="91440" bIns="45720" rtlCol="0" anchor="b">
            <a:normAutofit lnSpcReduction="10000"/>
          </a:bodyPr>
          <a:lstStyle>
            <a:lvl1pPr algn="ctr" defTabSz="914400" rtl="0" eaLnBrk="1" latinLnBrk="0" hangingPunct="1">
              <a:lnSpc>
                <a:spcPct val="90000"/>
              </a:lnSpc>
              <a:spcBef>
                <a:spcPct val="0"/>
              </a:spcBef>
              <a:buNone/>
              <a:defRPr sz="6000" kern="1200">
                <a:solidFill>
                  <a:schemeClr val="tx1"/>
                </a:solidFill>
                <a:latin typeface="+mj-lt"/>
                <a:ea typeface="Arial" charset="0"/>
                <a:cs typeface="Arial" charset="0"/>
              </a:defRPr>
            </a:lvl1pPr>
          </a:lstStyle>
          <a:p>
            <a:r>
              <a:rPr lang="sv-SE" dirty="0" smtClean="0"/>
              <a:t>Kontakta oss gärna</a:t>
            </a:r>
            <a:endParaRPr lang="sv-SE" dirty="0"/>
          </a:p>
        </p:txBody>
      </p:sp>
      <p:sp>
        <p:nvSpPr>
          <p:cNvPr id="11" name="Platshållare för innehåll 2"/>
          <p:cNvSpPr txBox="1">
            <a:spLocks/>
          </p:cNvSpPr>
          <p:nvPr/>
        </p:nvSpPr>
        <p:spPr>
          <a:xfrm>
            <a:off x="1538312" y="1530441"/>
            <a:ext cx="9000000" cy="3986215"/>
          </a:xfrm>
          <a:prstGeom prst="rect">
            <a:avLst/>
          </a:prstGeom>
        </p:spPr>
        <p:txBody>
          <a:bodyPr vert="horz" lIns="91440" tIns="45720" rIns="91440" bIns="45720" rtlCol="0">
            <a:normAutofit/>
          </a:bodyPr>
          <a:lstStyle>
            <a:lvl1pPr marL="0" indent="0" algn="ctr" defTabSz="914400" rtl="0" eaLnBrk="1" latinLnBrk="0" hangingPunct="1">
              <a:lnSpc>
                <a:spcPct val="110000"/>
              </a:lnSpc>
              <a:spcBef>
                <a:spcPts val="1000"/>
              </a:spcBef>
              <a:buFont typeface="Arial"/>
              <a:buNone/>
              <a:defRPr sz="2400" kern="1200">
                <a:solidFill>
                  <a:schemeClr val="tx1"/>
                </a:solidFill>
                <a:latin typeface="+mn-lt"/>
                <a:ea typeface="Arial" charset="0"/>
                <a:cs typeface="Arial" charset="0"/>
              </a:defRPr>
            </a:lvl1pPr>
            <a:lvl2pPr marL="457200" indent="0" algn="ctr" defTabSz="914400" rtl="0" eaLnBrk="1" latinLnBrk="0" hangingPunct="1">
              <a:lnSpc>
                <a:spcPct val="110000"/>
              </a:lnSpc>
              <a:spcBef>
                <a:spcPts val="500"/>
              </a:spcBef>
              <a:buFont typeface="Arial"/>
              <a:buNone/>
              <a:defRPr sz="2000" kern="1200">
                <a:solidFill>
                  <a:schemeClr val="tx1"/>
                </a:solidFill>
                <a:latin typeface="+mn-lt"/>
                <a:ea typeface="Arial" charset="0"/>
                <a:cs typeface="Arial" charset="0"/>
              </a:defRPr>
            </a:lvl2pPr>
            <a:lvl3pPr marL="914400" indent="0" algn="ctr" defTabSz="914400" rtl="0" eaLnBrk="1" latinLnBrk="0" hangingPunct="1">
              <a:lnSpc>
                <a:spcPct val="110000"/>
              </a:lnSpc>
              <a:spcBef>
                <a:spcPts val="500"/>
              </a:spcBef>
              <a:buFont typeface="Arial"/>
              <a:buNone/>
              <a:defRPr sz="1800" kern="1200">
                <a:solidFill>
                  <a:schemeClr val="tx1"/>
                </a:solidFill>
                <a:latin typeface="+mn-lt"/>
                <a:ea typeface="Arial" charset="0"/>
                <a:cs typeface="Arial" charset="0"/>
              </a:defRPr>
            </a:lvl3pPr>
            <a:lvl4pPr marL="1371600" indent="0" algn="ctr" defTabSz="914400" rtl="0" eaLnBrk="1" latinLnBrk="0" hangingPunct="1">
              <a:lnSpc>
                <a:spcPct val="110000"/>
              </a:lnSpc>
              <a:spcBef>
                <a:spcPts val="500"/>
              </a:spcBef>
              <a:buFont typeface="Arial"/>
              <a:buNone/>
              <a:defRPr sz="1600" kern="1200">
                <a:solidFill>
                  <a:schemeClr val="tx1"/>
                </a:solidFill>
                <a:latin typeface="+mn-lt"/>
                <a:ea typeface="Arial" charset="0"/>
                <a:cs typeface="Arial" charset="0"/>
              </a:defRPr>
            </a:lvl4pPr>
            <a:lvl5pPr marL="1828800" indent="0" algn="ctr" defTabSz="914400" rtl="0" eaLnBrk="1" latinLnBrk="0" hangingPunct="1">
              <a:lnSpc>
                <a:spcPct val="110000"/>
              </a:lnSpc>
              <a:spcBef>
                <a:spcPts val="500"/>
              </a:spcBef>
              <a:buFont typeface="Arial"/>
              <a:buNone/>
              <a:defRPr sz="1600" kern="1200">
                <a:solidFill>
                  <a:schemeClr val="tx1"/>
                </a:solidFill>
                <a:latin typeface="+mn-lt"/>
                <a:ea typeface="Arial" charset="0"/>
                <a:cs typeface="Arial" charset="0"/>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r>
              <a:rPr lang="sv-SE" dirty="0" smtClean="0"/>
              <a:t>      Erika Dahlin eller Erika Johansson</a:t>
            </a:r>
            <a:endParaRPr lang="sv-SE" dirty="0" smtClean="0">
              <a:hlinkClick r:id="rId4"/>
            </a:endParaRPr>
          </a:p>
          <a:p>
            <a:r>
              <a:rPr lang="sv-SE" dirty="0" smtClean="0"/>
              <a:t>    </a:t>
            </a:r>
            <a:r>
              <a:rPr lang="sv-SE" dirty="0" smtClean="0">
                <a:hlinkClick r:id="rId4"/>
              </a:rPr>
              <a:t>erika.dahlin@mfd.se</a:t>
            </a:r>
            <a:r>
              <a:rPr lang="sv-SE" dirty="0" smtClean="0"/>
              <a:t>         </a:t>
            </a:r>
            <a:r>
              <a:rPr lang="sv-SE" dirty="0" smtClean="0">
                <a:hlinkClick r:id="rId5"/>
              </a:rPr>
              <a:t>erika.johansson@mfd.se</a:t>
            </a:r>
            <a:endParaRPr lang="sv-SE" dirty="0"/>
          </a:p>
        </p:txBody>
      </p:sp>
    </p:spTree>
    <p:extLst>
      <p:ext uri="{BB962C8B-B14F-4D97-AF65-F5344CB8AC3E}">
        <p14:creationId xmlns:p14="http://schemas.microsoft.com/office/powerpoint/2010/main" val="14471738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Idag</a:t>
            </a:r>
            <a:endParaRPr lang="sv-SE" dirty="0"/>
          </a:p>
        </p:txBody>
      </p:sp>
      <p:sp>
        <p:nvSpPr>
          <p:cNvPr id="3" name="Platshållare för innehåll 2"/>
          <p:cNvSpPr>
            <a:spLocks noGrp="1"/>
          </p:cNvSpPr>
          <p:nvPr>
            <p:ph idx="1"/>
          </p:nvPr>
        </p:nvSpPr>
        <p:spPr/>
        <p:txBody>
          <a:bodyPr>
            <a:normAutofit fontScale="70000" lnSpcReduction="20000"/>
          </a:bodyPr>
          <a:lstStyle/>
          <a:p>
            <a:r>
              <a:rPr lang="sv-SE" b="1" dirty="0" smtClean="0"/>
              <a:t>Kort om regeringsuppdraget</a:t>
            </a:r>
          </a:p>
          <a:p>
            <a:r>
              <a:rPr lang="sv-SE" dirty="0" smtClean="0"/>
              <a:t>Preliminära </a:t>
            </a:r>
            <a:r>
              <a:rPr lang="sv-SE" dirty="0"/>
              <a:t>resultat från </a:t>
            </a:r>
            <a:r>
              <a:rPr lang="sv-SE" dirty="0" err="1" smtClean="0"/>
              <a:t>Rivkraft</a:t>
            </a:r>
            <a:r>
              <a:rPr lang="sv-SE" dirty="0" smtClean="0"/>
              <a:t> </a:t>
            </a:r>
            <a:endParaRPr lang="sv-SE" dirty="0"/>
          </a:p>
          <a:p>
            <a:r>
              <a:rPr lang="sv-SE" dirty="0" smtClean="0"/>
              <a:t>Gemensam diskussion</a:t>
            </a:r>
          </a:p>
          <a:p>
            <a:pPr lvl="1"/>
            <a:r>
              <a:rPr lang="sv-SE" dirty="0"/>
              <a:t>Lokala och regionala exempel för att främja tillgång till</a:t>
            </a:r>
          </a:p>
          <a:p>
            <a:pPr lvl="2"/>
            <a:r>
              <a:rPr lang="sv-SE" dirty="0"/>
              <a:t>a) hjälpmedel för fritidsaktiviteter</a:t>
            </a:r>
          </a:p>
          <a:p>
            <a:pPr lvl="2"/>
            <a:r>
              <a:rPr lang="sv-SE" dirty="0"/>
              <a:t>b) </a:t>
            </a:r>
            <a:r>
              <a:rPr lang="sv-SE" dirty="0" smtClean="0"/>
              <a:t>fritidsaktiviteter</a:t>
            </a:r>
          </a:p>
          <a:p>
            <a:pPr lvl="1"/>
            <a:r>
              <a:rPr lang="sv-SE" dirty="0" smtClean="0"/>
              <a:t>Exempel </a:t>
            </a:r>
            <a:r>
              <a:rPr lang="sv-SE" dirty="0"/>
              <a:t>på </a:t>
            </a:r>
            <a:r>
              <a:rPr lang="sv-SE" dirty="0" smtClean="0"/>
              <a:t>nationellt </a:t>
            </a:r>
            <a:r>
              <a:rPr lang="sv-SE" dirty="0"/>
              <a:t>verksamma organisationer, föreningar och privata aktörer som ordnar aktiviteter för alla att </a:t>
            </a:r>
            <a:r>
              <a:rPr lang="sv-SE" dirty="0" smtClean="0"/>
              <a:t>göra? </a:t>
            </a:r>
          </a:p>
          <a:p>
            <a:pPr lvl="1"/>
            <a:r>
              <a:rPr lang="sv-SE" dirty="0" smtClean="0"/>
              <a:t>Enkäter/aktiviteter respektive organisation genomfört?</a:t>
            </a:r>
          </a:p>
          <a:p>
            <a:pPr lvl="1"/>
            <a:r>
              <a:rPr lang="sv-SE" dirty="0"/>
              <a:t>Vanliga hinder</a:t>
            </a:r>
            <a:r>
              <a:rPr lang="sv-SE" dirty="0" smtClean="0"/>
              <a:t>?</a:t>
            </a:r>
          </a:p>
          <a:p>
            <a:pPr lvl="1"/>
            <a:r>
              <a:rPr lang="sv-SE" dirty="0"/>
              <a:t>Fonder och stiftelser inköp hjälpmedel</a:t>
            </a:r>
            <a:r>
              <a:rPr lang="sv-SE" dirty="0" smtClean="0"/>
              <a:t>?</a:t>
            </a:r>
            <a:endParaRPr lang="sv-SE" dirty="0"/>
          </a:p>
          <a:p>
            <a:r>
              <a:rPr lang="sv-SE" dirty="0" smtClean="0"/>
              <a:t>Kommande möten</a:t>
            </a:r>
            <a:endParaRPr lang="sv-SE" dirty="0"/>
          </a:p>
          <a:p>
            <a:endParaRPr lang="sv-SE" dirty="0"/>
          </a:p>
        </p:txBody>
      </p:sp>
      <p:pic>
        <p:nvPicPr>
          <p:cNvPr id="4" name="Bildobjekt 3"/>
          <p:cNvPicPr>
            <a:picLocks noChangeAspect="1"/>
          </p:cNvPicPr>
          <p:nvPr/>
        </p:nvPicPr>
        <p:blipFill rotWithShape="1">
          <a:blip r:embed="rId2" cstate="email">
            <a:extLst>
              <a:ext uri="{28A0092B-C50C-407E-A947-70E740481C1C}">
                <a14:useLocalDpi xmlns:a14="http://schemas.microsoft.com/office/drawing/2010/main" val="0"/>
              </a:ext>
            </a:extLst>
          </a:blip>
          <a:srcRect t="19793"/>
          <a:stretch/>
        </p:blipFill>
        <p:spPr>
          <a:xfrm rot="16200000">
            <a:off x="8667435" y="1660343"/>
            <a:ext cx="7140930" cy="3820243"/>
          </a:xfrm>
          <a:prstGeom prst="rect">
            <a:avLst/>
          </a:prstGeom>
        </p:spPr>
      </p:pic>
    </p:spTree>
    <p:extLst>
      <p:ext uri="{BB962C8B-B14F-4D97-AF65-F5344CB8AC3E}">
        <p14:creationId xmlns:p14="http://schemas.microsoft.com/office/powerpoint/2010/main" val="9176838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524235" y="365125"/>
            <a:ext cx="10334140" cy="1325563"/>
          </a:xfrm>
        </p:spPr>
        <p:txBody>
          <a:bodyPr/>
          <a:lstStyle/>
          <a:p>
            <a:r>
              <a:rPr lang="sv-SE" dirty="0" smtClean="0"/>
              <a:t>Uppdraget</a:t>
            </a:r>
            <a:endParaRPr lang="sv-SE" dirty="0"/>
          </a:p>
        </p:txBody>
      </p:sp>
      <p:sp>
        <p:nvSpPr>
          <p:cNvPr id="3" name="Platshållare för innehåll 2"/>
          <p:cNvSpPr>
            <a:spLocks noGrp="1"/>
          </p:cNvSpPr>
          <p:nvPr>
            <p:ph idx="1"/>
          </p:nvPr>
        </p:nvSpPr>
        <p:spPr>
          <a:xfrm>
            <a:off x="509720" y="1825625"/>
            <a:ext cx="6551482" cy="3986215"/>
          </a:xfrm>
        </p:spPr>
        <p:txBody>
          <a:bodyPr>
            <a:normAutofit/>
          </a:bodyPr>
          <a:lstStyle/>
          <a:p>
            <a:r>
              <a:rPr lang="sv-SE" dirty="0" smtClean="0"/>
              <a:t>Kartlägga </a:t>
            </a:r>
            <a:r>
              <a:rPr lang="sv-SE" dirty="0"/>
              <a:t>lokala och regionala </a:t>
            </a:r>
            <a:r>
              <a:rPr lang="sv-SE" dirty="0" smtClean="0"/>
              <a:t>insatser för ökad tillgång till*:</a:t>
            </a:r>
          </a:p>
          <a:p>
            <a:pPr lvl="1"/>
            <a:r>
              <a:rPr lang="sv-SE" dirty="0" smtClean="0"/>
              <a:t>hjälpmedel </a:t>
            </a:r>
            <a:r>
              <a:rPr lang="sv-SE" dirty="0"/>
              <a:t>eller teknikbaserade stöd för en aktiv </a:t>
            </a:r>
            <a:r>
              <a:rPr lang="sv-SE" dirty="0" smtClean="0"/>
              <a:t>fritid</a:t>
            </a:r>
          </a:p>
          <a:p>
            <a:pPr lvl="1"/>
            <a:r>
              <a:rPr lang="sv-SE" dirty="0"/>
              <a:t>f</a:t>
            </a:r>
            <a:r>
              <a:rPr lang="sv-SE" dirty="0" smtClean="0"/>
              <a:t>ritidsaktiviteter i allmänhet</a:t>
            </a:r>
          </a:p>
          <a:p>
            <a:pPr marL="0" indent="0">
              <a:buNone/>
            </a:pPr>
            <a:r>
              <a:rPr lang="sv-SE" sz="2500" dirty="0" smtClean="0"/>
              <a:t>*</a:t>
            </a:r>
            <a:r>
              <a:rPr lang="sv-SE" sz="2000" dirty="0" smtClean="0"/>
              <a:t>Ingår </a:t>
            </a:r>
            <a:r>
              <a:rPr lang="sv-SE" sz="2000" dirty="0"/>
              <a:t>att kartlägga </a:t>
            </a:r>
            <a:r>
              <a:rPr lang="sv-SE" sz="2000" dirty="0" smtClean="0"/>
              <a:t>skillnader utifrån ålder och kön</a:t>
            </a:r>
            <a:endParaRPr lang="sv-SE" sz="2000" dirty="0"/>
          </a:p>
        </p:txBody>
      </p:sp>
      <p:pic>
        <p:nvPicPr>
          <p:cNvPr id="4" name="Platshållare för innehåll 3" descr="En mamma som springer bredvid sin dotter som kör slalom mellan koner med en specialanpassad cykel"/>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6870027" y="-1382297"/>
            <a:ext cx="6096000" cy="9151172"/>
          </a:xfrm>
          <a:prstGeom prst="rect">
            <a:avLst/>
          </a:prstGeom>
        </p:spPr>
      </p:pic>
    </p:spTree>
    <p:extLst>
      <p:ext uri="{BB962C8B-B14F-4D97-AF65-F5344CB8AC3E}">
        <p14:creationId xmlns:p14="http://schemas.microsoft.com/office/powerpoint/2010/main" val="8402543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242889" y="831897"/>
            <a:ext cx="11690220" cy="4888259"/>
          </a:xfrm>
          <a:prstGeom prst="rect">
            <a:avLst/>
          </a:prstGeom>
        </p:spPr>
      </p:pic>
    </p:spTree>
    <p:extLst>
      <p:ext uri="{BB962C8B-B14F-4D97-AF65-F5344CB8AC3E}">
        <p14:creationId xmlns:p14="http://schemas.microsoft.com/office/powerpoint/2010/main" val="11337636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p:cNvSpPr>
            <a:spLocks noGrp="1"/>
          </p:cNvSpPr>
          <p:nvPr>
            <p:ph idx="1"/>
          </p:nvPr>
        </p:nvSpPr>
        <p:spPr>
          <a:xfrm>
            <a:off x="762572" y="2098631"/>
            <a:ext cx="6923887" cy="3986215"/>
          </a:xfrm>
        </p:spPr>
        <p:txBody>
          <a:bodyPr>
            <a:normAutofit/>
          </a:bodyPr>
          <a:lstStyle/>
          <a:p>
            <a:r>
              <a:rPr lang="sv-SE" dirty="0" smtClean="0"/>
              <a:t>Rapport med resultat från undersökningarna</a:t>
            </a:r>
          </a:p>
          <a:p>
            <a:r>
              <a:rPr lang="sv-SE" dirty="0"/>
              <a:t>T</a:t>
            </a:r>
            <a:r>
              <a:rPr lang="sv-SE" dirty="0" smtClean="0"/>
              <a:t>re webbsända/inspelade seminarier</a:t>
            </a:r>
          </a:p>
          <a:p>
            <a:r>
              <a:rPr lang="sv-SE" dirty="0" smtClean="0"/>
              <a:t>Löpande ”smågodis”/goda exempel på lokala och regionala insatser</a:t>
            </a:r>
            <a:endParaRPr lang="sv-SE" dirty="0"/>
          </a:p>
        </p:txBody>
      </p:sp>
      <p:sp>
        <p:nvSpPr>
          <p:cNvPr id="5" name="Rubrik 1"/>
          <p:cNvSpPr txBox="1">
            <a:spLocks/>
          </p:cNvSpPr>
          <p:nvPr/>
        </p:nvSpPr>
        <p:spPr>
          <a:xfrm>
            <a:off x="439439" y="268872"/>
            <a:ext cx="1033414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Arial" charset="0"/>
                <a:cs typeface="Arial" charset="0"/>
              </a:defRPr>
            </a:lvl1pPr>
          </a:lstStyle>
          <a:p>
            <a:r>
              <a:rPr lang="sv-SE" dirty="0" smtClean="0"/>
              <a:t>Målbild av leverans</a:t>
            </a:r>
            <a:endParaRPr lang="sv-SE" dirty="0"/>
          </a:p>
        </p:txBody>
      </p:sp>
      <p:pic>
        <p:nvPicPr>
          <p:cNvPr id="6" name="Bildobjekt 5" descr="Forboll på gräsmatta. Ligger i förgrunden till ett fotbollsmål."/>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7817089" y="2115556"/>
            <a:ext cx="4149554" cy="2763603"/>
          </a:xfrm>
          <a:prstGeom prst="rect">
            <a:avLst/>
          </a:prstGeom>
        </p:spPr>
      </p:pic>
    </p:spTree>
    <p:extLst>
      <p:ext uri="{BB962C8B-B14F-4D97-AF65-F5344CB8AC3E}">
        <p14:creationId xmlns:p14="http://schemas.microsoft.com/office/powerpoint/2010/main" val="359223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Idag</a:t>
            </a:r>
            <a:endParaRPr lang="sv-SE" dirty="0"/>
          </a:p>
        </p:txBody>
      </p:sp>
      <p:sp>
        <p:nvSpPr>
          <p:cNvPr id="3" name="Platshållare för innehåll 2"/>
          <p:cNvSpPr>
            <a:spLocks noGrp="1"/>
          </p:cNvSpPr>
          <p:nvPr>
            <p:ph idx="1"/>
          </p:nvPr>
        </p:nvSpPr>
        <p:spPr/>
        <p:txBody>
          <a:bodyPr>
            <a:normAutofit fontScale="70000" lnSpcReduction="20000"/>
          </a:bodyPr>
          <a:lstStyle/>
          <a:p>
            <a:r>
              <a:rPr lang="sv-SE" dirty="0" smtClean="0"/>
              <a:t>Kort om regeringsuppdraget</a:t>
            </a:r>
          </a:p>
          <a:p>
            <a:r>
              <a:rPr lang="sv-SE" b="1" dirty="0" smtClean="0"/>
              <a:t>Preliminära </a:t>
            </a:r>
            <a:r>
              <a:rPr lang="sv-SE" b="1" dirty="0"/>
              <a:t>resultat från </a:t>
            </a:r>
            <a:r>
              <a:rPr lang="sv-SE" b="1" dirty="0" err="1" smtClean="0"/>
              <a:t>Rivkraft</a:t>
            </a:r>
            <a:r>
              <a:rPr lang="sv-SE" dirty="0" smtClean="0"/>
              <a:t> </a:t>
            </a:r>
            <a:endParaRPr lang="sv-SE" dirty="0"/>
          </a:p>
          <a:p>
            <a:r>
              <a:rPr lang="sv-SE" dirty="0" smtClean="0"/>
              <a:t>Gemensam diskussion</a:t>
            </a:r>
          </a:p>
          <a:p>
            <a:pPr lvl="1"/>
            <a:r>
              <a:rPr lang="sv-SE" dirty="0"/>
              <a:t>Lokala och regionala exempel för att främja tillgång till</a:t>
            </a:r>
          </a:p>
          <a:p>
            <a:pPr lvl="2"/>
            <a:r>
              <a:rPr lang="sv-SE" dirty="0"/>
              <a:t>a) hjälpmedel för fritidsaktiviteter</a:t>
            </a:r>
          </a:p>
          <a:p>
            <a:pPr lvl="2"/>
            <a:r>
              <a:rPr lang="sv-SE" dirty="0"/>
              <a:t>b) </a:t>
            </a:r>
            <a:r>
              <a:rPr lang="sv-SE" dirty="0" smtClean="0"/>
              <a:t>fritidsaktiviteter</a:t>
            </a:r>
          </a:p>
          <a:p>
            <a:pPr lvl="1"/>
            <a:r>
              <a:rPr lang="sv-SE" dirty="0" smtClean="0"/>
              <a:t>Exempel </a:t>
            </a:r>
            <a:r>
              <a:rPr lang="sv-SE" dirty="0"/>
              <a:t>på </a:t>
            </a:r>
            <a:r>
              <a:rPr lang="sv-SE" dirty="0" smtClean="0"/>
              <a:t>nationellt </a:t>
            </a:r>
            <a:r>
              <a:rPr lang="sv-SE" dirty="0"/>
              <a:t>verksamma organisationer, föreningar och privata aktörer som ordnar aktiviteter för alla att </a:t>
            </a:r>
            <a:r>
              <a:rPr lang="sv-SE" dirty="0" smtClean="0"/>
              <a:t>göra? </a:t>
            </a:r>
          </a:p>
          <a:p>
            <a:pPr lvl="1"/>
            <a:r>
              <a:rPr lang="sv-SE" dirty="0" smtClean="0"/>
              <a:t>Enkäter/aktiviteter respektive organisation genomfört?</a:t>
            </a:r>
          </a:p>
          <a:p>
            <a:pPr lvl="1"/>
            <a:r>
              <a:rPr lang="sv-SE" dirty="0"/>
              <a:t>Vanliga hinder</a:t>
            </a:r>
            <a:r>
              <a:rPr lang="sv-SE" dirty="0" smtClean="0"/>
              <a:t>?</a:t>
            </a:r>
          </a:p>
          <a:p>
            <a:pPr lvl="1"/>
            <a:r>
              <a:rPr lang="sv-SE" dirty="0"/>
              <a:t>Fonder och stiftelser inköp hjälpmedel?</a:t>
            </a:r>
          </a:p>
          <a:p>
            <a:r>
              <a:rPr lang="sv-SE" dirty="0" smtClean="0"/>
              <a:t>Kommande möten</a:t>
            </a:r>
            <a:endParaRPr lang="sv-SE" dirty="0"/>
          </a:p>
          <a:p>
            <a:endParaRPr lang="sv-SE" dirty="0"/>
          </a:p>
        </p:txBody>
      </p:sp>
      <p:pic>
        <p:nvPicPr>
          <p:cNvPr id="4" name="Bildobjekt 3"/>
          <p:cNvPicPr>
            <a:picLocks noChangeAspect="1"/>
          </p:cNvPicPr>
          <p:nvPr/>
        </p:nvPicPr>
        <p:blipFill rotWithShape="1">
          <a:blip r:embed="rId2" cstate="email">
            <a:extLst>
              <a:ext uri="{28A0092B-C50C-407E-A947-70E740481C1C}">
                <a14:useLocalDpi xmlns:a14="http://schemas.microsoft.com/office/drawing/2010/main" val="0"/>
              </a:ext>
            </a:extLst>
          </a:blip>
          <a:srcRect t="19793"/>
          <a:stretch/>
        </p:blipFill>
        <p:spPr>
          <a:xfrm rot="16200000">
            <a:off x="8667435" y="1660343"/>
            <a:ext cx="7140930" cy="3820243"/>
          </a:xfrm>
          <a:prstGeom prst="rect">
            <a:avLst/>
          </a:prstGeom>
        </p:spPr>
      </p:pic>
    </p:spTree>
    <p:extLst>
      <p:ext uri="{BB962C8B-B14F-4D97-AF65-F5344CB8AC3E}">
        <p14:creationId xmlns:p14="http://schemas.microsoft.com/office/powerpoint/2010/main" val="4800159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Bakgrund </a:t>
            </a:r>
            <a:r>
              <a:rPr lang="sv-SE" dirty="0" err="1" smtClean="0"/>
              <a:t>Rivkraft</a:t>
            </a:r>
            <a:endParaRPr lang="sv-SE" dirty="0"/>
          </a:p>
        </p:txBody>
      </p:sp>
      <p:sp>
        <p:nvSpPr>
          <p:cNvPr id="3" name="Platshållare för innehåll 2"/>
          <p:cNvSpPr>
            <a:spLocks noGrp="1"/>
          </p:cNvSpPr>
          <p:nvPr>
            <p:ph idx="1"/>
          </p:nvPr>
        </p:nvSpPr>
        <p:spPr>
          <a:xfrm>
            <a:off x="838199" y="1825625"/>
            <a:ext cx="10045223" cy="3986215"/>
          </a:xfrm>
        </p:spPr>
        <p:txBody>
          <a:bodyPr/>
          <a:lstStyle/>
          <a:p>
            <a:r>
              <a:rPr lang="sv-SE" dirty="0" smtClean="0"/>
              <a:t>Enkäten besvarades under perioden 22 maj – 6 juni 2019</a:t>
            </a:r>
          </a:p>
          <a:p>
            <a:r>
              <a:rPr lang="sv-SE" dirty="0" smtClean="0"/>
              <a:t>Totalt svarade 2260 personer (73 </a:t>
            </a:r>
            <a:r>
              <a:rPr lang="sv-SE" dirty="0"/>
              <a:t>% ♀, </a:t>
            </a:r>
            <a:r>
              <a:rPr lang="sv-SE" dirty="0" smtClean="0"/>
              <a:t>25 % </a:t>
            </a:r>
            <a:r>
              <a:rPr lang="sv-SE" dirty="0"/>
              <a:t>♂, </a:t>
            </a:r>
            <a:r>
              <a:rPr lang="sv-SE" dirty="0" smtClean="0"/>
              <a:t>2 % annat)</a:t>
            </a:r>
          </a:p>
          <a:p>
            <a:r>
              <a:rPr lang="sv-SE" dirty="0" smtClean="0"/>
              <a:t>Självrekryterad svarspanel</a:t>
            </a:r>
            <a:endParaRPr lang="sv-SE" dirty="0"/>
          </a:p>
        </p:txBody>
      </p:sp>
      <p:pic>
        <p:nvPicPr>
          <p:cNvPr id="4" name="Bildobjekt 3"/>
          <p:cNvPicPr>
            <a:picLocks noChangeAspect="1"/>
          </p:cNvPicPr>
          <p:nvPr/>
        </p:nvPicPr>
        <p:blipFill rotWithShape="1">
          <a:blip r:embed="rId2" cstate="email">
            <a:extLst>
              <a:ext uri="{28A0092B-C50C-407E-A947-70E740481C1C}">
                <a14:useLocalDpi xmlns:a14="http://schemas.microsoft.com/office/drawing/2010/main" val="0"/>
              </a:ext>
            </a:extLst>
          </a:blip>
          <a:srcRect t="25263" b="33434"/>
          <a:stretch/>
        </p:blipFill>
        <p:spPr>
          <a:xfrm>
            <a:off x="-61876" y="4254760"/>
            <a:ext cx="12302003" cy="3384033"/>
          </a:xfrm>
          <a:prstGeom prst="rect">
            <a:avLst/>
          </a:prstGeom>
        </p:spPr>
      </p:pic>
    </p:spTree>
    <p:extLst>
      <p:ext uri="{BB962C8B-B14F-4D97-AF65-F5344CB8AC3E}">
        <p14:creationId xmlns:p14="http://schemas.microsoft.com/office/powerpoint/2010/main" val="2482372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111466" y="365125"/>
            <a:ext cx="10334140" cy="1325563"/>
          </a:xfrm>
        </p:spPr>
        <p:txBody>
          <a:bodyPr/>
          <a:lstStyle/>
          <a:p>
            <a:r>
              <a:rPr lang="sv-SE" dirty="0"/>
              <a:t>A</a:t>
            </a:r>
            <a:r>
              <a:rPr lang="sv-SE" dirty="0" smtClean="0"/>
              <a:t>tt göra eller inte göra</a:t>
            </a:r>
            <a:endParaRPr lang="sv-SE" dirty="0"/>
          </a:p>
        </p:txBody>
      </p:sp>
      <p:sp>
        <p:nvSpPr>
          <p:cNvPr id="3" name="Platshållare för innehåll 2"/>
          <p:cNvSpPr>
            <a:spLocks noGrp="1"/>
          </p:cNvSpPr>
          <p:nvPr>
            <p:ph idx="1"/>
          </p:nvPr>
        </p:nvSpPr>
        <p:spPr>
          <a:xfrm>
            <a:off x="1111466" y="1825625"/>
            <a:ext cx="6392920" cy="3986215"/>
          </a:xfrm>
        </p:spPr>
        <p:txBody>
          <a:bodyPr>
            <a:normAutofit fontScale="92500"/>
          </a:bodyPr>
          <a:lstStyle/>
          <a:p>
            <a:r>
              <a:rPr lang="sv-SE" dirty="0" smtClean="0"/>
              <a:t>66% gör någon fritidsaktivitet</a:t>
            </a:r>
          </a:p>
          <a:p>
            <a:r>
              <a:rPr lang="sv-SE" dirty="0" smtClean="0"/>
              <a:t>Av de som inte gör något vill 58% göra något (högre andel kvinnor än män)</a:t>
            </a:r>
          </a:p>
          <a:p>
            <a:r>
              <a:rPr lang="sv-SE" dirty="0" smtClean="0"/>
              <a:t>Främsta hindret att inte göra något är:</a:t>
            </a:r>
          </a:p>
          <a:p>
            <a:pPr lvl="1"/>
            <a:r>
              <a:rPr lang="sv-SE" dirty="0" smtClean="0"/>
              <a:t>Har inte råd (främst yngre kvinnor)</a:t>
            </a:r>
          </a:p>
          <a:p>
            <a:pPr lvl="1"/>
            <a:r>
              <a:rPr lang="sv-SE" dirty="0" smtClean="0"/>
              <a:t>Har ingen vän eller bekant att göra med (främst yngre)</a:t>
            </a:r>
          </a:p>
          <a:p>
            <a:pPr lvl="1"/>
            <a:r>
              <a:rPr lang="sv-SE" dirty="0" smtClean="0"/>
              <a:t>Svårt att ta sig till olika platser</a:t>
            </a:r>
            <a:endParaRPr lang="sv-SE" dirty="0"/>
          </a:p>
        </p:txBody>
      </p:sp>
      <p:pic>
        <p:nvPicPr>
          <p:cNvPr id="4" name="Platshållare för innehåll 3"/>
          <p:cNvPicPr>
            <a:picLocks noChangeAspect="1"/>
          </p:cNvPicPr>
          <p:nvPr/>
        </p:nvPicPr>
        <p:blipFill rotWithShape="1">
          <a:blip r:embed="rId2" cstate="email">
            <a:extLst>
              <a:ext uri="{28A0092B-C50C-407E-A947-70E740481C1C}">
                <a14:useLocalDpi xmlns:a14="http://schemas.microsoft.com/office/drawing/2010/main" val="0"/>
              </a:ext>
            </a:extLst>
          </a:blip>
          <a:srcRect l="5585" r="42568"/>
          <a:stretch/>
        </p:blipFill>
        <p:spPr>
          <a:xfrm>
            <a:off x="7609094" y="0"/>
            <a:ext cx="4582906" cy="6868059"/>
          </a:xfrm>
          <a:prstGeom prst="rect">
            <a:avLst/>
          </a:prstGeom>
        </p:spPr>
      </p:pic>
    </p:spTree>
    <p:extLst>
      <p:ext uri="{BB962C8B-B14F-4D97-AF65-F5344CB8AC3E}">
        <p14:creationId xmlns:p14="http://schemas.microsoft.com/office/powerpoint/2010/main" val="2236058231"/>
      </p:ext>
    </p:extLst>
  </p:cSld>
  <p:clrMapOvr>
    <a:masterClrMapping/>
  </p:clrMapOvr>
  <p:timing>
    <p:tnLst>
      <p:par>
        <p:cTn id="1" dur="indefinite" restart="never" nodeType="tmRoot"/>
      </p:par>
    </p:tnLst>
  </p:timing>
</p:sld>
</file>

<file path=ppt/theme/theme1.xml><?xml version="1.0" encoding="utf-8"?>
<a:theme xmlns:a="http://schemas.openxmlformats.org/drawingml/2006/main" name="MFD">
  <a:themeElements>
    <a:clrScheme name="MFD 3">
      <a:dk1>
        <a:srgbClr val="000000"/>
      </a:dk1>
      <a:lt1>
        <a:srgbClr val="FFFFFF"/>
      </a:lt1>
      <a:dk2>
        <a:srgbClr val="44546A"/>
      </a:dk2>
      <a:lt2>
        <a:srgbClr val="E7E6E6"/>
      </a:lt2>
      <a:accent1>
        <a:srgbClr val="3366FF"/>
      </a:accent1>
      <a:accent2>
        <a:srgbClr val="FF0033"/>
      </a:accent2>
      <a:accent3>
        <a:srgbClr val="33FF00"/>
      </a:accent3>
      <a:accent4>
        <a:srgbClr val="33CCFF"/>
      </a:accent4>
      <a:accent5>
        <a:srgbClr val="CC0099"/>
      </a:accent5>
      <a:accent6>
        <a:srgbClr val="009966"/>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MFD svenska wide" id="{D9BA70E7-A726-0046-BF73-151EA06016A8}" vid="{3047BE17-9377-734C-8DEF-FB9D57114AF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customXsn xmlns="http://schemas.microsoft.com/office/2006/metadata/customXsn">
  <xsnLocation/>
  <cached>True</cached>
  <openByDefault>True</openByDefault>
  <xsnScope/>
</customXsn>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7CFBF44C94C72541B30E63FF6BAF33AD" ma:contentTypeVersion="8" ma:contentTypeDescription="Skapa ett nytt dokument." ma:contentTypeScope="" ma:versionID="7f496d43cfd64d431ae1b08fb56710bf">
  <xsd:schema xmlns:xsd="http://www.w3.org/2001/XMLSchema" xmlns:xs="http://www.w3.org/2001/XMLSchema" xmlns:p="http://schemas.microsoft.com/office/2006/metadata/properties" xmlns:ns2="49d334a0-8f0d-4a88-bc65-9e003bbbe6e2" targetNamespace="http://schemas.microsoft.com/office/2006/metadata/properties" ma:root="true" ma:fieldsID="807175f0f2286cbf7583dac67adec1aa" ns2:_="">
    <xsd:import namespace="49d334a0-8f0d-4a88-bc65-9e003bbbe6e2"/>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9d334a0-8f0d-4a88-bc65-9e003bbbe6e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559DD67-881F-4446-B99A-B1DE6E4E22A8}">
  <ds:schemaRefs>
    <ds:schemaRef ds:uri="http://schemas.microsoft.com/office/2006/metadata/customXsn"/>
  </ds:schemaRefs>
</ds:datastoreItem>
</file>

<file path=customXml/itemProps2.xml><?xml version="1.0" encoding="utf-8"?>
<ds:datastoreItem xmlns:ds="http://schemas.openxmlformats.org/officeDocument/2006/customXml" ds:itemID="{F962128A-8717-4EEE-9CCF-901A0BFC4A23}">
  <ds:schemaRefs>
    <ds:schemaRef ds:uri="http://schemas.microsoft.com/office/2006/metadata/properties"/>
    <ds:schemaRef ds:uri="http://schemas.microsoft.com/office/2006/documentManagement/types"/>
    <ds:schemaRef ds:uri="http://purl.org/dc/dcmitype/"/>
    <ds:schemaRef ds:uri="http://purl.org/dc/elements/1.1/"/>
    <ds:schemaRef ds:uri="http://purl.org/dc/terms/"/>
    <ds:schemaRef ds:uri="http://schemas.openxmlformats.org/package/2006/metadata/core-properties"/>
    <ds:schemaRef ds:uri="http://schemas.microsoft.com/office/infopath/2007/PartnerControls"/>
    <ds:schemaRef ds:uri="bcca4e62-1efb-4315-89e6-a0815f548ea0"/>
    <ds:schemaRef ds:uri="http://www.w3.org/XML/1998/namespace"/>
  </ds:schemaRefs>
</ds:datastoreItem>
</file>

<file path=customXml/itemProps3.xml><?xml version="1.0" encoding="utf-8"?>
<ds:datastoreItem xmlns:ds="http://schemas.openxmlformats.org/officeDocument/2006/customXml" ds:itemID="{DBC001F6-CEBE-4CCE-B61D-339EEDC33DA0}"/>
</file>

<file path=customXml/itemProps4.xml><?xml version="1.0" encoding="utf-8"?>
<ds:datastoreItem xmlns:ds="http://schemas.openxmlformats.org/officeDocument/2006/customXml" ds:itemID="{23169425-9CB4-493D-951E-B8194E9E51B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MFD%20svenska%20wide</Template>
  <TotalTime>4931</TotalTime>
  <Words>1230</Words>
  <Application>Microsoft Office PowerPoint</Application>
  <PresentationFormat>Bredbild</PresentationFormat>
  <Paragraphs>150</Paragraphs>
  <Slides>20</Slides>
  <Notes>4</Notes>
  <HiddenSlides>0</HiddenSlides>
  <MMClips>0</MMClips>
  <ScaleCrop>false</ScaleCrop>
  <HeadingPairs>
    <vt:vector size="6" baseType="variant">
      <vt:variant>
        <vt:lpstr>Använt teckensnitt</vt:lpstr>
      </vt:variant>
      <vt:variant>
        <vt:i4>2</vt:i4>
      </vt:variant>
      <vt:variant>
        <vt:lpstr>Tema</vt:lpstr>
      </vt:variant>
      <vt:variant>
        <vt:i4>1</vt:i4>
      </vt:variant>
      <vt:variant>
        <vt:lpstr>Bildrubriker</vt:lpstr>
      </vt:variant>
      <vt:variant>
        <vt:i4>20</vt:i4>
      </vt:variant>
    </vt:vector>
  </HeadingPairs>
  <TitlesOfParts>
    <vt:vector size="23" baseType="lpstr">
      <vt:lpstr>Arial</vt:lpstr>
      <vt:lpstr>Calibri</vt:lpstr>
      <vt:lpstr>MFD</vt:lpstr>
      <vt:lpstr>PowerPoint-presentation</vt:lpstr>
      <vt:lpstr>Idag</vt:lpstr>
      <vt:lpstr>Idag</vt:lpstr>
      <vt:lpstr>Uppdraget</vt:lpstr>
      <vt:lpstr>PowerPoint-presentation</vt:lpstr>
      <vt:lpstr>PowerPoint-presentation</vt:lpstr>
      <vt:lpstr>Idag</vt:lpstr>
      <vt:lpstr>Bakgrund Rivkraft</vt:lpstr>
      <vt:lpstr>Att göra eller inte göra</vt:lpstr>
      <vt:lpstr>Anordnade aktiviteter </vt:lpstr>
      <vt:lpstr>PowerPoint-presentation</vt:lpstr>
      <vt:lpstr>Vill göra fler aktiviteter eller andra</vt:lpstr>
      <vt:lpstr>Hjälpmedel för aktiviteter på fritiden</vt:lpstr>
      <vt:lpstr>Hjälpmedel för aktiviteter på fritiden</vt:lpstr>
      <vt:lpstr>Fått förskrivet</vt:lpstr>
      <vt:lpstr>Köpt själv</vt:lpstr>
      <vt:lpstr>Idag</vt:lpstr>
      <vt:lpstr>Idag</vt:lpstr>
      <vt:lpstr>Kommande möten höst 2019</vt:lpstr>
      <vt:lpstr>PowerPoint-presentation</vt:lpstr>
    </vt:vector>
  </TitlesOfParts>
  <Manager/>
  <Company>Myndigheten för delaktighet</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subject/>
  <dc:creator>Maria Olsson</dc:creator>
  <cp:keywords/>
  <dc:description/>
  <cp:lastModifiedBy>Mickan Lüning</cp:lastModifiedBy>
  <cp:revision>348</cp:revision>
  <cp:lastPrinted>2017-03-03T15:20:40Z</cp:lastPrinted>
  <dcterms:created xsi:type="dcterms:W3CDTF">2017-01-25T12:13:34Z</dcterms:created>
  <dcterms:modified xsi:type="dcterms:W3CDTF">2019-09-16T14:03:47Z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0x0101007CFBF44C94C72541B30E63FF6BAF33AD</vt:lpwstr>
  </property>
  <property fmtid="{D5CDD505-2E9C-101B-9397-08002B2CF9AE}" pid="3" name="_x00c5_rtal">
    <vt:lpwstr>208;#2017|163c3ead-baf3-4429-a974-6f88901cf6dc</vt:lpwstr>
  </property>
  <property fmtid="{D5CDD505-2E9C-101B-9397-08002B2CF9AE}" pid="4" name="Sakomr_x00e5_de">
    <vt:lpwstr/>
  </property>
  <property fmtid="{D5CDD505-2E9C-101B-9397-08002B2CF9AE}" pid="5" name="Evenemang">
    <vt:lpwstr/>
  </property>
  <property fmtid="{D5CDD505-2E9C-101B-9397-08002B2CF9AE}" pid="6" name="Organisation">
    <vt:lpwstr/>
  </property>
  <property fmtid="{D5CDD505-2E9C-101B-9397-08002B2CF9AE}" pid="7" name="Sakområde">
    <vt:lpwstr/>
  </property>
  <property fmtid="{D5CDD505-2E9C-101B-9397-08002B2CF9AE}" pid="8" name="Årtal">
    <vt:lpwstr>241;#2019|4841783b-c0c4-44d4-bb70-356327d44aa1</vt:lpwstr>
  </property>
  <property fmtid="{D5CDD505-2E9C-101B-9397-08002B2CF9AE}" pid="9" name="l68cb9cbe114487baa26cb513d1d1792">
    <vt:lpwstr/>
  </property>
  <property fmtid="{D5CDD505-2E9C-101B-9397-08002B2CF9AE}" pid="10" name="Styrdokument">
    <vt:lpwstr/>
  </property>
  <property fmtid="{D5CDD505-2E9C-101B-9397-08002B2CF9AE}" pid="11" name="Verksamhet">
    <vt:lpwstr/>
  </property>
  <property fmtid="{D5CDD505-2E9C-101B-9397-08002B2CF9AE}" pid="12" name="m97b71440d3740ccbd6f282fa1e958b8">
    <vt:lpwstr/>
  </property>
  <property fmtid="{D5CDD505-2E9C-101B-9397-08002B2CF9AE}" pid="13" name="Externa_x0020_akt_x00f6_rer">
    <vt:lpwstr/>
  </property>
  <property fmtid="{D5CDD505-2E9C-101B-9397-08002B2CF9AE}" pid="14" name="Typ_x0020_av_x0020_blankett">
    <vt:lpwstr/>
  </property>
  <property fmtid="{D5CDD505-2E9C-101B-9397-08002B2CF9AE}" pid="15" name="afaa17f6be6748d9a380e1f464079ea1">
    <vt:lpwstr/>
  </property>
  <property fmtid="{D5CDD505-2E9C-101B-9397-08002B2CF9AE}" pid="16" name="Externa aktörer">
    <vt:lpwstr/>
  </property>
  <property fmtid="{D5CDD505-2E9C-101B-9397-08002B2CF9AE}" pid="17" name="Typ av blankett">
    <vt:lpwstr/>
  </property>
</Properties>
</file>