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9"/>
  </p:notesMasterIdLst>
  <p:handoutMasterIdLst>
    <p:handoutMasterId r:id="rId10"/>
  </p:handoutMasterIdLst>
  <p:sldIdLst>
    <p:sldId id="281" r:id="rId2"/>
    <p:sldId id="282" r:id="rId3"/>
    <p:sldId id="279" r:id="rId4"/>
    <p:sldId id="290" r:id="rId5"/>
    <p:sldId id="283" r:id="rId6"/>
    <p:sldId id="288" r:id="rId7"/>
    <p:sldId id="291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AF2105"/>
    <a:srgbClr val="F1900F"/>
    <a:srgbClr val="FF6600"/>
    <a:srgbClr val="FDC6BB"/>
    <a:srgbClr val="8BD9B2"/>
    <a:srgbClr val="FC9580"/>
    <a:srgbClr val="595959"/>
    <a:srgbClr val="006666"/>
    <a:srgbClr val="3399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298" y="-966"/>
      </p:cViewPr>
      <p:guideLst>
        <p:guide orient="horz" pos="210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-kalkylblad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-kalkylblad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-kalkylblad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-kalkylblad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-kalkylblad5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style val="26"/>
  <c:chart>
    <c:autoTitleDeleted val="1"/>
    <c:plotArea>
      <c:layout>
        <c:manualLayout>
          <c:layoutTarget val="inner"/>
          <c:xMode val="edge"/>
          <c:yMode val="edge"/>
          <c:x val="0.18422696830880711"/>
          <c:y val="4.759172057805542E-2"/>
          <c:w val="0.57328649028209377"/>
          <c:h val="0.83632096433729552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07370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dLblPos val="outEnd"/>
            <c:showVal val="1"/>
          </c:dLbls>
          <c:cat>
            <c:strRef>
              <c:f>Sheet1!$A$2:$A$7</c:f>
              <c:strCache>
                <c:ptCount val="6"/>
                <c:pt idx="0">
                  <c:v>Alltid</c:v>
                </c:pt>
                <c:pt idx="1">
                  <c:v>Ofta</c:v>
                </c:pt>
                <c:pt idx="2">
                  <c:v>Ibland</c:v>
                </c:pt>
                <c:pt idx="3">
                  <c:v>Sällan</c:v>
                </c:pt>
                <c:pt idx="4">
                  <c:v>Aldrig</c:v>
                </c:pt>
                <c:pt idx="5">
                  <c:v>Vet ej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0.17</c:v>
                </c:pt>
                <c:pt idx="1">
                  <c:v>0.12000000000000002</c:v>
                </c:pt>
                <c:pt idx="2">
                  <c:v>0.32000000000000023</c:v>
                </c:pt>
                <c:pt idx="3">
                  <c:v>0.2400000000000001</c:v>
                </c:pt>
                <c:pt idx="4">
                  <c:v>0.13</c:v>
                </c:pt>
                <c:pt idx="5">
                  <c:v>1.0000000000000009E-2</c:v>
                </c:pt>
              </c:numCache>
            </c:numRef>
          </c:val>
        </c:ser>
        <c:dLbls>
          <c:showVal val="1"/>
        </c:dLbls>
        <c:gapWidth val="130"/>
        <c:axId val="98024064"/>
        <c:axId val="98595200"/>
      </c:barChart>
      <c:catAx>
        <c:axId val="98024064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98595200"/>
        <c:crosses val="autoZero"/>
        <c:auto val="1"/>
        <c:lblAlgn val="ctr"/>
        <c:lblOffset val="100"/>
      </c:catAx>
      <c:valAx>
        <c:axId val="98595200"/>
        <c:scaling>
          <c:orientation val="minMax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98024064"/>
        <c:crosses val="max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sv-SE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977444253766858"/>
          <c:y val="4.759172057805542E-2"/>
          <c:w val="0.42773901605323239"/>
          <c:h val="0.83632096433729552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07370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dLblPos val="outEnd"/>
            <c:showVal val="1"/>
          </c:dLbls>
          <c:cat>
            <c:strRef>
              <c:f>Sheet1!$A$2:$A$8</c:f>
              <c:strCache>
                <c:ptCount val="7"/>
                <c:pt idx="0">
                  <c:v>Att platsen är belyst och inte innehåller mörka partier</c:v>
                </c:pt>
                <c:pt idx="1">
                  <c:v>Fler poliser eller väktare i området</c:v>
                </c:pt>
                <c:pt idx="2">
                  <c:v>Att platsen inte har höga träd och buskage</c:v>
                </c:pt>
                <c:pt idx="3">
                  <c:v>Att platsen har närhet till kollektivtrafik</c:v>
                </c:pt>
                <c:pt idx="4">
                  <c:v>Att platsen sandas och skottas rent på snö regelbundet</c:v>
                </c:pt>
                <c:pt idx="5">
                  <c:v>Annan</c:v>
                </c:pt>
                <c:pt idx="6">
                  <c:v>Vet ej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0.8400000000000003</c:v>
                </c:pt>
                <c:pt idx="1">
                  <c:v>0.38000000000000017</c:v>
                </c:pt>
                <c:pt idx="2">
                  <c:v>0.27</c:v>
                </c:pt>
                <c:pt idx="3">
                  <c:v>0.24000000000000007</c:v>
                </c:pt>
                <c:pt idx="4">
                  <c:v>0.14000000000000001</c:v>
                </c:pt>
                <c:pt idx="5">
                  <c:v>4.0000000000000022E-2</c:v>
                </c:pt>
                <c:pt idx="6">
                  <c:v>3.0000000000000002E-2</c:v>
                </c:pt>
              </c:numCache>
            </c:numRef>
          </c:val>
        </c:ser>
        <c:dLbls>
          <c:showVal val="1"/>
        </c:dLbls>
        <c:gapWidth val="130"/>
        <c:axId val="104092032"/>
        <c:axId val="104093568"/>
      </c:barChart>
      <c:catAx>
        <c:axId val="104092032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4093568"/>
        <c:crosses val="autoZero"/>
        <c:auto val="1"/>
        <c:lblAlgn val="ctr"/>
        <c:lblOffset val="100"/>
      </c:catAx>
      <c:valAx>
        <c:axId val="104093568"/>
        <c:scaling>
          <c:orientation val="minMax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4092032"/>
        <c:crosses val="max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sv-SE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351850391772491"/>
          <c:y val="3.3368380215818304E-2"/>
          <c:w val="0.60924532877470061"/>
          <c:h val="0.829665971858509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07370"/>
            </a:solidFill>
          </c:spPr>
          <c:dPt>
            <c:idx val="1"/>
            <c:spPr>
              <a:solidFill>
                <a:srgbClr val="AF2105"/>
              </a:solidFill>
            </c:spPr>
          </c:dPt>
          <c:dPt>
            <c:idx val="2"/>
            <c:spPr>
              <a:solidFill>
                <a:srgbClr val="EEECE1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sv-SE"/>
              </a:p>
            </c:txPr>
            <c:dLblPos val="outEnd"/>
            <c:showVal val="1"/>
            <c:showLeaderLines val="1"/>
          </c:dLbls>
          <c:cat>
            <c:strRef>
              <c:f>Sheet1!$A$2:$A$4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Vet ej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0.31000000000000016</c:v>
                </c:pt>
                <c:pt idx="1">
                  <c:v>0.59</c:v>
                </c:pt>
                <c:pt idx="2">
                  <c:v>0.11</c:v>
                </c:pt>
              </c:numCache>
            </c:numRef>
          </c:val>
        </c:ser>
        <c:dLbls/>
        <c:firstSliceAng val="0"/>
      </c:pieChart>
    </c:plotArea>
    <c:legend>
      <c:legendPos val="b"/>
      <c:layout/>
      <c:txPr>
        <a:bodyPr/>
        <a:lstStyle/>
        <a:p>
          <a:pPr>
            <a:defRPr sz="1400"/>
          </a:pPr>
          <a:endParaRPr lang="sv-SE"/>
        </a:p>
      </c:txPr>
    </c:legend>
    <c:plotVisOnly val="1"/>
    <c:dispBlanksAs val="zero"/>
  </c:chart>
  <c:txPr>
    <a:bodyPr/>
    <a:lstStyle/>
    <a:p>
      <a:pPr>
        <a:defRPr sz="1800"/>
      </a:pPr>
      <a:endParaRPr lang="sv-SE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977444253766863"/>
          <c:y val="4.759172057805542E-2"/>
          <c:w val="0.42773901605323233"/>
          <c:h val="0.83632096433729552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07370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dLblPos val="outEnd"/>
            <c:showVal val="1"/>
          </c:dLbls>
          <c:cat>
            <c:strRef>
              <c:f>Sheet1!$A$2:$A$8</c:f>
              <c:strCache>
                <c:ptCount val="7"/>
                <c:pt idx="0">
                  <c:v>Ökad och bättre belysning i parker, gångtunnlar, torg och gångvägar</c:v>
                </c:pt>
                <c:pt idx="1">
                  <c:v>Fler poliser på allmänna platser</c:v>
                </c:pt>
                <c:pt idx="2">
                  <c:v>Övervakningskameror på allmänna platser</c:v>
                </c:pt>
                <c:pt idx="3">
                  <c:v>Mer kollektivtrafik på kvällar och nätter</c:v>
                </c:pt>
                <c:pt idx="4">
                  <c:v>Ta bort träd och buskar vi gångvägar</c:v>
                </c:pt>
                <c:pt idx="5">
                  <c:v>Annan</c:v>
                </c:pt>
                <c:pt idx="6">
                  <c:v>Vet ej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0.47000000000000008</c:v>
                </c:pt>
                <c:pt idx="1">
                  <c:v>0.23</c:v>
                </c:pt>
                <c:pt idx="2">
                  <c:v>0.11</c:v>
                </c:pt>
                <c:pt idx="3">
                  <c:v>7.0000000000000021E-2</c:v>
                </c:pt>
                <c:pt idx="4">
                  <c:v>0.05</c:v>
                </c:pt>
                <c:pt idx="5">
                  <c:v>2.0000000000000011E-2</c:v>
                </c:pt>
                <c:pt idx="6">
                  <c:v>4.0000000000000022E-2</c:v>
                </c:pt>
              </c:numCache>
            </c:numRef>
          </c:val>
        </c:ser>
        <c:dLbls>
          <c:showVal val="1"/>
        </c:dLbls>
        <c:gapWidth val="130"/>
        <c:axId val="105081856"/>
        <c:axId val="105104128"/>
      </c:barChart>
      <c:catAx>
        <c:axId val="105081856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5104128"/>
        <c:crosses val="autoZero"/>
        <c:auto val="1"/>
        <c:lblAlgn val="ctr"/>
        <c:lblOffset val="100"/>
      </c:catAx>
      <c:valAx>
        <c:axId val="105104128"/>
        <c:scaling>
          <c:orientation val="minMax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05081856"/>
        <c:crosses val="max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sv-SE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v-SE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977444253766874"/>
          <c:y val="4.759172057805542E-2"/>
          <c:w val="0.42773901605323228"/>
          <c:h val="0.83632096433729552"/>
        </c:manualLayout>
      </c:layout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07370"/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sv-SE"/>
              </a:p>
            </c:txPr>
            <c:dLblPos val="outEnd"/>
            <c:showVal val="1"/>
          </c:dLbls>
          <c:cat>
            <c:strRef>
              <c:f>Sheet1!$A$2:$A$6</c:f>
              <c:strCache>
                <c:ptCount val="5"/>
                <c:pt idx="0">
                  <c:v>Ökad och bättre belysning i parker, gångtunnlar, torg och gångvägar</c:v>
                </c:pt>
                <c:pt idx="1">
                  <c:v>Fler poliser på allmänna platser</c:v>
                </c:pt>
                <c:pt idx="2">
                  <c:v>Mer kollektivtrafik på kvällar och nätter</c:v>
                </c:pt>
                <c:pt idx="3">
                  <c:v>Ta bort träd och buskar vi gångvägar</c:v>
                </c:pt>
                <c:pt idx="4">
                  <c:v>Övervakningskameror på allmänna platser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0.29000000000000009</c:v>
                </c:pt>
                <c:pt idx="1">
                  <c:v>0.24000000000000005</c:v>
                </c:pt>
                <c:pt idx="2">
                  <c:v>0.16</c:v>
                </c:pt>
                <c:pt idx="3">
                  <c:v>0.17</c:v>
                </c:pt>
                <c:pt idx="4">
                  <c:v>0.14000000000000001</c:v>
                </c:pt>
              </c:numCache>
            </c:numRef>
          </c:val>
        </c:ser>
        <c:dLbls>
          <c:showVal val="1"/>
        </c:dLbls>
        <c:gapWidth val="130"/>
        <c:axId val="111223168"/>
        <c:axId val="111224704"/>
      </c:barChart>
      <c:catAx>
        <c:axId val="111223168"/>
        <c:scaling>
          <c:orientation val="maxMin"/>
        </c:scaling>
        <c:axPos val="l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11224704"/>
        <c:crosses val="autoZero"/>
        <c:auto val="1"/>
        <c:lblAlgn val="ctr"/>
        <c:lblOffset val="100"/>
      </c:catAx>
      <c:valAx>
        <c:axId val="111224704"/>
        <c:scaling>
          <c:orientation val="minMax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sz="1200"/>
            </a:pPr>
            <a:endParaRPr lang="sv-SE"/>
          </a:p>
        </c:txPr>
        <c:crossAx val="111223168"/>
        <c:crosses val="max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sv-SE"/>
    </a:p>
  </c:txPr>
  <c:externalData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0.5534</cdr:x>
      <cdr:y>0.04615</cdr:y>
    </cdr:from>
    <cdr:to>
      <cdr:x>0.59223</cdr:x>
      <cdr:y>0.30769</cdr:y>
    </cdr:to>
    <cdr:sp macro="" textlink="">
      <cdr:nvSpPr>
        <cdr:cNvPr id="2" name="Right Brace 1"/>
        <cdr:cNvSpPr/>
      </cdr:nvSpPr>
      <cdr:spPr>
        <a:xfrm xmlns:a="http://schemas.openxmlformats.org/drawingml/2006/main">
          <a:off x="4104456" y="216024"/>
          <a:ext cx="288032" cy="1224136"/>
        </a:xfrm>
        <a:prstGeom xmlns:a="http://schemas.openxmlformats.org/drawingml/2006/main" prst="rightBrac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v-SE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B35A8-F2DF-4791-8B81-73D6EAEB402E}" type="datetimeFigureOut">
              <a:rPr lang="sv-SE" smtClean="0"/>
              <a:pPr/>
              <a:t>2011-11-01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C55EE-B134-4DE2-A164-20CB87CFDA0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66758176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FC5A9-8A02-4F16-9F6F-32C46156C261}" type="datetimeFigureOut">
              <a:rPr lang="sv-SE" smtClean="0"/>
              <a:pPr/>
              <a:t>2011-11-01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4A02B-207D-481D-8E9F-2C77E9C7634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42693755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 SIDA RAP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7664" y="2204864"/>
            <a:ext cx="7056784" cy="864096"/>
          </a:xfrm>
          <a:prstGeom prst="rect">
            <a:avLst/>
          </a:prstGeom>
        </p:spPr>
        <p:txBody>
          <a:bodyPr anchor="t"/>
          <a:lstStyle>
            <a:lvl1pPr algn="l">
              <a:defRPr sz="2000" b="1" cap="all"/>
            </a:lvl1pPr>
          </a:lstStyle>
          <a:p>
            <a:pPr lvl="0"/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sv-SE" dirty="0"/>
          </a:p>
        </p:txBody>
      </p:sp>
      <p:grpSp>
        <p:nvGrpSpPr>
          <p:cNvPr id="7" name="Group 17"/>
          <p:cNvGrpSpPr/>
          <p:nvPr userDrawn="1"/>
        </p:nvGrpSpPr>
        <p:grpSpPr>
          <a:xfrm>
            <a:off x="467544" y="6309890"/>
            <a:ext cx="8207375" cy="71438"/>
            <a:chOff x="468313" y="6309890"/>
            <a:chExt cx="8207375" cy="7143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sp>
        <p:nvSpPr>
          <p:cNvPr id="11" name="Line 8"/>
          <p:cNvSpPr>
            <a:spLocks noChangeShapeType="1"/>
          </p:cNvSpPr>
          <p:nvPr/>
        </p:nvSpPr>
        <p:spPr bwMode="auto">
          <a:xfrm rot="5400000">
            <a:off x="-2088741" y="3465006"/>
            <a:ext cx="6552730" cy="0"/>
          </a:xfrm>
          <a:prstGeom prst="line">
            <a:avLst/>
          </a:prstGeom>
          <a:noFill/>
          <a:ln w="1905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v-SE">
              <a:latin typeface="Arial" charset="0"/>
              <a:cs typeface="+mn-cs"/>
            </a:endParaRPr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 rot="5400000">
            <a:off x="-2160748" y="3465006"/>
            <a:ext cx="6552730" cy="0"/>
          </a:xfrm>
          <a:prstGeom prst="line">
            <a:avLst/>
          </a:prstGeom>
          <a:noFill/>
          <a:ln w="19050">
            <a:solidFill>
              <a:schemeClr val="tx1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v-SE">
              <a:latin typeface="Arial" charset="0"/>
              <a:cs typeface="+mn-cs"/>
            </a:endParaRPr>
          </a:p>
        </p:txBody>
      </p:sp>
      <p:pic>
        <p:nvPicPr>
          <p:cNvPr id="13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1" y="429032"/>
            <a:ext cx="4870430" cy="112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Placeholder 15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547665" y="3068960"/>
            <a:ext cx="7056784" cy="1368152"/>
          </a:xfrm>
        </p:spPr>
        <p:txBody>
          <a:bodyPr>
            <a:normAutofit/>
          </a:bodyPr>
          <a:lstStyle>
            <a:lvl1pPr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Projekt</a:t>
            </a:r>
            <a:endParaRPr lang="en-US" dirty="0" smtClean="0"/>
          </a:p>
          <a:p>
            <a:pPr lvl="0"/>
            <a:r>
              <a:rPr lang="en-US" dirty="0" err="1" smtClean="0"/>
              <a:t>Kund</a:t>
            </a:r>
            <a:r>
              <a:rPr lang="en-US" dirty="0" smtClean="0"/>
              <a:t>:</a:t>
            </a:r>
          </a:p>
          <a:p>
            <a:pPr lvl="0"/>
            <a:r>
              <a:rPr lang="en-US" dirty="0" err="1" smtClean="0"/>
              <a:t>Kontakt</a:t>
            </a:r>
            <a:r>
              <a:rPr lang="en-US" dirty="0" smtClean="0"/>
              <a:t>:</a:t>
            </a:r>
          </a:p>
          <a:p>
            <a:pPr lvl="0"/>
            <a:r>
              <a:rPr lang="en-US" dirty="0" smtClean="0"/>
              <a:t>Datum:</a:t>
            </a:r>
          </a:p>
        </p:txBody>
      </p:sp>
      <p:sp>
        <p:nvSpPr>
          <p:cNvPr id="18" name="Text Placeholder 17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548010" y="4581128"/>
            <a:ext cx="7056438" cy="1296764"/>
          </a:xfrm>
        </p:spPr>
        <p:txBody>
          <a:bodyPr>
            <a:normAutofit/>
          </a:bodyPr>
          <a:lstStyle>
            <a:lvl1pPr>
              <a:buFontTx/>
              <a:buNone/>
              <a:defRPr sz="1400" baseline="0"/>
            </a:lvl1pPr>
            <a:lvl2pPr>
              <a:buFontTx/>
              <a:buNone/>
              <a:defRPr sz="1400"/>
            </a:lvl2pPr>
            <a:lvl3pPr>
              <a:buFontTx/>
              <a:buNone/>
              <a:defRPr/>
            </a:lvl3pPr>
            <a:lvl4pPr algn="l">
              <a:buFontTx/>
              <a:buNone/>
              <a:defRPr/>
            </a:lvl4pPr>
            <a:lvl5pPr algn="l">
              <a:buFontTx/>
              <a:buNone/>
              <a:defRPr/>
            </a:lvl5pPr>
          </a:lstStyle>
          <a:p>
            <a:pPr lvl="0"/>
            <a:r>
              <a:rPr lang="en-US" dirty="0" err="1" smtClean="0"/>
              <a:t>Kontaktuppgifter</a:t>
            </a:r>
            <a:r>
              <a:rPr lang="en-US" dirty="0" smtClean="0"/>
              <a:t> </a:t>
            </a:r>
            <a:r>
              <a:rPr lang="en-US" dirty="0" err="1" smtClean="0"/>
              <a:t>projektledare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-36512" y="6520259"/>
            <a:ext cx="2133600" cy="365125"/>
          </a:xfrm>
        </p:spPr>
        <p:txBody>
          <a:bodyPr/>
          <a:lstStyle/>
          <a:p>
            <a:fld id="{4120D8B4-B23A-4746-BA9B-9FE4CDBC9046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34544" y="6520259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sp>
        <p:nvSpPr>
          <p:cNvPr id="13" name="Chart Placeholder 12"/>
          <p:cNvSpPr>
            <a:spLocks noGrp="1"/>
          </p:cNvSpPr>
          <p:nvPr>
            <p:ph type="chart" sz="quarter" idx="13"/>
          </p:nvPr>
        </p:nvSpPr>
        <p:spPr>
          <a:xfrm>
            <a:off x="827088" y="2349500"/>
            <a:ext cx="7777162" cy="381635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F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-36512" y="6520259"/>
            <a:ext cx="2133600" cy="365125"/>
          </a:xfrm>
        </p:spPr>
        <p:txBody>
          <a:bodyPr/>
          <a:lstStyle/>
          <a:p>
            <a:fld id="{4120D8B4-B23A-4746-BA9B-9FE4CDBC9046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34544" y="6520259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sp>
        <p:nvSpPr>
          <p:cNvPr id="12" name="SmartArt Placeholder 11"/>
          <p:cNvSpPr>
            <a:spLocks noGrp="1"/>
          </p:cNvSpPr>
          <p:nvPr>
            <p:ph type="dgm" sz="quarter" idx="13"/>
          </p:nvPr>
        </p:nvSpPr>
        <p:spPr>
          <a:xfrm>
            <a:off x="755650" y="2420938"/>
            <a:ext cx="7848600" cy="360045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AF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-36512" y="6520259"/>
            <a:ext cx="2133600" cy="365125"/>
          </a:xfrm>
        </p:spPr>
        <p:txBody>
          <a:bodyPr/>
          <a:lstStyle/>
          <a:p>
            <a:fld id="{4120D8B4-B23A-4746-BA9B-9FE4CDBC9046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34544" y="6520259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sp>
        <p:nvSpPr>
          <p:cNvPr id="12" name="SmartArt Placeholder 11"/>
          <p:cNvSpPr>
            <a:spLocks noGrp="1"/>
          </p:cNvSpPr>
          <p:nvPr>
            <p:ph type="dgm" sz="quarter" idx="13"/>
          </p:nvPr>
        </p:nvSpPr>
        <p:spPr>
          <a:xfrm>
            <a:off x="755650" y="2420938"/>
            <a:ext cx="7848600" cy="360045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512" y="6520259"/>
            <a:ext cx="2133600" cy="365125"/>
          </a:xfrm>
        </p:spPr>
        <p:txBody>
          <a:bodyPr/>
          <a:lstStyle/>
          <a:p>
            <a:fld id="{2EE3086E-A696-48C2-8288-B96A9099F82D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4029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07904" y="6520259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grpSp>
        <p:nvGrpSpPr>
          <p:cNvPr id="9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sp>
        <p:nvSpPr>
          <p:cNvPr id="13" name="Table Placeholder 12"/>
          <p:cNvSpPr>
            <a:spLocks noGrp="1"/>
          </p:cNvSpPr>
          <p:nvPr>
            <p:ph type="tbl" sz="quarter" idx="13"/>
          </p:nvPr>
        </p:nvSpPr>
        <p:spPr>
          <a:xfrm>
            <a:off x="1115616" y="2132856"/>
            <a:ext cx="7201173" cy="4032448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ANFATTNING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97768"/>
            <a:ext cx="8229600" cy="9989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600"/>
              </a:spcBef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96" y="6520259"/>
            <a:ext cx="2133600" cy="365125"/>
          </a:xfrm>
        </p:spPr>
        <p:txBody>
          <a:bodyPr/>
          <a:lstStyle/>
          <a:p>
            <a:fld id="{D42D4CF8-1D29-4983-A8F7-C145B7FF24AF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5557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07904" y="6525344"/>
            <a:ext cx="2133600" cy="365125"/>
          </a:xfrm>
          <a:prstGeom prst="rect">
            <a:avLst/>
          </a:prstGeom>
          <a:noFill/>
        </p:spPr>
        <p:txBody>
          <a:bodyPr/>
          <a:lstStyle>
            <a:lvl1pPr algn="ctr">
              <a:defRPr sz="1400"/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sp>
        <p:nvSpPr>
          <p:cNvPr id="11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84213" y="1700213"/>
            <a:ext cx="7991475" cy="4105275"/>
          </a:xfrm>
        </p:spPr>
        <p:txBody>
          <a:bodyPr/>
          <a:lstStyle>
            <a:lvl1pPr>
              <a:buClr>
                <a:srgbClr val="008080"/>
              </a:buClr>
              <a:buSzPct val="110000"/>
              <a:buFont typeface="Wingdings" pitchFamily="2" charset="2"/>
              <a:buChar char="§"/>
              <a:defRPr sz="2000"/>
            </a:lvl1pPr>
            <a:lvl2pPr>
              <a:buClr>
                <a:srgbClr val="008080"/>
              </a:buClr>
              <a:buSzPct val="110000"/>
              <a:buFont typeface="Wingdings" pitchFamily="2" charset="2"/>
              <a:buChar char="§"/>
              <a:defRPr sz="1600"/>
            </a:lvl2pPr>
            <a:lvl3pPr>
              <a:buClr>
                <a:srgbClr val="008080"/>
              </a:buClr>
              <a:buSzPct val="110000"/>
              <a:buFont typeface="Wingdings" pitchFamily="2" charset="2"/>
              <a:buChar char="§"/>
              <a:defRPr sz="1400"/>
            </a:lvl3pPr>
            <a:lvl4pPr>
              <a:buClr>
                <a:srgbClr val="008080"/>
              </a:buClr>
              <a:buSzPct val="110000"/>
              <a:buFont typeface="Wingdings" pitchFamily="2" charset="2"/>
              <a:buChar char="§"/>
              <a:defRPr sz="1200"/>
            </a:lvl4pPr>
            <a:lvl5pPr>
              <a:buClr>
                <a:srgbClr val="008080"/>
              </a:buClr>
              <a:buSzPct val="110000"/>
              <a:buFont typeface="Wingdings" pitchFamily="2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9872" y="6525344"/>
            <a:ext cx="2133600" cy="365125"/>
          </a:xfrm>
        </p:spPr>
        <p:txBody>
          <a:bodyPr/>
          <a:lstStyle/>
          <a:p>
            <a:fld id="{E3D20A85-1824-4A66-A103-BCB1A162E252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40296" y="6525344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18520" y="6525344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B0B07097-AA6C-43CE-8547-E5360055C705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9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pic>
        <p:nvPicPr>
          <p:cNvPr id="12" name="Picture 11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GRAF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512" y="6520259"/>
            <a:ext cx="2133600" cy="365125"/>
          </a:xfrm>
        </p:spPr>
        <p:txBody>
          <a:bodyPr/>
          <a:lstStyle/>
          <a:p>
            <a:fld id="{7B5BB861-AAF1-456B-9AE0-2EC8F3B0402F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12304" y="6520259"/>
            <a:ext cx="2895600" cy="365125"/>
          </a:xfrm>
        </p:spPr>
        <p:txBody>
          <a:bodyPr/>
          <a:lstStyle/>
          <a:p>
            <a:r>
              <a:rPr lang="sv-SE" dirty="0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34544" y="6525344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B0B07097-AA6C-43CE-8547-E5360055C705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0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pic>
        <p:nvPicPr>
          <p:cNvPr id="16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GRAF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9248"/>
            <a:ext cx="9144000" cy="67545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16832"/>
            <a:ext cx="4320480" cy="4104456"/>
          </a:xfrm>
        </p:spPr>
        <p:txBody>
          <a:bodyPr/>
          <a:lstStyle>
            <a:lvl1pPr>
              <a:buClr>
                <a:srgbClr val="008080"/>
              </a:buClr>
              <a:buSzPct val="110000"/>
              <a:buFont typeface="Wingdings" pitchFamily="2" charset="2"/>
              <a:buChar char="§"/>
              <a:defRPr sz="1600" baseline="0"/>
            </a:lvl1pPr>
            <a:lvl2pPr>
              <a:buClr>
                <a:srgbClr val="008080"/>
              </a:buClr>
              <a:buSzPct val="110000"/>
              <a:buFont typeface="Wingdings" pitchFamily="2" charset="2"/>
              <a:buChar char="§"/>
              <a:defRPr sz="1400" baseline="0"/>
            </a:lvl2pPr>
            <a:lvl3pPr>
              <a:buClr>
                <a:srgbClr val="008080"/>
              </a:buClr>
              <a:buSzPct val="110000"/>
              <a:buFont typeface="Wingdings" pitchFamily="2" charset="2"/>
              <a:buChar char="§"/>
              <a:defRPr sz="1200"/>
            </a:lvl3pPr>
            <a:lvl4pPr>
              <a:buClr>
                <a:srgbClr val="008080"/>
              </a:buClr>
              <a:buSzPct val="110000"/>
              <a:buFont typeface="Wingdings" pitchFamily="2" charset="2"/>
              <a:buChar char="§"/>
              <a:defRPr sz="1200"/>
            </a:lvl4pPr>
            <a:lvl5pPr>
              <a:buClr>
                <a:srgbClr val="008080"/>
              </a:buClr>
              <a:buSzPct val="110000"/>
              <a:buFont typeface="Wingdings" pitchFamily="2" charset="2"/>
              <a:buChar char="§"/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24128" y="1916832"/>
            <a:ext cx="3024336" cy="4104456"/>
          </a:xfrm>
        </p:spPr>
        <p:txBody>
          <a:bodyPr/>
          <a:lstStyle>
            <a:lvl1pPr marL="177800" indent="-177800">
              <a:buFont typeface="Wingdings" pitchFamily="2" charset="2"/>
              <a:buChar char="§"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36512" y="6520259"/>
            <a:ext cx="2133600" cy="365125"/>
          </a:xfrm>
        </p:spPr>
        <p:txBody>
          <a:bodyPr/>
          <a:lstStyle/>
          <a:p>
            <a:fld id="{34ADA107-4ED9-467D-9130-7887AE5DF91A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4029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07904" y="6525344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LANK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-36512" y="6520259"/>
            <a:ext cx="2133600" cy="365125"/>
          </a:xfrm>
        </p:spPr>
        <p:txBody>
          <a:bodyPr/>
          <a:lstStyle/>
          <a:p>
            <a:fld id="{4120D8B4-B23A-4746-BA9B-9FE4CDBC9046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34544" y="6520259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-36512" y="6520259"/>
            <a:ext cx="2133600" cy="365125"/>
          </a:xfrm>
        </p:spPr>
        <p:txBody>
          <a:bodyPr/>
          <a:lstStyle/>
          <a:p>
            <a:fld id="{4120D8B4-B23A-4746-BA9B-9FE4CDBC9046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34544" y="6520259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sp>
        <p:nvSpPr>
          <p:cNvPr id="11" name="Chart Placeholder 10"/>
          <p:cNvSpPr>
            <a:spLocks noGrp="1"/>
          </p:cNvSpPr>
          <p:nvPr>
            <p:ph type="chart" sz="quarter" idx="13"/>
          </p:nvPr>
        </p:nvSpPr>
        <p:spPr>
          <a:xfrm>
            <a:off x="755650" y="2348880"/>
            <a:ext cx="7632774" cy="381697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-36512" y="6520259"/>
            <a:ext cx="2133600" cy="365125"/>
          </a:xfrm>
        </p:spPr>
        <p:txBody>
          <a:bodyPr/>
          <a:lstStyle/>
          <a:p>
            <a:fld id="{4120D8B4-B23A-4746-BA9B-9FE4CDBC9046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6520259"/>
            <a:ext cx="2895600" cy="365125"/>
          </a:xfrm>
        </p:spPr>
        <p:txBody>
          <a:bodyPr/>
          <a:lstStyle/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34544" y="6520259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fld id="{EADACEC4-D758-4903-948F-476D90DA1BC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6" name="Picture 15" descr="Novus logga_lit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833" y="6307980"/>
            <a:ext cx="1871663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7"/>
          <p:cNvGrpSpPr/>
          <p:nvPr userDrawn="1"/>
        </p:nvGrpSpPr>
        <p:grpSpPr>
          <a:xfrm>
            <a:off x="468313" y="981298"/>
            <a:ext cx="8207375" cy="71438"/>
            <a:chOff x="468313" y="6309890"/>
            <a:chExt cx="8207375" cy="7143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468313" y="6309890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68313" y="6381328"/>
              <a:ext cx="8207375" cy="0"/>
            </a:xfrm>
            <a:prstGeom prst="line">
              <a:avLst/>
            </a:prstGeom>
            <a:noFill/>
            <a:ln w="19050">
              <a:solidFill>
                <a:schemeClr val="tx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sv-SE">
                <a:latin typeface="Arial" charset="0"/>
                <a:cs typeface="+mn-cs"/>
              </a:endParaRPr>
            </a:p>
          </p:txBody>
        </p:sp>
      </p:grpSp>
      <p:sp>
        <p:nvSpPr>
          <p:cNvPr id="11" name="Table Placeholder 10"/>
          <p:cNvSpPr>
            <a:spLocks noGrp="1"/>
          </p:cNvSpPr>
          <p:nvPr>
            <p:ph type="tbl" sz="quarter" idx="13"/>
          </p:nvPr>
        </p:nvSpPr>
        <p:spPr>
          <a:xfrm>
            <a:off x="899592" y="2132856"/>
            <a:ext cx="7272337" cy="3887787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560" y="1600200"/>
            <a:ext cx="793122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B9D52-19B1-4362-A59E-BAE80560F78B}" type="datetime1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2011-11-01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Novus Group International AB </a:t>
            </a:r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14" r:id="rId2"/>
    <p:sldLayoutId id="2147483706" r:id="rId3"/>
    <p:sldLayoutId id="2147483708" r:id="rId4"/>
    <p:sldLayoutId id="2147483709" r:id="rId5"/>
    <p:sldLayoutId id="2147483712" r:id="rId6"/>
    <p:sldLayoutId id="2147483710" r:id="rId7"/>
    <p:sldLayoutId id="2147483724" r:id="rId8"/>
    <p:sldLayoutId id="2147483721" r:id="rId9"/>
    <p:sldLayoutId id="2147483722" r:id="rId10"/>
    <p:sldLayoutId id="2147483723" r:id="rId11"/>
    <p:sldLayoutId id="2147483725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8080"/>
        </a:buClr>
        <a:buSzPct val="110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8080"/>
        </a:buClr>
        <a:buSzPct val="11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8080"/>
        </a:buClr>
        <a:buSzPct val="11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8080"/>
        </a:buClr>
        <a:buSzPct val="110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420888"/>
            <a:ext cx="7056784" cy="504056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sv-SE" dirty="0" smtClean="0">
                <a:solidFill>
                  <a:srgbClr val="59595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RAPPORT </a:t>
            </a:r>
            <a:r>
              <a:rPr lang="sv-SE" dirty="0" smtClean="0">
                <a:solidFill>
                  <a:srgbClr val="59595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endParaRPr lang="sv-SE" dirty="0">
              <a:solidFill>
                <a:srgbClr val="59595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47665" y="3284984"/>
            <a:ext cx="7056784" cy="136815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v-SE" dirty="0" smtClean="0">
                <a:solidFill>
                  <a:srgbClr val="59595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Kund: Belysningsbranschen</a:t>
            </a:r>
          </a:p>
          <a:p>
            <a:pPr>
              <a:lnSpc>
                <a:spcPct val="80000"/>
              </a:lnSpc>
            </a:pPr>
            <a:r>
              <a:rPr lang="sv-SE" dirty="0" smtClean="0">
                <a:solidFill>
                  <a:srgbClr val="59595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Kontakt: </a:t>
            </a:r>
            <a:r>
              <a:rPr lang="sv-SE" dirty="0" err="1" smtClean="0">
                <a:solidFill>
                  <a:srgbClr val="59595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Robbin</a:t>
            </a:r>
            <a:r>
              <a:rPr lang="sv-SE" dirty="0" smtClean="0">
                <a:solidFill>
                  <a:srgbClr val="59595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sv-SE" dirty="0" err="1" smtClean="0">
                <a:solidFill>
                  <a:srgbClr val="595959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Grönstedt</a:t>
            </a:r>
            <a:endParaRPr lang="sv-SE" dirty="0" smtClean="0">
              <a:solidFill>
                <a:srgbClr val="595959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sv-SE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Datum: </a:t>
            </a:r>
            <a:r>
              <a:rPr lang="sv-SE" dirty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sv-SE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 oktober, 2011</a:t>
            </a:r>
            <a:endParaRPr lang="sv-S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sv-SE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ACEC4-D758-4903-948F-476D90DA1BC4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Om undersökningen</a:t>
            </a:r>
            <a:endParaRPr lang="sv-SE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827584" y="1484784"/>
            <a:ext cx="7510288" cy="40322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492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8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Undersökningen har genomförts av Novus på uppdrag av </a:t>
            </a:r>
            <a:r>
              <a:rPr lang="sv-SE" sz="2400" dirty="0" smtClean="0"/>
              <a:t>Belysningsbranschen</a:t>
            </a: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492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80"/>
              </a:buClr>
              <a:buSzPct val="110000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4492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8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Målgruppen för undersökningen var allmänheten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16+</a:t>
            </a: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492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8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sv-SE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492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8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Mätningen omfattar</a:t>
            </a:r>
            <a:r>
              <a:rPr kumimoji="0" lang="sv-SE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sammanlagt 1038 intervjuer.</a:t>
            </a:r>
          </a:p>
          <a:p>
            <a:pPr marL="742950" marR="0" lvl="1" indent="-285750" algn="l" defTabSz="4492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80"/>
              </a:buClr>
              <a:buSzPct val="110000"/>
              <a:tabLst/>
              <a:defRPr/>
            </a:pPr>
            <a:endParaRPr kumimoji="0" lang="sv-SE" sz="2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4926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080"/>
              </a:buClr>
              <a:buSzPct val="110000"/>
              <a:buFontTx/>
              <a:buChar char="•"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6632"/>
            <a:ext cx="8229600" cy="1143000"/>
          </a:xfrm>
        </p:spPr>
        <p:txBody>
          <a:bodyPr/>
          <a:lstStyle/>
          <a:p>
            <a:r>
              <a:rPr lang="sv-SE" sz="2600" dirty="0" smtClean="0"/>
              <a:t>3 av 10 känner alltid/ofta olust att gå ensam på en mörk gångväg, park, torg eller gångtunnel på kvällen eller natten</a:t>
            </a:r>
            <a:endParaRPr lang="sv-SE" sz="260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36512" y="112474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sv-SE" sz="160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Fråga: </a:t>
            </a:r>
            <a:r>
              <a:rPr lang="sv-SE" sz="1600" b="1" dirty="0" smtClean="0"/>
              <a:t>Känner du oro eller olust om du är ensam och måste passera en mörk gångväg, park, torg eller gångtunnel på kvällen eller natten?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5496" y="6536377"/>
            <a:ext cx="82089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sv-SE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BAS: Samtliga 1038 st</a:t>
            </a:r>
            <a:endParaRPr lang="sv-SE" sz="1200" dirty="0">
              <a:solidFill>
                <a:prstClr val="black">
                  <a:lumMod val="65000"/>
                  <a:lumOff val="35000"/>
                </a:prst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3" name="Chart 12"/>
          <p:cNvGraphicFramePr/>
          <p:nvPr/>
        </p:nvGraphicFramePr>
        <p:xfrm>
          <a:off x="971600" y="1628800"/>
          <a:ext cx="741682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ruta 9"/>
          <p:cNvSpPr txBox="1"/>
          <p:nvPr/>
        </p:nvSpPr>
        <p:spPr>
          <a:xfrm>
            <a:off x="6444208" y="1916832"/>
            <a:ext cx="2376264" cy="9541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Kvinnorna känner i högre grad alltid/ofta olust att gå ensamma  på kvällen eller natten (49% jmf männen 9%)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05382" y="233492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29%</a:t>
            </a:r>
            <a:endParaRPr lang="sv-S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6632"/>
            <a:ext cx="8229600" cy="1143000"/>
          </a:xfrm>
        </p:spPr>
        <p:txBody>
          <a:bodyPr/>
          <a:lstStyle/>
          <a:p>
            <a:r>
              <a:rPr lang="sv-SE" sz="2600" dirty="0" smtClean="0"/>
              <a:t>Majoriteten av de som känner olust att gå ensam i mörkret skulle bli tryggare av att platsen är belyst. </a:t>
            </a:r>
            <a:endParaRPr lang="sv-SE" sz="260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36512" y="1124744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sv-SE" sz="160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Fråga: </a:t>
            </a:r>
            <a:r>
              <a:rPr lang="sv-SE" sz="1600" b="1" dirty="0" smtClean="0"/>
              <a:t>Vilket eller vilka av följande alternativ skulle göra dig tryggare i en sådan situation?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5496" y="6536377"/>
            <a:ext cx="82089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sv-SE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BAS: Känner olust att gå ensam 884 st</a:t>
            </a:r>
            <a:endParaRPr lang="sv-SE" sz="1200" dirty="0">
              <a:solidFill>
                <a:prstClr val="black">
                  <a:lumMod val="65000"/>
                  <a:lumOff val="35000"/>
                </a:prst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3" name="Chart 12"/>
          <p:cNvGraphicFramePr/>
          <p:nvPr/>
        </p:nvGraphicFramePr>
        <p:xfrm>
          <a:off x="323528" y="1628800"/>
          <a:ext cx="806489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ruta 9"/>
          <p:cNvSpPr txBox="1"/>
          <p:nvPr/>
        </p:nvSpPr>
        <p:spPr>
          <a:xfrm>
            <a:off x="6444208" y="1916832"/>
            <a:ext cx="2376264" cy="37548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v-SE" sz="1400" dirty="0" smtClean="0"/>
              <a:t>Kvinnorna känner sig i högre grad tryggare om platsen är belyst och inte innehåller mörka partier (87% jmf männen 80%). Att platsen inte har höga träd och buskage (35% jmf männen 16%) </a:t>
            </a:r>
          </a:p>
          <a:p>
            <a:r>
              <a:rPr lang="sv-SE" sz="1400" dirty="0" smtClean="0"/>
              <a:t>Att platsen har närhet till kollektivtrafik (29% jmf männen 16%)</a:t>
            </a:r>
          </a:p>
          <a:p>
            <a:endParaRPr lang="sv-SE" sz="1400" dirty="0" smtClean="0"/>
          </a:p>
          <a:p>
            <a:pPr>
              <a:buFont typeface="Arial" pitchFamily="34" charset="0"/>
              <a:buChar char="•"/>
            </a:pPr>
            <a:r>
              <a:rPr lang="sv-SE" sz="1400" dirty="0" smtClean="0"/>
              <a:t>Åldersgruppen -29 år känner sig i högre grad tryggare om platsen har närhet till kollektivtrafik (42%) fler poliser och väktare i området (44%)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/>
          <a:lstStyle/>
          <a:p>
            <a:r>
              <a:rPr lang="sv-SE" sz="2600" dirty="0" smtClean="0"/>
              <a:t>Knappt 1 av 3 känner till någon plats där man känner sig otrygg mörka kvällar och nätter som därför borde ha belysning</a:t>
            </a:r>
            <a:endParaRPr lang="sv-SE" sz="260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36512" y="112474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sv-SE" sz="160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Fråga: </a:t>
            </a:r>
            <a:r>
              <a:rPr lang="sv-SE" sz="1600" b="1" dirty="0" smtClean="0"/>
              <a:t>Känner du till någon plats, som du ofta passerar, där du känner dig otrygg mörka kvällar och nätter och som därför borde ha belysning?</a:t>
            </a:r>
          </a:p>
        </p:txBody>
      </p:sp>
      <p:graphicFrame>
        <p:nvGraphicFramePr>
          <p:cNvPr id="13" name="Chart 12"/>
          <p:cNvGraphicFramePr/>
          <p:nvPr/>
        </p:nvGraphicFramePr>
        <p:xfrm>
          <a:off x="1403648" y="1988840"/>
          <a:ext cx="669674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ruta 9"/>
          <p:cNvSpPr txBox="1"/>
          <p:nvPr/>
        </p:nvSpPr>
        <p:spPr>
          <a:xfrm>
            <a:off x="6804248" y="2348880"/>
            <a:ext cx="2124744" cy="1600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Kvinnorna känner i högre grad till någon plats där man känner sig otrygg mörka kvälla och nättar som därför borde ha belysning (40% jmf männen 21%)</a:t>
            </a:r>
            <a:endParaRPr lang="sv-SE" sz="1400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496" y="6536377"/>
            <a:ext cx="82089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sv-SE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BAS: Samtliga 1038 st</a:t>
            </a:r>
            <a:endParaRPr lang="sv-SE" sz="1200" dirty="0">
              <a:solidFill>
                <a:prstClr val="black">
                  <a:lumMod val="65000"/>
                  <a:lumOff val="35000"/>
                </a:prst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6632"/>
            <a:ext cx="8229600" cy="1143000"/>
          </a:xfrm>
        </p:spPr>
        <p:txBody>
          <a:bodyPr/>
          <a:lstStyle/>
          <a:p>
            <a:r>
              <a:rPr lang="sv-SE" sz="2600" dirty="0" smtClean="0"/>
              <a:t>Nästan varannan anser att ökad och bättre belysning i parker, gångtunnlar, torg och gångvägar ökar tryggheten</a:t>
            </a:r>
            <a:endParaRPr lang="sv-SE" sz="260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36512" y="112474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sv-SE" sz="160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Fråga: </a:t>
            </a:r>
            <a:r>
              <a:rPr lang="sv-SE" sz="1600" b="1" dirty="0" smtClean="0"/>
              <a:t>Vad anser du är viktigast att din kommun ska göra för att öka din trygghet när du vistas ute mörka kvällar och nätter?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5496" y="6536377"/>
            <a:ext cx="82089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sv-SE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BAS: Samtliga 1038 st</a:t>
            </a:r>
            <a:endParaRPr lang="sv-SE" sz="1200" dirty="0">
              <a:solidFill>
                <a:prstClr val="black">
                  <a:lumMod val="65000"/>
                  <a:lumOff val="35000"/>
                </a:prst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3" name="Chart 12"/>
          <p:cNvGraphicFramePr/>
          <p:nvPr/>
        </p:nvGraphicFramePr>
        <p:xfrm>
          <a:off x="755650" y="1628800"/>
          <a:ext cx="763277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ruta 9"/>
          <p:cNvSpPr txBox="1"/>
          <p:nvPr/>
        </p:nvSpPr>
        <p:spPr>
          <a:xfrm>
            <a:off x="5724128" y="3068960"/>
            <a:ext cx="2376264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Åldersgruppen -29 år anser i högre utsträckning att mer kollektivtrafik på kvällar och nätter  ökar tryggheten (12%)</a:t>
            </a:r>
          </a:p>
          <a:p>
            <a:endParaRPr lang="sv-SE" sz="1400" dirty="0" smtClean="0"/>
          </a:p>
          <a:p>
            <a:r>
              <a:rPr lang="sv-SE" sz="1400" dirty="0" smtClean="0"/>
              <a:t>Kvinnorna anser att om man tar bort träd och buskar vid gångvägar  så ökas tryggheten. (7% jmf männen 3%)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6632"/>
            <a:ext cx="8229600" cy="1143000"/>
          </a:xfrm>
        </p:spPr>
        <p:txBody>
          <a:bodyPr/>
          <a:lstStyle/>
          <a:p>
            <a:r>
              <a:rPr lang="sv-SE" sz="2600" dirty="0" smtClean="0"/>
              <a:t>3 av 10 anser att ökad och bättre belysning i parker, gångtunnlar, torg och gångvägar är näst viktigast</a:t>
            </a:r>
            <a:endParaRPr lang="sv-SE" sz="260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-36512" y="112474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sv-SE" sz="160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Fråga: </a:t>
            </a:r>
            <a:r>
              <a:rPr lang="sv-SE" sz="1600" b="1" dirty="0" smtClean="0"/>
              <a:t>Vad anser du är näst viktigast att din kommun ska göra för att öka din trygghet när du vistas ute mörka kvällar och nätter?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5496" y="6536377"/>
            <a:ext cx="82089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sv-SE" sz="12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BAS: Samtliga 994 st har svarat vad som är viktigast</a:t>
            </a:r>
            <a:endParaRPr lang="sv-SE" sz="1200" dirty="0">
              <a:solidFill>
                <a:prstClr val="black">
                  <a:lumMod val="65000"/>
                  <a:lumOff val="35000"/>
                </a:prst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3" name="Chart 12"/>
          <p:cNvGraphicFramePr/>
          <p:nvPr/>
        </p:nvGraphicFramePr>
        <p:xfrm>
          <a:off x="755650" y="1628800"/>
          <a:ext cx="763277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ruta 9"/>
          <p:cNvSpPr txBox="1"/>
          <p:nvPr/>
        </p:nvSpPr>
        <p:spPr>
          <a:xfrm>
            <a:off x="6084168" y="2492896"/>
            <a:ext cx="2376264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Åldersgruppen -29 år anser i högre utsträckning att mer kollektivtrafik på kvällar och nätter är näst viktigast (24%)</a:t>
            </a:r>
          </a:p>
          <a:p>
            <a:endParaRPr lang="sv-SE" sz="1400" dirty="0" smtClean="0"/>
          </a:p>
          <a:p>
            <a:r>
              <a:rPr lang="sv-SE" sz="1400" dirty="0" smtClean="0"/>
              <a:t>Åldersgruppen 45-59 år anser att  man ska ta bort träd och buskar vid gångvägar (22%)</a:t>
            </a:r>
          </a:p>
          <a:p>
            <a:endParaRPr lang="sv-SE" sz="1400" dirty="0" smtClean="0"/>
          </a:p>
          <a:p>
            <a:r>
              <a:rPr lang="sv-SE" sz="1400" dirty="0" smtClean="0"/>
              <a:t>Åldersgruppen 60- år anser att  det ska finnas övervakningskameror på allmänna platser (19%)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rgbClr val="595959"/>
      </a:dk1>
      <a:lt1>
        <a:sysClr val="window" lastClr="FFFFFF"/>
      </a:lt1>
      <a:dk2>
        <a:srgbClr val="1F497D"/>
      </a:dk2>
      <a:lt2>
        <a:srgbClr val="EEECE1"/>
      </a:lt2>
      <a:accent1>
        <a:srgbClr val="006666"/>
      </a:accent1>
      <a:accent2>
        <a:srgbClr val="737373"/>
      </a:accent2>
      <a:accent3>
        <a:srgbClr val="C9D181"/>
      </a:accent3>
      <a:accent4>
        <a:srgbClr val="65FFFE"/>
      </a:accent4>
      <a:accent5>
        <a:srgbClr val="1F497D"/>
      </a:accent5>
      <a:accent6>
        <a:srgbClr val="FFFFFF"/>
      </a:accent6>
      <a:hlink>
        <a:srgbClr val="8DB3E2"/>
      </a:hlink>
      <a:folHlink>
        <a:srgbClr val="DDDDD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3">
    <a:dk1>
      <a:srgbClr val="595959"/>
    </a:dk1>
    <a:lt1>
      <a:sysClr val="window" lastClr="FFFFFF"/>
    </a:lt1>
    <a:dk2>
      <a:srgbClr val="1F497D"/>
    </a:dk2>
    <a:lt2>
      <a:srgbClr val="EEECE1"/>
    </a:lt2>
    <a:accent1>
      <a:srgbClr val="006666"/>
    </a:accent1>
    <a:accent2>
      <a:srgbClr val="737373"/>
    </a:accent2>
    <a:accent3>
      <a:srgbClr val="C9D181"/>
    </a:accent3>
    <a:accent4>
      <a:srgbClr val="65FFFE"/>
    </a:accent4>
    <a:accent5>
      <a:srgbClr val="1F497D"/>
    </a:accent5>
    <a:accent6>
      <a:srgbClr val="FFFFFF"/>
    </a:accent6>
    <a:hlink>
      <a:srgbClr val="8DB3E2"/>
    </a:hlink>
    <a:folHlink>
      <a:srgbClr val="DDDDDD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Trek">
    <a:fillStyleLst>
      <a:solidFill>
        <a:schemeClr val="phClr"/>
      </a:solidFill>
      <a:gradFill rotWithShape="1">
        <a:gsLst>
          <a:gs pos="0">
            <a:schemeClr val="phClr">
              <a:tint val="30000"/>
              <a:satMod val="250000"/>
            </a:schemeClr>
          </a:gs>
          <a:gs pos="72000">
            <a:schemeClr val="phClr">
              <a:tint val="75000"/>
              <a:satMod val="210000"/>
            </a:schemeClr>
          </a:gs>
          <a:gs pos="100000">
            <a:schemeClr val="phClr">
              <a:tint val="85000"/>
              <a:satMod val="210000"/>
            </a:schemeClr>
          </a:gs>
        </a:gsLst>
        <a:lin ang="5400000" scaled="1"/>
      </a:gradFill>
      <a:gradFill rotWithShape="1">
        <a:gsLst>
          <a:gs pos="0">
            <a:schemeClr val="phClr">
              <a:tint val="75000"/>
              <a:shade val="85000"/>
              <a:satMod val="230000"/>
            </a:schemeClr>
          </a:gs>
          <a:gs pos="25000">
            <a:schemeClr val="phClr">
              <a:tint val="90000"/>
              <a:shade val="70000"/>
              <a:satMod val="220000"/>
            </a:schemeClr>
          </a:gs>
          <a:gs pos="50000">
            <a:schemeClr val="phClr">
              <a:tint val="90000"/>
              <a:shade val="58000"/>
              <a:satMod val="225000"/>
            </a:schemeClr>
          </a:gs>
          <a:gs pos="65000">
            <a:schemeClr val="phClr">
              <a:tint val="90000"/>
              <a:shade val="58000"/>
              <a:satMod val="225000"/>
            </a:schemeClr>
          </a:gs>
          <a:gs pos="80000">
            <a:schemeClr val="phClr">
              <a:tint val="90000"/>
              <a:shade val="69000"/>
              <a:satMod val="220000"/>
            </a:schemeClr>
          </a:gs>
          <a:gs pos="100000">
            <a:schemeClr val="phClr">
              <a:tint val="77000"/>
              <a:shade val="80000"/>
              <a:satMod val="230000"/>
            </a:schemeClr>
          </a:gs>
        </a:gsLst>
        <a:lin ang="5400000" scaled="1"/>
      </a:gradFill>
    </a:fillStyleLst>
    <a:lnStyleLst>
      <a:ln w="100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phClr">
              <a:shade val="60000"/>
              <a:satMod val="11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3">
    <a:dk1>
      <a:srgbClr val="595959"/>
    </a:dk1>
    <a:lt1>
      <a:sysClr val="window" lastClr="FFFFFF"/>
    </a:lt1>
    <a:dk2>
      <a:srgbClr val="1F497D"/>
    </a:dk2>
    <a:lt2>
      <a:srgbClr val="EEECE1"/>
    </a:lt2>
    <a:accent1>
      <a:srgbClr val="006666"/>
    </a:accent1>
    <a:accent2>
      <a:srgbClr val="737373"/>
    </a:accent2>
    <a:accent3>
      <a:srgbClr val="C9D181"/>
    </a:accent3>
    <a:accent4>
      <a:srgbClr val="65FFFE"/>
    </a:accent4>
    <a:accent5>
      <a:srgbClr val="1F497D"/>
    </a:accent5>
    <a:accent6>
      <a:srgbClr val="FFFFFF"/>
    </a:accent6>
    <a:hlink>
      <a:srgbClr val="8DB3E2"/>
    </a:hlink>
    <a:folHlink>
      <a:srgbClr val="DDDDDD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Trek">
    <a:fillStyleLst>
      <a:solidFill>
        <a:schemeClr val="phClr"/>
      </a:solidFill>
      <a:gradFill rotWithShape="1">
        <a:gsLst>
          <a:gs pos="0">
            <a:schemeClr val="phClr">
              <a:tint val="30000"/>
              <a:satMod val="250000"/>
            </a:schemeClr>
          </a:gs>
          <a:gs pos="72000">
            <a:schemeClr val="phClr">
              <a:tint val="75000"/>
              <a:satMod val="210000"/>
            </a:schemeClr>
          </a:gs>
          <a:gs pos="100000">
            <a:schemeClr val="phClr">
              <a:tint val="85000"/>
              <a:satMod val="210000"/>
            </a:schemeClr>
          </a:gs>
        </a:gsLst>
        <a:lin ang="5400000" scaled="1"/>
      </a:gradFill>
      <a:gradFill rotWithShape="1">
        <a:gsLst>
          <a:gs pos="0">
            <a:schemeClr val="phClr">
              <a:tint val="75000"/>
              <a:shade val="85000"/>
              <a:satMod val="230000"/>
            </a:schemeClr>
          </a:gs>
          <a:gs pos="25000">
            <a:schemeClr val="phClr">
              <a:tint val="90000"/>
              <a:shade val="70000"/>
              <a:satMod val="220000"/>
            </a:schemeClr>
          </a:gs>
          <a:gs pos="50000">
            <a:schemeClr val="phClr">
              <a:tint val="90000"/>
              <a:shade val="58000"/>
              <a:satMod val="225000"/>
            </a:schemeClr>
          </a:gs>
          <a:gs pos="65000">
            <a:schemeClr val="phClr">
              <a:tint val="90000"/>
              <a:shade val="58000"/>
              <a:satMod val="225000"/>
            </a:schemeClr>
          </a:gs>
          <a:gs pos="80000">
            <a:schemeClr val="phClr">
              <a:tint val="90000"/>
              <a:shade val="69000"/>
              <a:satMod val="220000"/>
            </a:schemeClr>
          </a:gs>
          <a:gs pos="100000">
            <a:schemeClr val="phClr">
              <a:tint val="77000"/>
              <a:shade val="80000"/>
              <a:satMod val="230000"/>
            </a:schemeClr>
          </a:gs>
        </a:gsLst>
        <a:lin ang="5400000" scaled="1"/>
      </a:gradFill>
    </a:fillStyleLst>
    <a:lnStyleLst>
      <a:ln w="100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phClr">
              <a:shade val="60000"/>
              <a:satMod val="11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ustom 3">
    <a:dk1>
      <a:srgbClr val="595959"/>
    </a:dk1>
    <a:lt1>
      <a:sysClr val="window" lastClr="FFFFFF"/>
    </a:lt1>
    <a:dk2>
      <a:srgbClr val="1F497D"/>
    </a:dk2>
    <a:lt2>
      <a:srgbClr val="EEECE1"/>
    </a:lt2>
    <a:accent1>
      <a:srgbClr val="006666"/>
    </a:accent1>
    <a:accent2>
      <a:srgbClr val="737373"/>
    </a:accent2>
    <a:accent3>
      <a:srgbClr val="C9D181"/>
    </a:accent3>
    <a:accent4>
      <a:srgbClr val="65FFFE"/>
    </a:accent4>
    <a:accent5>
      <a:srgbClr val="1F497D"/>
    </a:accent5>
    <a:accent6>
      <a:srgbClr val="FFFFFF"/>
    </a:accent6>
    <a:hlink>
      <a:srgbClr val="8DB3E2"/>
    </a:hlink>
    <a:folHlink>
      <a:srgbClr val="DDDDDD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Trek">
    <a:fillStyleLst>
      <a:solidFill>
        <a:schemeClr val="phClr"/>
      </a:solidFill>
      <a:gradFill rotWithShape="1">
        <a:gsLst>
          <a:gs pos="0">
            <a:schemeClr val="phClr">
              <a:tint val="30000"/>
              <a:satMod val="250000"/>
            </a:schemeClr>
          </a:gs>
          <a:gs pos="72000">
            <a:schemeClr val="phClr">
              <a:tint val="75000"/>
              <a:satMod val="210000"/>
            </a:schemeClr>
          </a:gs>
          <a:gs pos="100000">
            <a:schemeClr val="phClr">
              <a:tint val="85000"/>
              <a:satMod val="210000"/>
            </a:schemeClr>
          </a:gs>
        </a:gsLst>
        <a:lin ang="5400000" scaled="1"/>
      </a:gradFill>
      <a:gradFill rotWithShape="1">
        <a:gsLst>
          <a:gs pos="0">
            <a:schemeClr val="phClr">
              <a:tint val="75000"/>
              <a:shade val="85000"/>
              <a:satMod val="230000"/>
            </a:schemeClr>
          </a:gs>
          <a:gs pos="25000">
            <a:schemeClr val="phClr">
              <a:tint val="90000"/>
              <a:shade val="70000"/>
              <a:satMod val="220000"/>
            </a:schemeClr>
          </a:gs>
          <a:gs pos="50000">
            <a:schemeClr val="phClr">
              <a:tint val="90000"/>
              <a:shade val="58000"/>
              <a:satMod val="225000"/>
            </a:schemeClr>
          </a:gs>
          <a:gs pos="65000">
            <a:schemeClr val="phClr">
              <a:tint val="90000"/>
              <a:shade val="58000"/>
              <a:satMod val="225000"/>
            </a:schemeClr>
          </a:gs>
          <a:gs pos="80000">
            <a:schemeClr val="phClr">
              <a:tint val="90000"/>
              <a:shade val="69000"/>
              <a:satMod val="220000"/>
            </a:schemeClr>
          </a:gs>
          <a:gs pos="100000">
            <a:schemeClr val="phClr">
              <a:tint val="77000"/>
              <a:shade val="80000"/>
              <a:satMod val="230000"/>
            </a:schemeClr>
          </a:gs>
        </a:gsLst>
        <a:lin ang="5400000" scaled="1"/>
      </a:gradFill>
    </a:fillStyleLst>
    <a:lnStyleLst>
      <a:ln w="100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phClr">
              <a:shade val="60000"/>
              <a:satMod val="11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Custom 3">
    <a:dk1>
      <a:srgbClr val="595959"/>
    </a:dk1>
    <a:lt1>
      <a:sysClr val="window" lastClr="FFFFFF"/>
    </a:lt1>
    <a:dk2>
      <a:srgbClr val="1F497D"/>
    </a:dk2>
    <a:lt2>
      <a:srgbClr val="EEECE1"/>
    </a:lt2>
    <a:accent1>
      <a:srgbClr val="006666"/>
    </a:accent1>
    <a:accent2>
      <a:srgbClr val="737373"/>
    </a:accent2>
    <a:accent3>
      <a:srgbClr val="C9D181"/>
    </a:accent3>
    <a:accent4>
      <a:srgbClr val="65FFFE"/>
    </a:accent4>
    <a:accent5>
      <a:srgbClr val="1F497D"/>
    </a:accent5>
    <a:accent6>
      <a:srgbClr val="FFFFFF"/>
    </a:accent6>
    <a:hlink>
      <a:srgbClr val="8DB3E2"/>
    </a:hlink>
    <a:folHlink>
      <a:srgbClr val="DDDDDD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Trek">
    <a:fillStyleLst>
      <a:solidFill>
        <a:schemeClr val="phClr"/>
      </a:solidFill>
      <a:gradFill rotWithShape="1">
        <a:gsLst>
          <a:gs pos="0">
            <a:schemeClr val="phClr">
              <a:tint val="30000"/>
              <a:satMod val="250000"/>
            </a:schemeClr>
          </a:gs>
          <a:gs pos="72000">
            <a:schemeClr val="phClr">
              <a:tint val="75000"/>
              <a:satMod val="210000"/>
            </a:schemeClr>
          </a:gs>
          <a:gs pos="100000">
            <a:schemeClr val="phClr">
              <a:tint val="85000"/>
              <a:satMod val="210000"/>
            </a:schemeClr>
          </a:gs>
        </a:gsLst>
        <a:lin ang="5400000" scaled="1"/>
      </a:gradFill>
      <a:gradFill rotWithShape="1">
        <a:gsLst>
          <a:gs pos="0">
            <a:schemeClr val="phClr">
              <a:tint val="75000"/>
              <a:shade val="85000"/>
              <a:satMod val="230000"/>
            </a:schemeClr>
          </a:gs>
          <a:gs pos="25000">
            <a:schemeClr val="phClr">
              <a:tint val="90000"/>
              <a:shade val="70000"/>
              <a:satMod val="220000"/>
            </a:schemeClr>
          </a:gs>
          <a:gs pos="50000">
            <a:schemeClr val="phClr">
              <a:tint val="90000"/>
              <a:shade val="58000"/>
              <a:satMod val="225000"/>
            </a:schemeClr>
          </a:gs>
          <a:gs pos="65000">
            <a:schemeClr val="phClr">
              <a:tint val="90000"/>
              <a:shade val="58000"/>
              <a:satMod val="225000"/>
            </a:schemeClr>
          </a:gs>
          <a:gs pos="80000">
            <a:schemeClr val="phClr">
              <a:tint val="90000"/>
              <a:shade val="69000"/>
              <a:satMod val="220000"/>
            </a:schemeClr>
          </a:gs>
          <a:gs pos="100000">
            <a:schemeClr val="phClr">
              <a:tint val="77000"/>
              <a:shade val="80000"/>
              <a:satMod val="230000"/>
            </a:schemeClr>
          </a:gs>
        </a:gsLst>
        <a:lin ang="5400000" scaled="1"/>
      </a:gradFill>
    </a:fillStyleLst>
    <a:lnStyleLst>
      <a:ln w="100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phClr">
              <a:shade val="60000"/>
              <a:satMod val="11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1463</TotalTime>
  <Words>534</Words>
  <Application>Microsoft Office PowerPoint</Application>
  <PresentationFormat>Bildspel på skärmen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Office Theme</vt:lpstr>
      <vt:lpstr>RAPPORT -</vt:lpstr>
      <vt:lpstr>Om undersökningen</vt:lpstr>
      <vt:lpstr>3 av 10 känner alltid/ofta olust att gå ensam på en mörk gångväg, park, torg eller gångtunnel på kvällen eller natten</vt:lpstr>
      <vt:lpstr>Majoriteten av de som känner olust att gå ensam i mörkret skulle bli tryggare av att platsen är belyst. </vt:lpstr>
      <vt:lpstr>Knappt 1 av 3 känner till någon plats där man känner sig otrygg mörka kvällar och nätter som därför borde ha belysning</vt:lpstr>
      <vt:lpstr>Nästan varannan anser att ökad och bättre belysning i parker, gångtunnlar, torg och gångvägar ökar tryggheten</vt:lpstr>
      <vt:lpstr>3 av 10 anser att ökad och bättre belysning i parker, gångtunnlar, torg och gångvägar är näst viktigast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Anna</dc:creator>
  <cp:lastModifiedBy>Mervi Rokka</cp:lastModifiedBy>
  <cp:revision>206</cp:revision>
  <dcterms:created xsi:type="dcterms:W3CDTF">2011-02-11T10:38:05Z</dcterms:created>
  <dcterms:modified xsi:type="dcterms:W3CDTF">2011-11-01T12:05:08Z</dcterms:modified>
</cp:coreProperties>
</file>