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notesSlides/notesSlide2.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notesSlides/notesSlide3.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charts/chart10.xml" ContentType="application/vnd.openxmlformats-officedocument.drawingml.chart+xml"/>
  <Override PartName="/ppt/theme/themeOverride10.xml" ContentType="application/vnd.openxmlformats-officedocument.themeOverride+xml"/>
  <Override PartName="/ppt/charts/chart11.xml" ContentType="application/vnd.openxmlformats-officedocument.drawingml.chart+xml"/>
  <Override PartName="/ppt/theme/themeOverride11.xml" ContentType="application/vnd.openxmlformats-officedocument.themeOverride+xml"/>
  <Override PartName="/ppt/charts/chart12.xml" ContentType="application/vnd.openxmlformats-officedocument.drawingml.chart+xml"/>
  <Override PartName="/ppt/theme/themeOverride12.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3.xml" ContentType="application/vnd.openxmlformats-officedocument.drawingml.chart+xml"/>
  <Override PartName="/ppt/theme/themeOverride13.xml" ContentType="application/vnd.openxmlformats-officedocument.themeOverride+xml"/>
  <Override PartName="/ppt/charts/chart14.xml" ContentType="application/vnd.openxmlformats-officedocument.drawingml.chart+xml"/>
  <Override PartName="/ppt/theme/themeOverride14.xml" ContentType="application/vnd.openxmlformats-officedocument.themeOverride+xml"/>
  <Override PartName="/ppt/charts/chart15.xml" ContentType="application/vnd.openxmlformats-officedocument.drawingml.chart+xml"/>
  <Override PartName="/ppt/theme/themeOverride15.xml" ContentType="application/vnd.openxmlformats-officedocument.themeOverride+xml"/>
  <Override PartName="/ppt/charts/chart16.xml" ContentType="application/vnd.openxmlformats-officedocument.drawingml.chart+xml"/>
  <Override PartName="/ppt/theme/themeOverride16.xml" ContentType="application/vnd.openxmlformats-officedocument.themeOverride+xml"/>
  <Override PartName="/ppt/notesSlides/notesSlide6.xml" ContentType="application/vnd.openxmlformats-officedocument.presentationml.notesSlide+xml"/>
  <Override PartName="/ppt/charts/chart17.xml" ContentType="application/vnd.openxmlformats-officedocument.drawingml.chart+xml"/>
  <Override PartName="/ppt/theme/themeOverride17.xml" ContentType="application/vnd.openxmlformats-officedocument.themeOverride+xml"/>
  <Override PartName="/ppt/charts/chart18.xml" ContentType="application/vnd.openxmlformats-officedocument.drawingml.chart+xml"/>
  <Override PartName="/ppt/theme/themeOverride18.xml" ContentType="application/vnd.openxmlformats-officedocument.themeOverride+xml"/>
  <Override PartName="/ppt/charts/chart19.xml" ContentType="application/vnd.openxmlformats-officedocument.drawingml.chart+xml"/>
  <Override PartName="/ppt/theme/themeOverride19.xml" ContentType="application/vnd.openxmlformats-officedocument.themeOverride+xml"/>
  <Override PartName="/ppt/charts/chart20.xml" ContentType="application/vnd.openxmlformats-officedocument.drawingml.chart+xml"/>
  <Override PartName="/ppt/theme/themeOverride20.xml" ContentType="application/vnd.openxmlformats-officedocument.themeOverride+xml"/>
  <Override PartName="/ppt/notesSlides/notesSlide7.xml" ContentType="application/vnd.openxmlformats-officedocument.presentationml.notesSlide+xml"/>
  <Override PartName="/ppt/charts/chart21.xml" ContentType="application/vnd.openxmlformats-officedocument.drawingml.chart+xml"/>
  <Override PartName="/ppt/theme/themeOverride21.xml" ContentType="application/vnd.openxmlformats-officedocument.themeOverride+xml"/>
  <Override PartName="/ppt/charts/chart22.xml" ContentType="application/vnd.openxmlformats-officedocument.drawingml.chart+xml"/>
  <Override PartName="/ppt/theme/themeOverride22.xml" ContentType="application/vnd.openxmlformats-officedocument.themeOverride+xml"/>
  <Override PartName="/ppt/charts/chart23.xml" ContentType="application/vnd.openxmlformats-officedocument.drawingml.chart+xml"/>
  <Override PartName="/ppt/theme/themeOverride23.xml" ContentType="application/vnd.openxmlformats-officedocument.themeOverride+xml"/>
  <Override PartName="/ppt/charts/chart24.xml" ContentType="application/vnd.openxmlformats-officedocument.drawingml.chart+xml"/>
  <Override PartName="/ppt/theme/themeOverride24.xml" ContentType="application/vnd.openxmlformats-officedocument.themeOverride+xml"/>
  <Override PartName="/ppt/notesSlides/notesSlide8.xml" ContentType="application/vnd.openxmlformats-officedocument.presentationml.notesSlide+xml"/>
  <Override PartName="/ppt/charts/chart25.xml" ContentType="application/vnd.openxmlformats-officedocument.drawingml.chart+xml"/>
  <Override PartName="/ppt/charts/style1.xml" ContentType="application/vnd.ms-office.chartstyle+xml"/>
  <Override PartName="/ppt/charts/colors1.xml" ContentType="application/vnd.ms-office.chartcolorstyle+xml"/>
  <Override PartName="/ppt/charts/chart26.xml" ContentType="application/vnd.openxmlformats-officedocument.drawingml.chart+xml"/>
  <Override PartName="/ppt/charts/style2.xml" ContentType="application/vnd.ms-office.chartstyle+xml"/>
  <Override PartName="/ppt/charts/colors2.xml" ContentType="application/vnd.ms-office.chartcolorstyle+xml"/>
  <Override PartName="/ppt/charts/chart27.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9" r:id="rId2"/>
    <p:sldId id="257" r:id="rId3"/>
    <p:sldId id="258" r:id="rId4"/>
    <p:sldId id="260" r:id="rId5"/>
    <p:sldId id="261" r:id="rId6"/>
    <p:sldId id="270" r:id="rId7"/>
    <p:sldId id="268" r:id="rId8"/>
    <p:sldId id="269" r:id="rId9"/>
    <p:sldId id="262" r:id="rId10"/>
    <p:sldId id="263" r:id="rId11"/>
    <p:sldId id="264" r:id="rId12"/>
    <p:sldId id="265" r:id="rId13"/>
    <p:sldId id="266" r:id="rId14"/>
    <p:sldId id="267"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kalkylblad.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kalkylblad9.xlsx"/><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kalkylblad10.xlsx"/><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kalkylblad11.xlsx"/><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2" Type="http://schemas.openxmlformats.org/officeDocument/2006/relationships/package" Target="../embeddings/Microsoft_Excel-kalkylblad12.xlsx"/><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2" Type="http://schemas.openxmlformats.org/officeDocument/2006/relationships/package" Target="../embeddings/Microsoft_Excel-kalkylblad13.xlsx"/><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2" Type="http://schemas.openxmlformats.org/officeDocument/2006/relationships/package" Target="../embeddings/Microsoft_Excel-kalkylblad14.xlsx"/><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2" Type="http://schemas.openxmlformats.org/officeDocument/2006/relationships/package" Target="../embeddings/Microsoft_Excel-kalkylblad15.xlsx"/><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2" Type="http://schemas.openxmlformats.org/officeDocument/2006/relationships/package" Target="../embeddings/Microsoft_Excel-kalkylblad16.xlsx"/><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2" Type="http://schemas.openxmlformats.org/officeDocument/2006/relationships/package" Target="../embeddings/Microsoft_Excel-kalkylblad17.xlsx"/><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2" Type="http://schemas.openxmlformats.org/officeDocument/2006/relationships/package" Target="../embeddings/Microsoft_Excel-kalkylblad18.xlsx"/><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kalkylblad1.xlsx"/><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2" Type="http://schemas.openxmlformats.org/officeDocument/2006/relationships/package" Target="../embeddings/Microsoft_Excel-kalkylblad19.xlsx"/><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2" Type="http://schemas.openxmlformats.org/officeDocument/2006/relationships/package" Target="../embeddings/Microsoft_Excel-kalkylblad20.xlsx"/><Relationship Id="rId1" Type="http://schemas.openxmlformats.org/officeDocument/2006/relationships/themeOverride" Target="../theme/themeOverride21.xml"/></Relationships>
</file>

<file path=ppt/charts/_rels/chart22.xml.rels><?xml version="1.0" encoding="UTF-8" standalone="yes"?>
<Relationships xmlns="http://schemas.openxmlformats.org/package/2006/relationships"><Relationship Id="rId2" Type="http://schemas.openxmlformats.org/officeDocument/2006/relationships/package" Target="../embeddings/Microsoft_Excel-kalkylblad21.xlsx"/><Relationship Id="rId1" Type="http://schemas.openxmlformats.org/officeDocument/2006/relationships/themeOverride" Target="../theme/themeOverride22.xml"/></Relationships>
</file>

<file path=ppt/charts/_rels/chart23.xml.rels><?xml version="1.0" encoding="UTF-8" standalone="yes"?>
<Relationships xmlns="http://schemas.openxmlformats.org/package/2006/relationships"><Relationship Id="rId2" Type="http://schemas.openxmlformats.org/officeDocument/2006/relationships/package" Target="../embeddings/Microsoft_Excel-kalkylblad22.xlsx"/><Relationship Id="rId1" Type="http://schemas.openxmlformats.org/officeDocument/2006/relationships/themeOverride" Target="../theme/themeOverride23.xml"/></Relationships>
</file>

<file path=ppt/charts/_rels/chart24.xml.rels><?xml version="1.0" encoding="UTF-8" standalone="yes"?>
<Relationships xmlns="http://schemas.openxmlformats.org/package/2006/relationships"><Relationship Id="rId2" Type="http://schemas.openxmlformats.org/officeDocument/2006/relationships/package" Target="../embeddings/Microsoft_Excel-kalkylblad23.xlsx"/><Relationship Id="rId1" Type="http://schemas.openxmlformats.org/officeDocument/2006/relationships/themeOverride" Target="../theme/themeOverride24.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kalkylblad24.xlsx"/><Relationship Id="rId2" Type="http://schemas.microsoft.com/office/2011/relationships/chartColorStyle" Target="colors1.xml"/><Relationship Id="rId1" Type="http://schemas.microsoft.com/office/2011/relationships/chartStyle" Target="style1.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kalkylblad25.xlsx"/><Relationship Id="rId2" Type="http://schemas.microsoft.com/office/2011/relationships/chartColorStyle" Target="colors2.xml"/><Relationship Id="rId1" Type="http://schemas.microsoft.com/office/2011/relationships/chartStyle" Target="style2.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kalkylblad26.xlsx"/><Relationship Id="rId2" Type="http://schemas.microsoft.com/office/2011/relationships/chartColorStyle" Target="colors3.xml"/><Relationship Id="rId1" Type="http://schemas.microsoft.com/office/2011/relationships/chartStyle" Target="style3.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kalkylblad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kalkylblad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kalkylblad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kalkylblad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kalkylblad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kalkylblad7.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kalkylblad8.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6</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1C74-4F5D-9BF0-A8DD5F41B844}"/>
              </c:ext>
            </c:extLst>
          </c:dPt>
          <c:dPt>
            <c:idx val="2"/>
            <c:invertIfNegative val="0"/>
            <c:bubble3D val="0"/>
            <c:extLst>
              <c:ext xmlns:c16="http://schemas.microsoft.com/office/drawing/2014/chart" uri="{C3380CC4-5D6E-409C-BE32-E72D297353CC}">
                <c16:uniqueId val="{00000001-1C74-4F5D-9BF0-A8DD5F41B844}"/>
              </c:ext>
            </c:extLst>
          </c:dPt>
          <c:dPt>
            <c:idx val="3"/>
            <c:invertIfNegative val="0"/>
            <c:bubble3D val="0"/>
            <c:extLst>
              <c:ext xmlns:c16="http://schemas.microsoft.com/office/drawing/2014/chart" uri="{C3380CC4-5D6E-409C-BE32-E72D297353CC}">
                <c16:uniqueId val="{00000000-133E-4968-9284-8F905B522AD4}"/>
              </c:ext>
            </c:extLst>
          </c:dPt>
          <c:dPt>
            <c:idx val="4"/>
            <c:invertIfNegative val="0"/>
            <c:bubble3D val="0"/>
            <c:extLst>
              <c:ext xmlns:c16="http://schemas.microsoft.com/office/drawing/2014/chart" uri="{C3380CC4-5D6E-409C-BE32-E72D297353CC}">
                <c16:uniqueId val="{00000002-6FEF-4E7D-A358-B4D364F16DB2}"/>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Ja, det här hänt flera gånger</c:v>
                </c:pt>
                <c:pt idx="1">
                  <c:v>Ja, det har hänt någon gång</c:v>
                </c:pt>
                <c:pt idx="2">
                  <c:v>Nej, sällan eller aldrig</c:v>
                </c:pt>
                <c:pt idx="3">
                  <c:v>Vet inte/vill inte svara</c:v>
                </c:pt>
              </c:strCache>
            </c:strRef>
          </c:cat>
          <c:val>
            <c:numRef>
              <c:f>Sheet1!$B$2:$B$5</c:f>
              <c:numCache>
                <c:formatCode>0\ %</c:formatCode>
                <c:ptCount val="4"/>
                <c:pt idx="0">
                  <c:v>8.54700854700855E-2</c:v>
                </c:pt>
                <c:pt idx="1">
                  <c:v>0.236467236467236</c:v>
                </c:pt>
                <c:pt idx="2">
                  <c:v>0.65527065527065498</c:v>
                </c:pt>
                <c:pt idx="3">
                  <c:v>2.27920227920228E-2</c:v>
                </c:pt>
              </c:numCache>
            </c:numRef>
          </c:val>
          <c:extLst>
            <c:ext xmlns:c16="http://schemas.microsoft.com/office/drawing/2014/chart" uri="{C3380CC4-5D6E-409C-BE32-E72D297353CC}">
              <c16:uniqueId val="{00000000-A7CA-45ED-B622-7400897099AF}"/>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1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ser>
          <c:idx val="0"/>
          <c:order val="0"/>
          <c:tx>
            <c:strRef>
              <c:f>Sheet1!$B$1</c:f>
              <c:strCache>
                <c:ptCount val="1"/>
                <c:pt idx="0">
                  <c:v>Årskurs 8</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9C53-4E09-A340-89FC8FB394CD}"/>
              </c:ext>
            </c:extLst>
          </c:dPt>
          <c:dPt>
            <c:idx val="2"/>
            <c:invertIfNegative val="0"/>
            <c:bubble3D val="0"/>
            <c:extLst>
              <c:ext xmlns:c16="http://schemas.microsoft.com/office/drawing/2014/chart" uri="{C3380CC4-5D6E-409C-BE32-E72D297353CC}">
                <c16:uniqueId val="{00000001-9C53-4E09-A340-89FC8FB394CD}"/>
              </c:ext>
            </c:extLst>
          </c:dPt>
          <c:dPt>
            <c:idx val="3"/>
            <c:invertIfNegative val="0"/>
            <c:bubble3D val="0"/>
            <c:extLst>
              <c:ext xmlns:c16="http://schemas.microsoft.com/office/drawing/2014/chart" uri="{C3380CC4-5D6E-409C-BE32-E72D297353CC}">
                <c16:uniqueId val="{00000002-9C53-4E09-A340-89FC8FB394CD}"/>
              </c:ext>
            </c:extLst>
          </c:dPt>
          <c:dPt>
            <c:idx val="4"/>
            <c:invertIfNegative val="0"/>
            <c:bubble3D val="0"/>
            <c:extLst>
              <c:ext xmlns:c16="http://schemas.microsoft.com/office/drawing/2014/chart" uri="{C3380CC4-5D6E-409C-BE32-E72D297353CC}">
                <c16:uniqueId val="{00000003-9C53-4E09-A340-89FC8FB394CD}"/>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Nej, det har aldrig hänt</c:v>
                </c:pt>
                <c:pt idx="1">
                  <c:v>Ja, till utflykter</c:v>
                </c:pt>
                <c:pt idx="2">
                  <c:v>Ja, till skolresor</c:v>
                </c:pt>
                <c:pt idx="3">
                  <c:v>Ja, till mat/fika under utflykter/skolresor</c:v>
                </c:pt>
                <c:pt idx="4">
                  <c:v>Ja, till friluftsdagar</c:v>
                </c:pt>
                <c:pt idx="5">
                  <c:v>Ja, till annat än ovanstående</c:v>
                </c:pt>
                <c:pt idx="6">
                  <c:v>Vet inte/vill inte svara</c:v>
                </c:pt>
              </c:strCache>
            </c:strRef>
          </c:cat>
          <c:val>
            <c:numRef>
              <c:f>Sheet1!$B$2:$B$8</c:f>
              <c:numCache>
                <c:formatCode>0\ %</c:formatCode>
                <c:ptCount val="7"/>
                <c:pt idx="0">
                  <c:v>0.40340909090909099</c:v>
                </c:pt>
                <c:pt idx="1">
                  <c:v>0.30965909090909099</c:v>
                </c:pt>
                <c:pt idx="2">
                  <c:v>0.26136363636363602</c:v>
                </c:pt>
                <c:pt idx="3">
                  <c:v>0.30397727272727298</c:v>
                </c:pt>
                <c:pt idx="4">
                  <c:v>0.19602272727272702</c:v>
                </c:pt>
                <c:pt idx="5">
                  <c:v>5.39772727272727E-2</c:v>
                </c:pt>
                <c:pt idx="6">
                  <c:v>7.6704545454545497E-2</c:v>
                </c:pt>
              </c:numCache>
            </c:numRef>
          </c:val>
          <c:extLst>
            <c:ext xmlns:c16="http://schemas.microsoft.com/office/drawing/2014/chart" uri="{C3380CC4-5D6E-409C-BE32-E72D297353CC}">
              <c16:uniqueId val="{00000004-9C53-4E09-A340-89FC8FB394CD}"/>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ser>
          <c:idx val="0"/>
          <c:order val="0"/>
          <c:tx>
            <c:strRef>
              <c:f>Sheet1!$B$1</c:f>
              <c:strCache>
                <c:ptCount val="1"/>
                <c:pt idx="0">
                  <c:v>Årskurs 1 på gymnasiet</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9DF8-4BC2-8EC9-964D6FA980F3}"/>
              </c:ext>
            </c:extLst>
          </c:dPt>
          <c:dPt>
            <c:idx val="2"/>
            <c:invertIfNegative val="0"/>
            <c:bubble3D val="0"/>
            <c:extLst>
              <c:ext xmlns:c16="http://schemas.microsoft.com/office/drawing/2014/chart" uri="{C3380CC4-5D6E-409C-BE32-E72D297353CC}">
                <c16:uniqueId val="{00000001-9DF8-4BC2-8EC9-964D6FA980F3}"/>
              </c:ext>
            </c:extLst>
          </c:dPt>
          <c:dPt>
            <c:idx val="3"/>
            <c:invertIfNegative val="0"/>
            <c:bubble3D val="0"/>
            <c:extLst>
              <c:ext xmlns:c16="http://schemas.microsoft.com/office/drawing/2014/chart" uri="{C3380CC4-5D6E-409C-BE32-E72D297353CC}">
                <c16:uniqueId val="{00000002-9DF8-4BC2-8EC9-964D6FA980F3}"/>
              </c:ext>
            </c:extLst>
          </c:dPt>
          <c:dPt>
            <c:idx val="4"/>
            <c:invertIfNegative val="0"/>
            <c:bubble3D val="0"/>
            <c:extLst>
              <c:ext xmlns:c16="http://schemas.microsoft.com/office/drawing/2014/chart" uri="{C3380CC4-5D6E-409C-BE32-E72D297353CC}">
                <c16:uniqueId val="{00000003-9DF8-4BC2-8EC9-964D6FA980F3}"/>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Nej, det har aldrig hänt</c:v>
                </c:pt>
                <c:pt idx="1">
                  <c:v>Ja, till utflykter</c:v>
                </c:pt>
                <c:pt idx="2">
                  <c:v>Ja, till skolresor</c:v>
                </c:pt>
                <c:pt idx="3">
                  <c:v>Ja, till mat/fika under utflykter/skolresor</c:v>
                </c:pt>
                <c:pt idx="4">
                  <c:v>Ja, till friluftsdagar</c:v>
                </c:pt>
                <c:pt idx="5">
                  <c:v>Ja, till annat än ovanstående</c:v>
                </c:pt>
                <c:pt idx="6">
                  <c:v>Vet inte/vill inte svara</c:v>
                </c:pt>
              </c:strCache>
            </c:strRef>
          </c:cat>
          <c:val>
            <c:numRef>
              <c:f>Sheet1!$B$2:$B$8</c:f>
              <c:numCache>
                <c:formatCode>0\ %</c:formatCode>
                <c:ptCount val="7"/>
                <c:pt idx="0">
                  <c:v>0.39325842696629204</c:v>
                </c:pt>
                <c:pt idx="1">
                  <c:v>0.28651685393258403</c:v>
                </c:pt>
                <c:pt idx="2">
                  <c:v>0.25842696629213502</c:v>
                </c:pt>
                <c:pt idx="3">
                  <c:v>0.34269662921348298</c:v>
                </c:pt>
                <c:pt idx="4">
                  <c:v>0.21629213483146098</c:v>
                </c:pt>
                <c:pt idx="5">
                  <c:v>7.5842696629213502E-2</c:v>
                </c:pt>
                <c:pt idx="6">
                  <c:v>7.5842696629213502E-2</c:v>
                </c:pt>
              </c:numCache>
            </c:numRef>
          </c:val>
          <c:extLst>
            <c:ext xmlns:c16="http://schemas.microsoft.com/office/drawing/2014/chart" uri="{C3380CC4-5D6E-409C-BE32-E72D297353CC}">
              <c16:uniqueId val="{00000004-9DF8-4BC2-8EC9-964D6FA980F3}"/>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6</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1C74-4F5D-9BF0-A8DD5F41B844}"/>
              </c:ext>
            </c:extLst>
          </c:dPt>
          <c:dPt>
            <c:idx val="2"/>
            <c:invertIfNegative val="0"/>
            <c:bubble3D val="0"/>
            <c:extLst>
              <c:ext xmlns:c16="http://schemas.microsoft.com/office/drawing/2014/chart" uri="{C3380CC4-5D6E-409C-BE32-E72D297353CC}">
                <c16:uniqueId val="{00000001-1C74-4F5D-9BF0-A8DD5F41B844}"/>
              </c:ext>
            </c:extLst>
          </c:dPt>
          <c:dPt>
            <c:idx val="3"/>
            <c:invertIfNegative val="0"/>
            <c:bubble3D val="0"/>
            <c:extLst>
              <c:ext xmlns:c16="http://schemas.microsoft.com/office/drawing/2014/chart" uri="{C3380CC4-5D6E-409C-BE32-E72D297353CC}">
                <c16:uniqueId val="{00000000-133E-4968-9284-8F905B522AD4}"/>
              </c:ext>
            </c:extLst>
          </c:dPt>
          <c:dPt>
            <c:idx val="4"/>
            <c:invertIfNegative val="0"/>
            <c:bubble3D val="0"/>
            <c:extLst>
              <c:ext xmlns:c16="http://schemas.microsoft.com/office/drawing/2014/chart" uri="{C3380CC4-5D6E-409C-BE32-E72D297353CC}">
                <c16:uniqueId val="{00000002-6FEF-4E7D-A358-B4D364F16DB2}"/>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Ja, nästan alla frågor</c:v>
                </c:pt>
                <c:pt idx="1">
                  <c:v>Ja, en del frågor</c:v>
                </c:pt>
                <c:pt idx="2">
                  <c:v>Nej</c:v>
                </c:pt>
                <c:pt idx="3">
                  <c:v>Vet inte/vill inte svara</c:v>
                </c:pt>
              </c:strCache>
            </c:strRef>
          </c:cat>
          <c:val>
            <c:numRef>
              <c:f>Sheet1!$B$2:$B$5</c:f>
              <c:numCache>
                <c:formatCode>0\ %</c:formatCode>
                <c:ptCount val="4"/>
                <c:pt idx="0">
                  <c:v>5.6980056980056995E-2</c:v>
                </c:pt>
                <c:pt idx="1">
                  <c:v>0.37606837606837601</c:v>
                </c:pt>
                <c:pt idx="2">
                  <c:v>0.55840455840455805</c:v>
                </c:pt>
                <c:pt idx="3">
                  <c:v>8.5470085470085496E-3</c:v>
                </c:pt>
              </c:numCache>
            </c:numRef>
          </c:val>
          <c:extLst>
            <c:ext xmlns:c16="http://schemas.microsoft.com/office/drawing/2014/chart" uri="{C3380CC4-5D6E-409C-BE32-E72D297353CC}">
              <c16:uniqueId val="{00000000-A7CA-45ED-B622-7400897099AF}"/>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1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8</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88B1-4637-8188-1A33C3C150E4}"/>
              </c:ext>
            </c:extLst>
          </c:dPt>
          <c:dPt>
            <c:idx val="2"/>
            <c:invertIfNegative val="0"/>
            <c:bubble3D val="0"/>
            <c:extLst>
              <c:ext xmlns:c16="http://schemas.microsoft.com/office/drawing/2014/chart" uri="{C3380CC4-5D6E-409C-BE32-E72D297353CC}">
                <c16:uniqueId val="{00000001-88B1-4637-8188-1A33C3C150E4}"/>
              </c:ext>
            </c:extLst>
          </c:dPt>
          <c:dPt>
            <c:idx val="3"/>
            <c:invertIfNegative val="0"/>
            <c:bubble3D val="0"/>
            <c:extLst>
              <c:ext xmlns:c16="http://schemas.microsoft.com/office/drawing/2014/chart" uri="{C3380CC4-5D6E-409C-BE32-E72D297353CC}">
                <c16:uniqueId val="{00000002-88B1-4637-8188-1A33C3C150E4}"/>
              </c:ext>
            </c:extLst>
          </c:dPt>
          <c:dPt>
            <c:idx val="4"/>
            <c:invertIfNegative val="0"/>
            <c:bubble3D val="0"/>
            <c:extLst>
              <c:ext xmlns:c16="http://schemas.microsoft.com/office/drawing/2014/chart" uri="{C3380CC4-5D6E-409C-BE32-E72D297353CC}">
                <c16:uniqueId val="{00000003-88B1-4637-8188-1A33C3C150E4}"/>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Ja, nästan alla frågor</c:v>
                </c:pt>
                <c:pt idx="1">
                  <c:v>Ja, en del frågor</c:v>
                </c:pt>
                <c:pt idx="2">
                  <c:v>Nej</c:v>
                </c:pt>
                <c:pt idx="3">
                  <c:v>Vet inte/vill inte svara</c:v>
                </c:pt>
              </c:strCache>
            </c:strRef>
          </c:cat>
          <c:val>
            <c:numRef>
              <c:f>Sheet1!$B$2:$B$5</c:f>
              <c:numCache>
                <c:formatCode>0\ %</c:formatCode>
                <c:ptCount val="4"/>
                <c:pt idx="0">
                  <c:v>3.4090909090909102E-2</c:v>
                </c:pt>
                <c:pt idx="1">
                  <c:v>0.24715909090909099</c:v>
                </c:pt>
                <c:pt idx="2">
                  <c:v>0.71022727272727293</c:v>
                </c:pt>
                <c:pt idx="3">
                  <c:v>8.5227272727272704E-3</c:v>
                </c:pt>
              </c:numCache>
            </c:numRef>
          </c:val>
          <c:extLst>
            <c:ext xmlns:c16="http://schemas.microsoft.com/office/drawing/2014/chart" uri="{C3380CC4-5D6E-409C-BE32-E72D297353CC}">
              <c16:uniqueId val="{00000004-88B1-4637-8188-1A33C3C150E4}"/>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1 på gymnasiet</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C854-47D4-8C42-50799CB147BA}"/>
              </c:ext>
            </c:extLst>
          </c:dPt>
          <c:dPt>
            <c:idx val="2"/>
            <c:invertIfNegative val="0"/>
            <c:bubble3D val="0"/>
            <c:extLst>
              <c:ext xmlns:c16="http://schemas.microsoft.com/office/drawing/2014/chart" uri="{C3380CC4-5D6E-409C-BE32-E72D297353CC}">
                <c16:uniqueId val="{00000001-C854-47D4-8C42-50799CB147BA}"/>
              </c:ext>
            </c:extLst>
          </c:dPt>
          <c:dPt>
            <c:idx val="3"/>
            <c:invertIfNegative val="0"/>
            <c:bubble3D val="0"/>
            <c:extLst>
              <c:ext xmlns:c16="http://schemas.microsoft.com/office/drawing/2014/chart" uri="{C3380CC4-5D6E-409C-BE32-E72D297353CC}">
                <c16:uniqueId val="{00000002-C854-47D4-8C42-50799CB147BA}"/>
              </c:ext>
            </c:extLst>
          </c:dPt>
          <c:dPt>
            <c:idx val="4"/>
            <c:invertIfNegative val="0"/>
            <c:bubble3D val="0"/>
            <c:extLst>
              <c:ext xmlns:c16="http://schemas.microsoft.com/office/drawing/2014/chart" uri="{C3380CC4-5D6E-409C-BE32-E72D297353CC}">
                <c16:uniqueId val="{00000003-C854-47D4-8C42-50799CB147BA}"/>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Ja, nästan alla frågor</c:v>
                </c:pt>
                <c:pt idx="1">
                  <c:v>Ja, en del frågor</c:v>
                </c:pt>
                <c:pt idx="2">
                  <c:v>Nej</c:v>
                </c:pt>
                <c:pt idx="3">
                  <c:v>Vet inte/vill inte svara</c:v>
                </c:pt>
              </c:strCache>
            </c:strRef>
          </c:cat>
          <c:val>
            <c:numRef>
              <c:f>Sheet1!$B$2:$B$5</c:f>
              <c:numCache>
                <c:formatCode>0\ %</c:formatCode>
                <c:ptCount val="4"/>
                <c:pt idx="0">
                  <c:v>8.4269662921348295E-3</c:v>
                </c:pt>
                <c:pt idx="1">
                  <c:v>0.10393258426966299</c:v>
                </c:pt>
                <c:pt idx="2">
                  <c:v>0.87640449438202295</c:v>
                </c:pt>
                <c:pt idx="3">
                  <c:v>1.1235955056179801E-2</c:v>
                </c:pt>
              </c:numCache>
            </c:numRef>
          </c:val>
          <c:extLst>
            <c:ext xmlns:c16="http://schemas.microsoft.com/office/drawing/2014/chart" uri="{C3380CC4-5D6E-409C-BE32-E72D297353CC}">
              <c16:uniqueId val="{00000004-C854-47D4-8C42-50799CB147BA}"/>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6</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1C74-4F5D-9BF0-A8DD5F41B844}"/>
              </c:ext>
            </c:extLst>
          </c:dPt>
          <c:dPt>
            <c:idx val="2"/>
            <c:invertIfNegative val="0"/>
            <c:bubble3D val="0"/>
            <c:extLst>
              <c:ext xmlns:c16="http://schemas.microsoft.com/office/drawing/2014/chart" uri="{C3380CC4-5D6E-409C-BE32-E72D297353CC}">
                <c16:uniqueId val="{00000001-1C74-4F5D-9BF0-A8DD5F41B844}"/>
              </c:ext>
            </c:extLst>
          </c:dPt>
          <c:dPt>
            <c:idx val="3"/>
            <c:invertIfNegative val="0"/>
            <c:bubble3D val="0"/>
            <c:extLst>
              <c:ext xmlns:c16="http://schemas.microsoft.com/office/drawing/2014/chart" uri="{C3380CC4-5D6E-409C-BE32-E72D297353CC}">
                <c16:uniqueId val="{00000000-133E-4968-9284-8F905B522AD4}"/>
              </c:ext>
            </c:extLst>
          </c:dPt>
          <c:dPt>
            <c:idx val="4"/>
            <c:invertIfNegative val="0"/>
            <c:bubble3D val="0"/>
            <c:extLst>
              <c:ext xmlns:c16="http://schemas.microsoft.com/office/drawing/2014/chart" uri="{C3380CC4-5D6E-409C-BE32-E72D297353CC}">
                <c16:uniqueId val="{00000002-6FEF-4E7D-A358-B4D364F16DB2}"/>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Sverige</c:v>
                </c:pt>
                <c:pt idx="1">
                  <c:v>I annat land än Sverige</c:v>
                </c:pt>
                <c:pt idx="2">
                  <c:v>Vet inte/vill inte svara</c:v>
                </c:pt>
              </c:strCache>
            </c:strRef>
          </c:cat>
          <c:val>
            <c:numRef>
              <c:f>Sheet1!$B$2:$B$4</c:f>
              <c:numCache>
                <c:formatCode>0\ %</c:formatCode>
                <c:ptCount val="3"/>
                <c:pt idx="0">
                  <c:v>0.99145299145299204</c:v>
                </c:pt>
                <c:pt idx="1">
                  <c:v>0.18518518518518501</c:v>
                </c:pt>
                <c:pt idx="2">
                  <c:v>8.5470085470085496E-3</c:v>
                </c:pt>
              </c:numCache>
            </c:numRef>
          </c:val>
          <c:extLst>
            <c:ext xmlns:c16="http://schemas.microsoft.com/office/drawing/2014/chart" uri="{C3380CC4-5D6E-409C-BE32-E72D297353CC}">
              <c16:uniqueId val="{00000000-A7CA-45ED-B622-7400897099AF}"/>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1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8</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88B1-4637-8188-1A33C3C150E4}"/>
              </c:ext>
            </c:extLst>
          </c:dPt>
          <c:dPt>
            <c:idx val="2"/>
            <c:invertIfNegative val="0"/>
            <c:bubble3D val="0"/>
            <c:extLst>
              <c:ext xmlns:c16="http://schemas.microsoft.com/office/drawing/2014/chart" uri="{C3380CC4-5D6E-409C-BE32-E72D297353CC}">
                <c16:uniqueId val="{00000001-88B1-4637-8188-1A33C3C150E4}"/>
              </c:ext>
            </c:extLst>
          </c:dPt>
          <c:dPt>
            <c:idx val="3"/>
            <c:invertIfNegative val="0"/>
            <c:bubble3D val="0"/>
            <c:extLst>
              <c:ext xmlns:c16="http://schemas.microsoft.com/office/drawing/2014/chart" uri="{C3380CC4-5D6E-409C-BE32-E72D297353CC}">
                <c16:uniqueId val="{00000002-88B1-4637-8188-1A33C3C150E4}"/>
              </c:ext>
            </c:extLst>
          </c:dPt>
          <c:dPt>
            <c:idx val="4"/>
            <c:invertIfNegative val="0"/>
            <c:bubble3D val="0"/>
            <c:extLst>
              <c:ext xmlns:c16="http://schemas.microsoft.com/office/drawing/2014/chart" uri="{C3380CC4-5D6E-409C-BE32-E72D297353CC}">
                <c16:uniqueId val="{00000003-88B1-4637-8188-1A33C3C150E4}"/>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Sverige</c:v>
                </c:pt>
                <c:pt idx="1">
                  <c:v>I annat land än Sverige</c:v>
                </c:pt>
                <c:pt idx="2">
                  <c:v>Vet inte/vill inte svara</c:v>
                </c:pt>
              </c:strCache>
            </c:strRef>
          </c:cat>
          <c:val>
            <c:numRef>
              <c:f>Sheet1!$B$2:$B$4</c:f>
              <c:numCache>
                <c:formatCode>0\ %</c:formatCode>
                <c:ptCount val="3"/>
                <c:pt idx="0">
                  <c:v>0.98011363636363602</c:v>
                </c:pt>
                <c:pt idx="1">
                  <c:v>0.204545454545455</c:v>
                </c:pt>
                <c:pt idx="2">
                  <c:v>2.8409090909090901E-3</c:v>
                </c:pt>
              </c:numCache>
            </c:numRef>
          </c:val>
          <c:extLst>
            <c:ext xmlns:c16="http://schemas.microsoft.com/office/drawing/2014/chart" uri="{C3380CC4-5D6E-409C-BE32-E72D297353CC}">
              <c16:uniqueId val="{00000004-88B1-4637-8188-1A33C3C150E4}"/>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1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1 på gymnasiet</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C854-47D4-8C42-50799CB147BA}"/>
              </c:ext>
            </c:extLst>
          </c:dPt>
          <c:dPt>
            <c:idx val="2"/>
            <c:invertIfNegative val="0"/>
            <c:bubble3D val="0"/>
            <c:extLst>
              <c:ext xmlns:c16="http://schemas.microsoft.com/office/drawing/2014/chart" uri="{C3380CC4-5D6E-409C-BE32-E72D297353CC}">
                <c16:uniqueId val="{00000001-C854-47D4-8C42-50799CB147BA}"/>
              </c:ext>
            </c:extLst>
          </c:dPt>
          <c:dPt>
            <c:idx val="3"/>
            <c:invertIfNegative val="0"/>
            <c:bubble3D val="0"/>
            <c:extLst>
              <c:ext xmlns:c16="http://schemas.microsoft.com/office/drawing/2014/chart" uri="{C3380CC4-5D6E-409C-BE32-E72D297353CC}">
                <c16:uniqueId val="{00000002-C854-47D4-8C42-50799CB147BA}"/>
              </c:ext>
            </c:extLst>
          </c:dPt>
          <c:dPt>
            <c:idx val="4"/>
            <c:invertIfNegative val="0"/>
            <c:bubble3D val="0"/>
            <c:extLst>
              <c:ext xmlns:c16="http://schemas.microsoft.com/office/drawing/2014/chart" uri="{C3380CC4-5D6E-409C-BE32-E72D297353CC}">
                <c16:uniqueId val="{00000003-C854-47D4-8C42-50799CB147BA}"/>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Sverige</c:v>
                </c:pt>
                <c:pt idx="1">
                  <c:v>I annat land än Sverige</c:v>
                </c:pt>
                <c:pt idx="2">
                  <c:v>Vet inte/vill inte svara</c:v>
                </c:pt>
              </c:strCache>
            </c:strRef>
          </c:cat>
          <c:val>
            <c:numRef>
              <c:f>Sheet1!$B$2:$B$4</c:f>
              <c:numCache>
                <c:formatCode>0\ %</c:formatCode>
                <c:ptCount val="3"/>
                <c:pt idx="0">
                  <c:v>0.949438202247191</c:v>
                </c:pt>
                <c:pt idx="1">
                  <c:v>0.22752808988763998</c:v>
                </c:pt>
                <c:pt idx="2">
                  <c:v>1.1235955056179801E-2</c:v>
                </c:pt>
              </c:numCache>
            </c:numRef>
          </c:val>
          <c:extLst>
            <c:ext xmlns:c16="http://schemas.microsoft.com/office/drawing/2014/chart" uri="{C3380CC4-5D6E-409C-BE32-E72D297353CC}">
              <c16:uniqueId val="{00000004-C854-47D4-8C42-50799CB147BA}"/>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6</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1C74-4F5D-9BF0-A8DD5F41B844}"/>
              </c:ext>
            </c:extLst>
          </c:dPt>
          <c:dPt>
            <c:idx val="2"/>
            <c:invertIfNegative val="0"/>
            <c:bubble3D val="0"/>
            <c:extLst>
              <c:ext xmlns:c16="http://schemas.microsoft.com/office/drawing/2014/chart" uri="{C3380CC4-5D6E-409C-BE32-E72D297353CC}">
                <c16:uniqueId val="{00000001-1C74-4F5D-9BF0-A8DD5F41B844}"/>
              </c:ext>
            </c:extLst>
          </c:dPt>
          <c:dPt>
            <c:idx val="3"/>
            <c:invertIfNegative val="0"/>
            <c:bubble3D val="0"/>
            <c:extLst>
              <c:ext xmlns:c16="http://schemas.microsoft.com/office/drawing/2014/chart" uri="{C3380CC4-5D6E-409C-BE32-E72D297353CC}">
                <c16:uniqueId val="{00000000-133E-4968-9284-8F905B522AD4}"/>
              </c:ext>
            </c:extLst>
          </c:dPt>
          <c:dPt>
            <c:idx val="4"/>
            <c:invertIfNegative val="0"/>
            <c:bubble3D val="0"/>
            <c:extLst>
              <c:ext xmlns:c16="http://schemas.microsoft.com/office/drawing/2014/chart" uri="{C3380CC4-5D6E-409C-BE32-E72D297353CC}">
                <c16:uniqueId val="{00000002-6FEF-4E7D-A358-B4D364F16DB2}"/>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Sverige</c:v>
                </c:pt>
                <c:pt idx="1">
                  <c:v>I annat land än Sverige</c:v>
                </c:pt>
                <c:pt idx="2">
                  <c:v>Vet inte/vill inte svara</c:v>
                </c:pt>
              </c:strCache>
            </c:strRef>
          </c:cat>
          <c:val>
            <c:numRef>
              <c:f>Sheet1!$B$2:$B$4</c:f>
              <c:numCache>
                <c:formatCode>0\ %</c:formatCode>
                <c:ptCount val="3"/>
                <c:pt idx="0">
                  <c:v>0.99145299145299204</c:v>
                </c:pt>
                <c:pt idx="1">
                  <c:v>0.18518518518518501</c:v>
                </c:pt>
                <c:pt idx="2">
                  <c:v>8.5470085470085496E-3</c:v>
                </c:pt>
              </c:numCache>
            </c:numRef>
          </c:val>
          <c:extLst>
            <c:ext xmlns:c16="http://schemas.microsoft.com/office/drawing/2014/chart" uri="{C3380CC4-5D6E-409C-BE32-E72D297353CC}">
              <c16:uniqueId val="{00000000-A7CA-45ED-B622-7400897099AF}"/>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1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8</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88B1-4637-8188-1A33C3C150E4}"/>
              </c:ext>
            </c:extLst>
          </c:dPt>
          <c:dPt>
            <c:idx val="2"/>
            <c:invertIfNegative val="0"/>
            <c:bubble3D val="0"/>
            <c:extLst>
              <c:ext xmlns:c16="http://schemas.microsoft.com/office/drawing/2014/chart" uri="{C3380CC4-5D6E-409C-BE32-E72D297353CC}">
                <c16:uniqueId val="{00000001-88B1-4637-8188-1A33C3C150E4}"/>
              </c:ext>
            </c:extLst>
          </c:dPt>
          <c:dPt>
            <c:idx val="3"/>
            <c:invertIfNegative val="0"/>
            <c:bubble3D val="0"/>
            <c:extLst>
              <c:ext xmlns:c16="http://schemas.microsoft.com/office/drawing/2014/chart" uri="{C3380CC4-5D6E-409C-BE32-E72D297353CC}">
                <c16:uniqueId val="{00000002-88B1-4637-8188-1A33C3C150E4}"/>
              </c:ext>
            </c:extLst>
          </c:dPt>
          <c:dPt>
            <c:idx val="4"/>
            <c:invertIfNegative val="0"/>
            <c:bubble3D val="0"/>
            <c:extLst>
              <c:ext xmlns:c16="http://schemas.microsoft.com/office/drawing/2014/chart" uri="{C3380CC4-5D6E-409C-BE32-E72D297353CC}">
                <c16:uniqueId val="{00000003-88B1-4637-8188-1A33C3C150E4}"/>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Sverige</c:v>
                </c:pt>
                <c:pt idx="1">
                  <c:v>I annat land än Sverige</c:v>
                </c:pt>
                <c:pt idx="2">
                  <c:v>Vet inte/vill inte svara</c:v>
                </c:pt>
              </c:strCache>
            </c:strRef>
          </c:cat>
          <c:val>
            <c:numRef>
              <c:f>Sheet1!$B$2:$B$4</c:f>
              <c:numCache>
                <c:formatCode>0\ %</c:formatCode>
                <c:ptCount val="3"/>
                <c:pt idx="0">
                  <c:v>0.98011363636363602</c:v>
                </c:pt>
                <c:pt idx="1">
                  <c:v>0.204545454545455</c:v>
                </c:pt>
                <c:pt idx="2">
                  <c:v>2.8409090909090901E-3</c:v>
                </c:pt>
              </c:numCache>
            </c:numRef>
          </c:val>
          <c:extLst>
            <c:ext xmlns:c16="http://schemas.microsoft.com/office/drawing/2014/chart" uri="{C3380CC4-5D6E-409C-BE32-E72D297353CC}">
              <c16:uniqueId val="{00000004-88B1-4637-8188-1A33C3C150E4}"/>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1 på gymnasiet</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C854-47D4-8C42-50799CB147BA}"/>
              </c:ext>
            </c:extLst>
          </c:dPt>
          <c:dPt>
            <c:idx val="2"/>
            <c:invertIfNegative val="0"/>
            <c:bubble3D val="0"/>
            <c:extLst>
              <c:ext xmlns:c16="http://schemas.microsoft.com/office/drawing/2014/chart" uri="{C3380CC4-5D6E-409C-BE32-E72D297353CC}">
                <c16:uniqueId val="{00000001-C854-47D4-8C42-50799CB147BA}"/>
              </c:ext>
            </c:extLst>
          </c:dPt>
          <c:dPt>
            <c:idx val="3"/>
            <c:invertIfNegative val="0"/>
            <c:bubble3D val="0"/>
            <c:extLst>
              <c:ext xmlns:c16="http://schemas.microsoft.com/office/drawing/2014/chart" uri="{C3380CC4-5D6E-409C-BE32-E72D297353CC}">
                <c16:uniqueId val="{00000002-C854-47D4-8C42-50799CB147BA}"/>
              </c:ext>
            </c:extLst>
          </c:dPt>
          <c:dPt>
            <c:idx val="4"/>
            <c:invertIfNegative val="0"/>
            <c:bubble3D val="0"/>
            <c:extLst>
              <c:ext xmlns:c16="http://schemas.microsoft.com/office/drawing/2014/chart" uri="{C3380CC4-5D6E-409C-BE32-E72D297353CC}">
                <c16:uniqueId val="{00000003-C854-47D4-8C42-50799CB147BA}"/>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Sverige</c:v>
                </c:pt>
                <c:pt idx="1">
                  <c:v>I annat land än Sverige</c:v>
                </c:pt>
                <c:pt idx="2">
                  <c:v>Vet inte/vill inte svara</c:v>
                </c:pt>
              </c:strCache>
            </c:strRef>
          </c:cat>
          <c:val>
            <c:numRef>
              <c:f>Sheet1!$B$2:$B$4</c:f>
              <c:numCache>
                <c:formatCode>0\ %</c:formatCode>
                <c:ptCount val="3"/>
                <c:pt idx="0">
                  <c:v>0.949438202247191</c:v>
                </c:pt>
                <c:pt idx="1">
                  <c:v>0.22752808988763998</c:v>
                </c:pt>
                <c:pt idx="2">
                  <c:v>1.1235955056179801E-2</c:v>
                </c:pt>
              </c:numCache>
            </c:numRef>
          </c:val>
          <c:extLst>
            <c:ext xmlns:c16="http://schemas.microsoft.com/office/drawing/2014/chart" uri="{C3380CC4-5D6E-409C-BE32-E72D297353CC}">
              <c16:uniqueId val="{00000004-C854-47D4-8C42-50799CB147BA}"/>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Blad1!$B$1</c:f>
              <c:strCache>
                <c:ptCount val="1"/>
                <c:pt idx="0">
                  <c:v>Kolumn1</c:v>
                </c:pt>
              </c:strCache>
            </c:strRef>
          </c:tx>
          <c:spPr>
            <a:solidFill>
              <a:schemeClr val="accent6"/>
            </a:solidFill>
          </c:spPr>
          <c:dPt>
            <c:idx val="0"/>
            <c:bubble3D val="0"/>
            <c:spPr>
              <a:solidFill>
                <a:schemeClr val="accent6"/>
              </a:solidFill>
              <a:ln w="19050">
                <a:solidFill>
                  <a:schemeClr val="lt1"/>
                </a:solidFill>
              </a:ln>
              <a:effectLst/>
            </c:spPr>
            <c:extLst>
              <c:ext xmlns:c16="http://schemas.microsoft.com/office/drawing/2014/chart" uri="{C3380CC4-5D6E-409C-BE32-E72D297353CC}">
                <c16:uniqueId val="{00000001-64A9-48DD-BF2B-540C3D50B6C5}"/>
              </c:ext>
            </c:extLst>
          </c:dPt>
          <c:dPt>
            <c:idx val="1"/>
            <c:bubble3D val="0"/>
            <c:spPr>
              <a:solidFill>
                <a:schemeClr val="accent4"/>
              </a:solidFill>
              <a:ln w="19050">
                <a:solidFill>
                  <a:schemeClr val="lt1"/>
                </a:solidFill>
              </a:ln>
              <a:effectLst/>
            </c:spPr>
            <c:extLst>
              <c:ext xmlns:c16="http://schemas.microsoft.com/office/drawing/2014/chart" uri="{C3380CC4-5D6E-409C-BE32-E72D297353CC}">
                <c16:uniqueId val="{00000003-64A9-48DD-BF2B-540C3D50B6C5}"/>
              </c:ext>
            </c:extLst>
          </c:dPt>
          <c:dPt>
            <c:idx val="2"/>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5-64A9-48DD-BF2B-540C3D50B6C5}"/>
              </c:ext>
            </c:extLst>
          </c:dPt>
          <c:dLbls>
            <c:dLbl>
              <c:idx val="2"/>
              <c:layout>
                <c:manualLayout>
                  <c:x val="9.7153265021386007E-4"/>
                  <c:y val="-7.7651486030363547E-3"/>
                </c:manualLayout>
              </c:layout>
              <c:tx>
                <c:rich>
                  <a:bodyPr rot="0" spcFirstLastPara="1" vertOverflow="ellipsis" vert="horz" wrap="square" lIns="38100" tIns="19050" rIns="38100" bIns="19050" anchor="ctr" anchorCtr="1">
                    <a:spAutoFit/>
                  </a:bodyPr>
                  <a:lstStyle/>
                  <a:p>
                    <a:pPr>
                      <a:defRPr sz="1200" b="0" i="0" u="none" strike="noStrike" kern="1200" baseline="0">
                        <a:solidFill>
                          <a:schemeClr val="bg1">
                            <a:lumMod val="75000"/>
                          </a:schemeClr>
                        </a:solidFill>
                        <a:latin typeface="Arial" panose="020B0604020202020204" pitchFamily="34" charset="0"/>
                        <a:ea typeface="+mn-ea"/>
                        <a:cs typeface="Arial" panose="020B0604020202020204" pitchFamily="34" charset="0"/>
                      </a:defRPr>
                    </a:pPr>
                    <a:fld id="{8C93572A-F90F-439B-90B3-5B465CEB2684}" type="VALUE">
                      <a:rPr lang="en-US" sz="1200">
                        <a:solidFill>
                          <a:schemeClr val="bg1">
                            <a:lumMod val="75000"/>
                          </a:schemeClr>
                        </a:solidFill>
                      </a:rPr>
                      <a:pPr>
                        <a:defRPr sz="1200">
                          <a:solidFill>
                            <a:schemeClr val="bg1">
                              <a:lumMod val="75000"/>
                            </a:schemeClr>
                          </a:solidFill>
                        </a:defRPr>
                      </a:pPr>
                      <a:t>[VÄRDE]</a:t>
                    </a:fld>
                    <a:endParaRPr lang="sv-SE"/>
                  </a:p>
                </c:rich>
              </c:tx>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lumMod val="75000"/>
                        </a:schemeClr>
                      </a:solidFill>
                      <a:latin typeface="Arial" panose="020B0604020202020204" pitchFamily="34" charset="0"/>
                      <a:ea typeface="+mn-ea"/>
                      <a:cs typeface="Arial" panose="020B0604020202020204" pitchFamily="34" charset="0"/>
                    </a:defRPr>
                  </a:pPr>
                  <a:endParaRPr lang="sv-SE"/>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64A9-48DD-BF2B-540C3D50B6C5}"/>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rial" panose="020B0604020202020204" pitchFamily="34" charset="0"/>
                    <a:ea typeface="+mn-ea"/>
                    <a:cs typeface="Arial" panose="020B0604020202020204" pitchFamily="34" charset="0"/>
                  </a:defRPr>
                </a:pPr>
                <a:endParaRPr lang="sv-SE"/>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Blad1!$A$2:$A$3</c:f>
              <c:strCache>
                <c:ptCount val="2"/>
                <c:pt idx="0">
                  <c:v>Man</c:v>
                </c:pt>
                <c:pt idx="1">
                  <c:v>Kvinna</c:v>
                </c:pt>
              </c:strCache>
            </c:strRef>
          </c:cat>
          <c:val>
            <c:numRef>
              <c:f>Blad1!$B$2:$B$3</c:f>
              <c:numCache>
                <c:formatCode>0\ %</c:formatCode>
                <c:ptCount val="2"/>
                <c:pt idx="0">
                  <c:v>0.43589743589743596</c:v>
                </c:pt>
                <c:pt idx="1">
                  <c:v>0.56410256410256399</c:v>
                </c:pt>
              </c:numCache>
            </c:numRef>
          </c:val>
          <c:extLst>
            <c:ext xmlns:c16="http://schemas.microsoft.com/office/drawing/2014/chart" uri="{C3380CC4-5D6E-409C-BE32-E72D297353CC}">
              <c16:uniqueId val="{00000006-64A9-48DD-BF2B-540C3D50B6C5}"/>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legend>
    <c:plotVisOnly val="1"/>
    <c:dispBlanksAs val="gap"/>
    <c:showDLblsOverMax val="0"/>
  </c:chart>
  <c:spPr>
    <a:noFill/>
    <a:ln>
      <a:noFill/>
    </a:ln>
    <a:effectLst/>
  </c:spPr>
  <c:txPr>
    <a:bodyPr/>
    <a:lstStyle/>
    <a:p>
      <a:pPr>
        <a:defRPr sz="1000">
          <a:latin typeface="Arial" panose="020B0604020202020204" pitchFamily="34" charset="0"/>
          <a:cs typeface="Arial" panose="020B0604020202020204" pitchFamily="34" charset="0"/>
        </a:defRPr>
      </a:pPr>
      <a:endParaRPr lang="sv-SE"/>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manualLayout>
          <c:layoutTarget val="inner"/>
          <c:xMode val="edge"/>
          <c:yMode val="edge"/>
          <c:x val="0.49345117778744463"/>
          <c:y val="7.6948965265005734E-2"/>
          <c:w val="0.48971831765191931"/>
          <c:h val="0.84610206946998856"/>
        </c:manualLayout>
      </c:layout>
      <c:barChart>
        <c:barDir val="bar"/>
        <c:grouping val="clustered"/>
        <c:varyColors val="0"/>
        <c:ser>
          <c:idx val="0"/>
          <c:order val="0"/>
          <c:spPr>
            <a:solidFill>
              <a:schemeClr val="accent6"/>
            </a:solidFill>
            <a:ln>
              <a:noFill/>
            </a:ln>
            <a:effectLst/>
          </c:spPr>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1-0EBA-4104-A2C2-1660366C925B}"/>
              </c:ext>
            </c:extLst>
          </c:dPt>
          <c:dPt>
            <c:idx val="1"/>
            <c:invertIfNegative val="0"/>
            <c:bubble3D val="0"/>
            <c:spPr>
              <a:solidFill>
                <a:schemeClr val="accent6"/>
              </a:solidFill>
              <a:ln>
                <a:noFill/>
              </a:ln>
              <a:effectLst/>
            </c:spPr>
            <c:extLst>
              <c:ext xmlns:c16="http://schemas.microsoft.com/office/drawing/2014/chart" uri="{C3380CC4-5D6E-409C-BE32-E72D297353CC}">
                <c16:uniqueId val="{00000003-0EBA-4104-A2C2-1660366C925B}"/>
              </c:ext>
            </c:extLst>
          </c:dPt>
          <c:dPt>
            <c:idx val="2"/>
            <c:invertIfNegative val="0"/>
            <c:bubble3D val="0"/>
            <c:spPr>
              <a:solidFill>
                <a:schemeClr val="accent6"/>
              </a:solidFill>
              <a:ln>
                <a:noFill/>
              </a:ln>
              <a:effectLst/>
            </c:spPr>
            <c:extLst>
              <c:ext xmlns:c16="http://schemas.microsoft.com/office/drawing/2014/chart" uri="{C3380CC4-5D6E-409C-BE32-E72D297353CC}">
                <c16:uniqueId val="{00000005-0EBA-4104-A2C2-1660366C925B}"/>
              </c:ext>
            </c:extLst>
          </c:dPt>
          <c:dPt>
            <c:idx val="3"/>
            <c:invertIfNegative val="0"/>
            <c:bubble3D val="0"/>
            <c:spPr>
              <a:solidFill>
                <a:schemeClr val="accent6"/>
              </a:solidFill>
              <a:ln>
                <a:noFill/>
              </a:ln>
              <a:effectLst/>
            </c:spPr>
            <c:extLst>
              <c:ext xmlns:c16="http://schemas.microsoft.com/office/drawing/2014/chart" uri="{C3380CC4-5D6E-409C-BE32-E72D297353CC}">
                <c16:uniqueId val="{00000007-0EBA-4104-A2C2-1660366C925B}"/>
              </c:ext>
            </c:extLst>
          </c:dPt>
          <c:dPt>
            <c:idx val="4"/>
            <c:invertIfNegative val="0"/>
            <c:bubble3D val="0"/>
            <c:spPr>
              <a:solidFill>
                <a:schemeClr val="accent6"/>
              </a:solidFill>
              <a:ln>
                <a:noFill/>
              </a:ln>
              <a:effectLst/>
            </c:spPr>
            <c:extLst>
              <c:ext xmlns:c16="http://schemas.microsoft.com/office/drawing/2014/chart" uri="{C3380CC4-5D6E-409C-BE32-E72D297353CC}">
                <c16:uniqueId val="{00000009-0EBA-4104-A2C2-1660366C925B}"/>
              </c:ext>
            </c:extLst>
          </c:dPt>
          <c:dLbls>
            <c:dLbl>
              <c:idx val="1"/>
              <c:tx>
                <c:rich>
                  <a:bodyPr/>
                  <a:lstStyle/>
                  <a:p>
                    <a:fld id="{DB4D32D2-44D5-4009-819E-753BE5854A5C}" type="VALUE">
                      <a:rPr lang="en-US" sz="1000" b="0">
                        <a:solidFill>
                          <a:schemeClr val="tx1">
                            <a:lumMod val="65000"/>
                            <a:lumOff val="35000"/>
                          </a:schemeClr>
                        </a:solidFill>
                      </a:rPr>
                      <a:pPr/>
                      <a:t>[VÄRDE]</a:t>
                    </a:fld>
                    <a:endParaRPr lang="sv-SE"/>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0EBA-4104-A2C2-1660366C925B}"/>
                </c:ext>
              </c:extLst>
            </c:dLbl>
            <c:dLbl>
              <c:idx val="2"/>
              <c:tx>
                <c:rich>
                  <a:bodyPr/>
                  <a:lstStyle/>
                  <a:p>
                    <a:fld id="{EA4D024B-CBBF-447A-8674-6CF0DD82AA0A}" type="VALUE">
                      <a:rPr lang="en-US" sz="1000" b="0">
                        <a:solidFill>
                          <a:schemeClr val="tx1">
                            <a:lumMod val="65000"/>
                            <a:lumOff val="35000"/>
                          </a:schemeClr>
                        </a:solidFill>
                      </a:rPr>
                      <a:pPr/>
                      <a:t>[VÄRDE]</a:t>
                    </a:fld>
                    <a:endParaRPr lang="sv-SE"/>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0EBA-4104-A2C2-1660366C925B}"/>
                </c:ext>
              </c:extLst>
            </c:dLbl>
            <c:dLbl>
              <c:idx val="3"/>
              <c:tx>
                <c:rich>
                  <a:bodyPr/>
                  <a:lstStyle/>
                  <a:p>
                    <a:fld id="{9ACB8B29-CF0B-45B6-9FCE-80FC1A47BB5D}" type="VALUE">
                      <a:rPr lang="en-US" sz="1000" b="0">
                        <a:solidFill>
                          <a:schemeClr val="tx1">
                            <a:lumMod val="65000"/>
                            <a:lumOff val="35000"/>
                          </a:schemeClr>
                        </a:solidFill>
                      </a:rPr>
                      <a:pPr/>
                      <a:t>[VÄRDE]</a:t>
                    </a:fld>
                    <a:endParaRPr lang="sv-SE"/>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0EBA-4104-A2C2-1660366C925B}"/>
                </c:ext>
              </c:extLst>
            </c:dLbl>
            <c:dLbl>
              <c:idx val="4"/>
              <c:tx>
                <c:rich>
                  <a:bodyPr/>
                  <a:lstStyle/>
                  <a:p>
                    <a:fld id="{6FF591BB-C169-4011-A019-E29D75794723}" type="VALUE">
                      <a:rPr lang="en-US" sz="1000" b="0">
                        <a:solidFill>
                          <a:schemeClr val="tx1">
                            <a:lumMod val="65000"/>
                            <a:lumOff val="35000"/>
                          </a:schemeClr>
                        </a:solidFill>
                      </a:rPr>
                      <a:pPr/>
                      <a:t>[VÄRDE]</a:t>
                    </a:fld>
                    <a:endParaRPr lang="sv-SE"/>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0EBA-4104-A2C2-1660366C925B}"/>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Stockholm</c:v>
                </c:pt>
                <c:pt idx="1">
                  <c:v>Småland med öarna</c:v>
                </c:pt>
                <c:pt idx="2">
                  <c:v>Sydsverige</c:v>
                </c:pt>
                <c:pt idx="3">
                  <c:v>Västsverige</c:v>
                </c:pt>
                <c:pt idx="4">
                  <c:v>Mellansverige</c:v>
                </c:pt>
              </c:strCache>
            </c:strRef>
          </c:cat>
          <c:val>
            <c:numRef>
              <c:f>Blad1!$B$2:$B$6</c:f>
              <c:numCache>
                <c:formatCode>0\ %</c:formatCode>
                <c:ptCount val="5"/>
                <c:pt idx="0">
                  <c:v>0.236467236467236</c:v>
                </c:pt>
                <c:pt idx="1">
                  <c:v>8.54700854700855E-2</c:v>
                </c:pt>
                <c:pt idx="2">
                  <c:v>0.16239316239316198</c:v>
                </c:pt>
                <c:pt idx="3">
                  <c:v>0.193732193732194</c:v>
                </c:pt>
                <c:pt idx="4">
                  <c:v>0.24501424501424499</c:v>
                </c:pt>
              </c:numCache>
            </c:numRef>
          </c:val>
          <c:extLst>
            <c:ext xmlns:c16="http://schemas.microsoft.com/office/drawing/2014/chart" uri="{C3380CC4-5D6E-409C-BE32-E72D297353CC}">
              <c16:uniqueId val="{0000000A-0EBA-4104-A2C2-1660366C925B}"/>
            </c:ext>
          </c:extLst>
        </c:ser>
        <c:dLbls>
          <c:showLegendKey val="0"/>
          <c:showVal val="0"/>
          <c:showCatName val="0"/>
          <c:showSerName val="0"/>
          <c:showPercent val="0"/>
          <c:showBubbleSize val="0"/>
        </c:dLbls>
        <c:gapWidth val="25"/>
        <c:axId val="616412720"/>
        <c:axId val="822875664"/>
      </c:barChart>
      <c:catAx>
        <c:axId val="616412720"/>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822875664"/>
        <c:crosses val="autoZero"/>
        <c:auto val="1"/>
        <c:lblAlgn val="ctr"/>
        <c:lblOffset val="100"/>
        <c:noMultiLvlLbl val="0"/>
      </c:catAx>
      <c:valAx>
        <c:axId val="822875664"/>
        <c:scaling>
          <c:orientation val="minMax"/>
          <c:max val="1"/>
        </c:scaling>
        <c:delete val="1"/>
        <c:axPos val="b"/>
        <c:numFmt formatCode="0%" sourceLinked="0"/>
        <c:majorTickMark val="out"/>
        <c:minorTickMark val="none"/>
        <c:tickLblPos val="nextTo"/>
        <c:crossAx val="616412720"/>
        <c:crosses val="autoZero"/>
        <c:crossBetween val="between"/>
      </c:valAx>
      <c:spPr>
        <a:noFill/>
        <a:ln>
          <a:noFill/>
        </a:ln>
        <a:effectLst/>
      </c:spPr>
    </c:plotArea>
    <c:plotVisOnly val="1"/>
    <c:dispBlanksAs val="gap"/>
    <c:showDLblsOverMax val="0"/>
  </c:chart>
  <c:spPr>
    <a:noFill/>
    <a:ln>
      <a:noFill/>
    </a:ln>
    <a:effectLst/>
  </c:spPr>
  <c:txPr>
    <a:bodyPr/>
    <a:lstStyle/>
    <a:p>
      <a:pPr>
        <a:defRPr sz="1200">
          <a:latin typeface="Arial" panose="020B0604020202020204" pitchFamily="34" charset="0"/>
          <a:cs typeface="Arial" panose="020B0604020202020204" pitchFamily="34" charset="0"/>
        </a:defRPr>
      </a:pPr>
      <a:endParaRPr lang="sv-SE"/>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Totalt</c:v>
                </c:pt>
              </c:strCache>
            </c:strRef>
          </c:tx>
          <c:spPr>
            <a:solidFill>
              <a:schemeClr val="accent6"/>
            </a:solidFill>
            <a:ln>
              <a:noFill/>
            </a:ln>
            <a:effectLst/>
          </c:spPr>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1-7FD2-4A9D-AD53-B36C5E38BBD5}"/>
              </c:ext>
            </c:extLst>
          </c:dPt>
          <c:dPt>
            <c:idx val="1"/>
            <c:invertIfNegative val="0"/>
            <c:bubble3D val="0"/>
            <c:spPr>
              <a:solidFill>
                <a:schemeClr val="accent6"/>
              </a:solidFill>
              <a:ln>
                <a:noFill/>
              </a:ln>
              <a:effectLst/>
            </c:spPr>
            <c:extLst>
              <c:ext xmlns:c16="http://schemas.microsoft.com/office/drawing/2014/chart" uri="{C3380CC4-5D6E-409C-BE32-E72D297353CC}">
                <c16:uniqueId val="{00000003-7FD2-4A9D-AD53-B36C5E38BBD5}"/>
              </c:ext>
            </c:extLst>
          </c:dPt>
          <c:dPt>
            <c:idx val="2"/>
            <c:invertIfNegative val="0"/>
            <c:bubble3D val="0"/>
            <c:spPr>
              <a:solidFill>
                <a:schemeClr val="accent6"/>
              </a:solidFill>
              <a:ln>
                <a:noFill/>
              </a:ln>
              <a:effectLst/>
            </c:spPr>
            <c:extLst>
              <c:ext xmlns:c16="http://schemas.microsoft.com/office/drawing/2014/chart" uri="{C3380CC4-5D6E-409C-BE32-E72D297353CC}">
                <c16:uniqueId val="{00000005-7FD2-4A9D-AD53-B36C5E38BBD5}"/>
              </c:ext>
            </c:extLst>
          </c:dPt>
          <c:dPt>
            <c:idx val="3"/>
            <c:invertIfNegative val="0"/>
            <c:bubble3D val="0"/>
            <c:spPr>
              <a:solidFill>
                <a:schemeClr val="accent6"/>
              </a:solidFill>
              <a:ln>
                <a:noFill/>
              </a:ln>
              <a:effectLst/>
            </c:spPr>
            <c:extLst>
              <c:ext xmlns:c16="http://schemas.microsoft.com/office/drawing/2014/chart" uri="{C3380CC4-5D6E-409C-BE32-E72D297353CC}">
                <c16:uniqueId val="{00000007-7FD2-4A9D-AD53-B36C5E38BBD5}"/>
              </c:ext>
            </c:extLst>
          </c:dPt>
          <c:dPt>
            <c:idx val="4"/>
            <c:invertIfNegative val="0"/>
            <c:bubble3D val="0"/>
            <c:spPr>
              <a:solidFill>
                <a:schemeClr val="accent6"/>
              </a:solidFill>
              <a:ln>
                <a:noFill/>
              </a:ln>
              <a:effectLst/>
            </c:spPr>
            <c:extLst>
              <c:ext xmlns:c16="http://schemas.microsoft.com/office/drawing/2014/chart" uri="{C3380CC4-5D6E-409C-BE32-E72D297353CC}">
                <c16:uniqueId val="{00000009-7FD2-4A9D-AD53-B36C5E38BBD5}"/>
              </c:ext>
            </c:extLst>
          </c:dPt>
          <c:dLbls>
            <c:dLbl>
              <c:idx val="1"/>
              <c:tx>
                <c:rich>
                  <a:bodyPr/>
                  <a:lstStyle/>
                  <a:p>
                    <a:fld id="{DB4D32D2-44D5-4009-819E-753BE5854A5C}" type="VALUE">
                      <a:rPr lang="en-US" sz="1000" b="0">
                        <a:solidFill>
                          <a:schemeClr val="tx1">
                            <a:lumMod val="65000"/>
                            <a:lumOff val="35000"/>
                          </a:schemeClr>
                        </a:solidFill>
                      </a:rPr>
                      <a:pPr/>
                      <a:t>[VÄRDE]</a:t>
                    </a:fld>
                    <a:endParaRPr lang="sv-SE"/>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FD2-4A9D-AD53-B36C5E38BBD5}"/>
                </c:ext>
              </c:extLst>
            </c:dLbl>
            <c:dLbl>
              <c:idx val="2"/>
              <c:tx>
                <c:rich>
                  <a:bodyPr/>
                  <a:lstStyle/>
                  <a:p>
                    <a:fld id="{EA4D024B-CBBF-447A-8674-6CF0DD82AA0A}" type="VALUE">
                      <a:rPr lang="en-US" sz="1000" b="0">
                        <a:solidFill>
                          <a:schemeClr val="tx1">
                            <a:lumMod val="65000"/>
                            <a:lumOff val="35000"/>
                          </a:schemeClr>
                        </a:solidFill>
                      </a:rPr>
                      <a:pPr/>
                      <a:t>[VÄRDE]</a:t>
                    </a:fld>
                    <a:endParaRPr lang="sv-SE"/>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7FD2-4A9D-AD53-B36C5E38BBD5}"/>
                </c:ext>
              </c:extLst>
            </c:dLbl>
            <c:dLbl>
              <c:idx val="3"/>
              <c:tx>
                <c:rich>
                  <a:bodyPr/>
                  <a:lstStyle/>
                  <a:p>
                    <a:fld id="{9ACB8B29-CF0B-45B6-9FCE-80FC1A47BB5D}" type="VALUE">
                      <a:rPr lang="en-US" sz="1000" b="1">
                        <a:solidFill>
                          <a:schemeClr val="tx1">
                            <a:lumMod val="65000"/>
                            <a:lumOff val="35000"/>
                          </a:schemeClr>
                        </a:solidFill>
                      </a:rPr>
                      <a:pPr/>
                      <a:t>[VÄRDE]</a:t>
                    </a:fld>
                    <a:endParaRPr lang="sv-SE"/>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7FD2-4A9D-AD53-B36C5E38BBD5}"/>
                </c:ext>
              </c:extLst>
            </c:dLbl>
            <c:dLbl>
              <c:idx val="4"/>
              <c:tx>
                <c:rich>
                  <a:bodyPr/>
                  <a:lstStyle/>
                  <a:p>
                    <a:fld id="{6FF591BB-C169-4011-A019-E29D75794723}" type="VALUE">
                      <a:rPr lang="en-US" sz="1000" b="1">
                        <a:solidFill>
                          <a:schemeClr val="tx1">
                            <a:lumMod val="65000"/>
                            <a:lumOff val="35000"/>
                          </a:schemeClr>
                        </a:solidFill>
                      </a:rPr>
                      <a:pPr/>
                      <a:t>[VÄRDE]</a:t>
                    </a:fld>
                    <a:endParaRPr lang="sv-SE"/>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7FD2-4A9D-AD53-B36C5E38BBD5}"/>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Blad1!$A$2:$A$4</c:f>
              <c:strCache>
                <c:ptCount val="3"/>
                <c:pt idx="0">
                  <c:v>Storstad (fler än 300 000 inv.)</c:v>
                </c:pt>
                <c:pt idx="1">
                  <c:v>Mellanstor stad</c:v>
                </c:pt>
                <c:pt idx="2">
                  <c:v>Mindre stad/Landsbygd (färre än 30 000 inv.)</c:v>
                </c:pt>
              </c:strCache>
            </c:strRef>
          </c:cat>
          <c:val>
            <c:numRef>
              <c:f>Blad1!$B$2:$B$4</c:f>
              <c:numCache>
                <c:formatCode>0\ %</c:formatCode>
                <c:ptCount val="3"/>
                <c:pt idx="0">
                  <c:v>0.15954415954415999</c:v>
                </c:pt>
                <c:pt idx="1">
                  <c:v>0.55555555555555602</c:v>
                </c:pt>
                <c:pt idx="2">
                  <c:v>0.28490028490028502</c:v>
                </c:pt>
              </c:numCache>
            </c:numRef>
          </c:val>
          <c:extLst>
            <c:ext xmlns:c16="http://schemas.microsoft.com/office/drawing/2014/chart" uri="{C3380CC4-5D6E-409C-BE32-E72D297353CC}">
              <c16:uniqueId val="{0000000A-7FD2-4A9D-AD53-B36C5E38BBD5}"/>
            </c:ext>
          </c:extLst>
        </c:ser>
        <c:dLbls>
          <c:showLegendKey val="0"/>
          <c:showVal val="0"/>
          <c:showCatName val="0"/>
          <c:showSerName val="0"/>
          <c:showPercent val="0"/>
          <c:showBubbleSize val="0"/>
        </c:dLbls>
        <c:gapWidth val="25"/>
        <c:axId val="616412720"/>
        <c:axId val="822875664"/>
      </c:barChart>
      <c:catAx>
        <c:axId val="616412720"/>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sv-SE"/>
          </a:p>
        </c:txPr>
        <c:crossAx val="822875664"/>
        <c:crosses val="autoZero"/>
        <c:auto val="1"/>
        <c:lblAlgn val="ctr"/>
        <c:lblOffset val="100"/>
        <c:noMultiLvlLbl val="0"/>
      </c:catAx>
      <c:valAx>
        <c:axId val="822875664"/>
        <c:scaling>
          <c:orientation val="minMax"/>
          <c:max val="1"/>
        </c:scaling>
        <c:delete val="1"/>
        <c:axPos val="b"/>
        <c:numFmt formatCode="0%" sourceLinked="0"/>
        <c:majorTickMark val="out"/>
        <c:minorTickMark val="none"/>
        <c:tickLblPos val="nextTo"/>
        <c:crossAx val="616412720"/>
        <c:crosses val="autoZero"/>
        <c:crossBetween val="between"/>
      </c:valAx>
      <c:spPr>
        <a:noFill/>
        <a:ln>
          <a:noFill/>
        </a:ln>
        <a:effectLst/>
      </c:spPr>
    </c:plotArea>
    <c:plotVisOnly val="1"/>
    <c:dispBlanksAs val="gap"/>
    <c:showDLblsOverMax val="0"/>
  </c:chart>
  <c:spPr>
    <a:noFill/>
    <a:ln>
      <a:noFill/>
    </a:ln>
    <a:effectLst/>
  </c:spPr>
  <c:txPr>
    <a:bodyPr/>
    <a:lstStyle/>
    <a:p>
      <a:pPr>
        <a:defRPr sz="1200">
          <a:latin typeface="Arial" panose="020B0604020202020204" pitchFamily="34" charset="0"/>
          <a:cs typeface="Arial" panose="020B0604020202020204" pitchFamily="34" charset="0"/>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8</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A542-48BB-8E8E-6ABE2876C277}"/>
              </c:ext>
            </c:extLst>
          </c:dPt>
          <c:dPt>
            <c:idx val="2"/>
            <c:invertIfNegative val="0"/>
            <c:bubble3D val="0"/>
            <c:extLst>
              <c:ext xmlns:c16="http://schemas.microsoft.com/office/drawing/2014/chart" uri="{C3380CC4-5D6E-409C-BE32-E72D297353CC}">
                <c16:uniqueId val="{00000001-A542-48BB-8E8E-6ABE2876C277}"/>
              </c:ext>
            </c:extLst>
          </c:dPt>
          <c:dPt>
            <c:idx val="3"/>
            <c:invertIfNegative val="0"/>
            <c:bubble3D val="0"/>
            <c:extLst>
              <c:ext xmlns:c16="http://schemas.microsoft.com/office/drawing/2014/chart" uri="{C3380CC4-5D6E-409C-BE32-E72D297353CC}">
                <c16:uniqueId val="{00000002-A542-48BB-8E8E-6ABE2876C277}"/>
              </c:ext>
            </c:extLst>
          </c:dPt>
          <c:dPt>
            <c:idx val="4"/>
            <c:invertIfNegative val="0"/>
            <c:bubble3D val="0"/>
            <c:extLst>
              <c:ext xmlns:c16="http://schemas.microsoft.com/office/drawing/2014/chart" uri="{C3380CC4-5D6E-409C-BE32-E72D297353CC}">
                <c16:uniqueId val="{00000003-A542-48BB-8E8E-6ABE2876C277}"/>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Ja, det här hänt flera gånger</c:v>
                </c:pt>
                <c:pt idx="1">
                  <c:v>Ja, det har hänt någon gång</c:v>
                </c:pt>
                <c:pt idx="2">
                  <c:v>Nej, sällan eller aldrig</c:v>
                </c:pt>
                <c:pt idx="3">
                  <c:v>Vet inte/vill inte svara</c:v>
                </c:pt>
              </c:strCache>
            </c:strRef>
          </c:cat>
          <c:val>
            <c:numRef>
              <c:f>Sheet1!$B$2:$B$5</c:f>
              <c:numCache>
                <c:formatCode>0\ %</c:formatCode>
                <c:ptCount val="4"/>
                <c:pt idx="0">
                  <c:v>0.102272727272727</c:v>
                </c:pt>
                <c:pt idx="1">
                  <c:v>0.24715909090909099</c:v>
                </c:pt>
                <c:pt idx="2">
                  <c:v>0.63068181818181801</c:v>
                </c:pt>
                <c:pt idx="3">
                  <c:v>1.9886363636363601E-2</c:v>
                </c:pt>
              </c:numCache>
            </c:numRef>
          </c:val>
          <c:extLst>
            <c:ext xmlns:c16="http://schemas.microsoft.com/office/drawing/2014/chart" uri="{C3380CC4-5D6E-409C-BE32-E72D297353CC}">
              <c16:uniqueId val="{00000004-A542-48BB-8E8E-6ABE2876C277}"/>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6.5787382174818387E-2"/>
          <c:w val="0.34729105000739924"/>
          <c:h val="0.77483854408702502"/>
        </c:manualLayout>
      </c:layout>
      <c:barChart>
        <c:barDir val="bar"/>
        <c:grouping val="clustered"/>
        <c:varyColors val="0"/>
        <c:ser>
          <c:idx val="0"/>
          <c:order val="0"/>
          <c:tx>
            <c:strRef>
              <c:f>Sheet1!$B$1</c:f>
              <c:strCache>
                <c:ptCount val="1"/>
                <c:pt idx="0">
                  <c:v>Årskurs 1 på gymnasiet</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A0B5-4BA5-BDC7-624838B94100}"/>
              </c:ext>
            </c:extLst>
          </c:dPt>
          <c:dPt>
            <c:idx val="2"/>
            <c:invertIfNegative val="0"/>
            <c:bubble3D val="0"/>
            <c:extLst>
              <c:ext xmlns:c16="http://schemas.microsoft.com/office/drawing/2014/chart" uri="{C3380CC4-5D6E-409C-BE32-E72D297353CC}">
                <c16:uniqueId val="{00000001-A0B5-4BA5-BDC7-624838B94100}"/>
              </c:ext>
            </c:extLst>
          </c:dPt>
          <c:dPt>
            <c:idx val="3"/>
            <c:invertIfNegative val="0"/>
            <c:bubble3D val="0"/>
            <c:extLst>
              <c:ext xmlns:c16="http://schemas.microsoft.com/office/drawing/2014/chart" uri="{C3380CC4-5D6E-409C-BE32-E72D297353CC}">
                <c16:uniqueId val="{00000002-A0B5-4BA5-BDC7-624838B94100}"/>
              </c:ext>
            </c:extLst>
          </c:dPt>
          <c:dPt>
            <c:idx val="4"/>
            <c:invertIfNegative val="0"/>
            <c:bubble3D val="0"/>
            <c:extLst>
              <c:ext xmlns:c16="http://schemas.microsoft.com/office/drawing/2014/chart" uri="{C3380CC4-5D6E-409C-BE32-E72D297353CC}">
                <c16:uniqueId val="{00000003-A0B5-4BA5-BDC7-624838B94100}"/>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Ja, det här hänt flera gånger</c:v>
                </c:pt>
                <c:pt idx="1">
                  <c:v>Ja, det har hänt någon gång</c:v>
                </c:pt>
                <c:pt idx="2">
                  <c:v>Nej, sällan eller aldrig</c:v>
                </c:pt>
                <c:pt idx="3">
                  <c:v>Vet inte/vill inte svara</c:v>
                </c:pt>
              </c:strCache>
            </c:strRef>
          </c:cat>
          <c:val>
            <c:numRef>
              <c:f>Sheet1!$B$2:$B$5</c:f>
              <c:numCache>
                <c:formatCode>0\ %</c:formatCode>
                <c:ptCount val="4"/>
                <c:pt idx="0">
                  <c:v>0.151685393258427</c:v>
                </c:pt>
                <c:pt idx="1">
                  <c:v>0.28089887640449401</c:v>
                </c:pt>
                <c:pt idx="2">
                  <c:v>0.54494382022471899</c:v>
                </c:pt>
                <c:pt idx="3">
                  <c:v>2.2471910112359602E-2</c:v>
                </c:pt>
              </c:numCache>
            </c:numRef>
          </c:val>
          <c:extLst>
            <c:ext xmlns:c16="http://schemas.microsoft.com/office/drawing/2014/chart" uri="{C3380CC4-5D6E-409C-BE32-E72D297353CC}">
              <c16:uniqueId val="{00000004-A0B5-4BA5-BDC7-624838B94100}"/>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ser>
          <c:idx val="0"/>
          <c:order val="0"/>
          <c:tx>
            <c:strRef>
              <c:f>Sheet1!$B$1</c:f>
              <c:strCache>
                <c:ptCount val="1"/>
                <c:pt idx="0">
                  <c:v>Årskurs 6</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1C74-4F5D-9BF0-A8DD5F41B844}"/>
              </c:ext>
            </c:extLst>
          </c:dPt>
          <c:dPt>
            <c:idx val="2"/>
            <c:invertIfNegative val="0"/>
            <c:bubble3D val="0"/>
            <c:extLst>
              <c:ext xmlns:c16="http://schemas.microsoft.com/office/drawing/2014/chart" uri="{C3380CC4-5D6E-409C-BE32-E72D297353CC}">
                <c16:uniqueId val="{00000001-1C74-4F5D-9BF0-A8DD5F41B844}"/>
              </c:ext>
            </c:extLst>
          </c:dPt>
          <c:dPt>
            <c:idx val="3"/>
            <c:invertIfNegative val="0"/>
            <c:bubble3D val="0"/>
            <c:extLst>
              <c:ext xmlns:c16="http://schemas.microsoft.com/office/drawing/2014/chart" uri="{C3380CC4-5D6E-409C-BE32-E72D297353CC}">
                <c16:uniqueId val="{00000000-133E-4968-9284-8F905B522AD4}"/>
              </c:ext>
            </c:extLst>
          </c:dPt>
          <c:dPt>
            <c:idx val="4"/>
            <c:invertIfNegative val="0"/>
            <c:bubble3D val="0"/>
            <c:extLst>
              <c:ext xmlns:c16="http://schemas.microsoft.com/office/drawing/2014/chart" uri="{C3380CC4-5D6E-409C-BE32-E72D297353CC}">
                <c16:uniqueId val="{00000002-6FEF-4E7D-A358-B4D364F16DB2}"/>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Ja, jag känner många som får avstå p.g.a. ekonomin</c:v>
                </c:pt>
                <c:pt idx="1">
                  <c:v>Ja, jag känner någon som får avstå p.g.a. ekonomin</c:v>
                </c:pt>
                <c:pt idx="2">
                  <c:v>Nej, jag känner ingen som får avstå p.g.a. ekonomin</c:v>
                </c:pt>
                <c:pt idx="3">
                  <c:v>Vet inte/vill inte svara</c:v>
                </c:pt>
              </c:strCache>
            </c:strRef>
          </c:cat>
          <c:val>
            <c:numRef>
              <c:f>Sheet1!$B$2:$B$5</c:f>
              <c:numCache>
                <c:formatCode>0\ %</c:formatCode>
                <c:ptCount val="4"/>
                <c:pt idx="0">
                  <c:v>5.4131054131054103E-2</c:v>
                </c:pt>
                <c:pt idx="1">
                  <c:v>0.24501424501424499</c:v>
                </c:pt>
                <c:pt idx="2">
                  <c:v>0.58119658119658102</c:v>
                </c:pt>
                <c:pt idx="3">
                  <c:v>0.11965811965812</c:v>
                </c:pt>
              </c:numCache>
            </c:numRef>
          </c:val>
          <c:extLst>
            <c:ext xmlns:c16="http://schemas.microsoft.com/office/drawing/2014/chart" uri="{C3380CC4-5D6E-409C-BE32-E72D297353CC}">
              <c16:uniqueId val="{00000000-A7CA-45ED-B622-7400897099AF}"/>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1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ser>
          <c:idx val="0"/>
          <c:order val="0"/>
          <c:tx>
            <c:strRef>
              <c:f>Sheet1!$B$1</c:f>
              <c:strCache>
                <c:ptCount val="1"/>
                <c:pt idx="0">
                  <c:v>Årskurs 8</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8B2A-44FA-A408-07330E2CBEA0}"/>
              </c:ext>
            </c:extLst>
          </c:dPt>
          <c:dPt>
            <c:idx val="2"/>
            <c:invertIfNegative val="0"/>
            <c:bubble3D val="0"/>
            <c:extLst>
              <c:ext xmlns:c16="http://schemas.microsoft.com/office/drawing/2014/chart" uri="{C3380CC4-5D6E-409C-BE32-E72D297353CC}">
                <c16:uniqueId val="{00000001-8B2A-44FA-A408-07330E2CBEA0}"/>
              </c:ext>
            </c:extLst>
          </c:dPt>
          <c:dPt>
            <c:idx val="3"/>
            <c:invertIfNegative val="0"/>
            <c:bubble3D val="0"/>
            <c:extLst>
              <c:ext xmlns:c16="http://schemas.microsoft.com/office/drawing/2014/chart" uri="{C3380CC4-5D6E-409C-BE32-E72D297353CC}">
                <c16:uniqueId val="{00000002-8B2A-44FA-A408-07330E2CBEA0}"/>
              </c:ext>
            </c:extLst>
          </c:dPt>
          <c:dPt>
            <c:idx val="4"/>
            <c:invertIfNegative val="0"/>
            <c:bubble3D val="0"/>
            <c:extLst>
              <c:ext xmlns:c16="http://schemas.microsoft.com/office/drawing/2014/chart" uri="{C3380CC4-5D6E-409C-BE32-E72D297353CC}">
                <c16:uniqueId val="{00000003-8B2A-44FA-A408-07330E2CBEA0}"/>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Ja, jag känner många som får avstå p.g.a. ekonomin</c:v>
                </c:pt>
                <c:pt idx="1">
                  <c:v>Ja, jag känner någon som får avstå p.g.a. ekonomin</c:v>
                </c:pt>
                <c:pt idx="2">
                  <c:v>Nej, jag känner ingen som får avstå p.g.a. ekonomin</c:v>
                </c:pt>
                <c:pt idx="3">
                  <c:v>Vet inte/vill inte svara</c:v>
                </c:pt>
              </c:strCache>
            </c:strRef>
          </c:cat>
          <c:val>
            <c:numRef>
              <c:f>Sheet1!$B$2:$B$5</c:f>
              <c:numCache>
                <c:formatCode>0\ %</c:formatCode>
                <c:ptCount val="4"/>
                <c:pt idx="0">
                  <c:v>7.9545454545454503E-2</c:v>
                </c:pt>
                <c:pt idx="1">
                  <c:v>0.25852272727272702</c:v>
                </c:pt>
                <c:pt idx="2">
                  <c:v>0.5625</c:v>
                </c:pt>
                <c:pt idx="3">
                  <c:v>9.9431818181818205E-2</c:v>
                </c:pt>
              </c:numCache>
            </c:numRef>
          </c:val>
          <c:extLst>
            <c:ext xmlns:c16="http://schemas.microsoft.com/office/drawing/2014/chart" uri="{C3380CC4-5D6E-409C-BE32-E72D297353CC}">
              <c16:uniqueId val="{00000004-8B2A-44FA-A408-07330E2CBEA0}"/>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ser>
          <c:idx val="0"/>
          <c:order val="0"/>
          <c:tx>
            <c:strRef>
              <c:f>Sheet1!$B$1</c:f>
              <c:strCache>
                <c:ptCount val="1"/>
                <c:pt idx="0">
                  <c:v>Årskurs 1 på gymnasiet</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917E-4E15-978F-893D36EE83F0}"/>
              </c:ext>
            </c:extLst>
          </c:dPt>
          <c:dPt>
            <c:idx val="2"/>
            <c:invertIfNegative val="0"/>
            <c:bubble3D val="0"/>
            <c:extLst>
              <c:ext xmlns:c16="http://schemas.microsoft.com/office/drawing/2014/chart" uri="{C3380CC4-5D6E-409C-BE32-E72D297353CC}">
                <c16:uniqueId val="{00000001-917E-4E15-978F-893D36EE83F0}"/>
              </c:ext>
            </c:extLst>
          </c:dPt>
          <c:dPt>
            <c:idx val="3"/>
            <c:invertIfNegative val="0"/>
            <c:bubble3D val="0"/>
            <c:extLst>
              <c:ext xmlns:c16="http://schemas.microsoft.com/office/drawing/2014/chart" uri="{C3380CC4-5D6E-409C-BE32-E72D297353CC}">
                <c16:uniqueId val="{00000002-917E-4E15-978F-893D36EE83F0}"/>
              </c:ext>
            </c:extLst>
          </c:dPt>
          <c:dPt>
            <c:idx val="4"/>
            <c:invertIfNegative val="0"/>
            <c:bubble3D val="0"/>
            <c:extLst>
              <c:ext xmlns:c16="http://schemas.microsoft.com/office/drawing/2014/chart" uri="{C3380CC4-5D6E-409C-BE32-E72D297353CC}">
                <c16:uniqueId val="{00000003-917E-4E15-978F-893D36EE83F0}"/>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Ja, jag känner många som får avstå p.g.a. ekonomin</c:v>
                </c:pt>
                <c:pt idx="1">
                  <c:v>Ja, jag känner någon som får avstå p.g.a. ekonomin</c:v>
                </c:pt>
                <c:pt idx="2">
                  <c:v>Nej, jag känner ingen som får avstå p.g.a. ekonomin</c:v>
                </c:pt>
                <c:pt idx="3">
                  <c:v>Vet inte/vill inte svara</c:v>
                </c:pt>
              </c:strCache>
            </c:strRef>
          </c:cat>
          <c:val>
            <c:numRef>
              <c:f>Sheet1!$B$2:$B$5</c:f>
              <c:numCache>
                <c:formatCode>0\ %</c:formatCode>
                <c:ptCount val="4"/>
                <c:pt idx="0">
                  <c:v>6.7415730337078705E-2</c:v>
                </c:pt>
                <c:pt idx="1">
                  <c:v>0.325842696629214</c:v>
                </c:pt>
                <c:pt idx="2">
                  <c:v>0.50842696629213502</c:v>
                </c:pt>
                <c:pt idx="3">
                  <c:v>9.8314606741573093E-2</c:v>
                </c:pt>
              </c:numCache>
            </c:numRef>
          </c:val>
          <c:extLst>
            <c:ext xmlns:c16="http://schemas.microsoft.com/office/drawing/2014/chart" uri="{C3380CC4-5D6E-409C-BE32-E72D297353CC}">
              <c16:uniqueId val="{00000004-917E-4E15-978F-893D36EE83F0}"/>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8227298709677602"/>
          <c:y val="7.1724808249188629E-2"/>
          <c:w val="0.34729105000739924"/>
          <c:h val="0.77483854408702502"/>
        </c:manualLayout>
      </c:layout>
      <c:barChart>
        <c:barDir val="bar"/>
        <c:grouping val="clustered"/>
        <c:varyColors val="0"/>
        <c:ser>
          <c:idx val="0"/>
          <c:order val="0"/>
          <c:tx>
            <c:strRef>
              <c:f>Sheet1!$B$1</c:f>
              <c:strCache>
                <c:ptCount val="1"/>
                <c:pt idx="0">
                  <c:v>Årskurs 6</c:v>
                </c:pt>
              </c:strCache>
            </c:strRef>
          </c:tx>
          <c:spPr>
            <a:solidFill>
              <a:srgbClr val="006968"/>
            </a:solidFill>
            <a:ln>
              <a:noFill/>
            </a:ln>
            <a:effectLst/>
          </c:spPr>
          <c:invertIfNegative val="0"/>
          <c:dPt>
            <c:idx val="1"/>
            <c:invertIfNegative val="0"/>
            <c:bubble3D val="0"/>
            <c:extLst>
              <c:ext xmlns:c16="http://schemas.microsoft.com/office/drawing/2014/chart" uri="{C3380CC4-5D6E-409C-BE32-E72D297353CC}">
                <c16:uniqueId val="{00000000-1C74-4F5D-9BF0-A8DD5F41B844}"/>
              </c:ext>
            </c:extLst>
          </c:dPt>
          <c:dPt>
            <c:idx val="2"/>
            <c:invertIfNegative val="0"/>
            <c:bubble3D val="0"/>
            <c:extLst>
              <c:ext xmlns:c16="http://schemas.microsoft.com/office/drawing/2014/chart" uri="{C3380CC4-5D6E-409C-BE32-E72D297353CC}">
                <c16:uniqueId val="{00000001-1C74-4F5D-9BF0-A8DD5F41B844}"/>
              </c:ext>
            </c:extLst>
          </c:dPt>
          <c:dPt>
            <c:idx val="3"/>
            <c:invertIfNegative val="0"/>
            <c:bubble3D val="0"/>
            <c:extLst>
              <c:ext xmlns:c16="http://schemas.microsoft.com/office/drawing/2014/chart" uri="{C3380CC4-5D6E-409C-BE32-E72D297353CC}">
                <c16:uniqueId val="{00000000-133E-4968-9284-8F905B522AD4}"/>
              </c:ext>
            </c:extLst>
          </c:dPt>
          <c:dPt>
            <c:idx val="4"/>
            <c:invertIfNegative val="0"/>
            <c:bubble3D val="0"/>
            <c:extLst>
              <c:ext xmlns:c16="http://schemas.microsoft.com/office/drawing/2014/chart" uri="{C3380CC4-5D6E-409C-BE32-E72D297353CC}">
                <c16:uniqueId val="{00000002-6FEF-4E7D-A358-B4D364F16DB2}"/>
              </c:ext>
            </c:extLst>
          </c:dPt>
          <c:dLbls>
            <c:spPr>
              <a:noFill/>
              <a:ln>
                <a:noFill/>
              </a:ln>
              <a:effectLst/>
            </c:spPr>
            <c:txPr>
              <a:bodyPr rot="0" spcFirstLastPara="1" vertOverflow="ellipsis" vert="horz" wrap="square" anchor="ctr" anchorCtr="0"/>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Nej, det har aldrig hänt</c:v>
                </c:pt>
                <c:pt idx="1">
                  <c:v>Ja, till utflykter</c:v>
                </c:pt>
                <c:pt idx="2">
                  <c:v>Ja, till skolresor</c:v>
                </c:pt>
                <c:pt idx="3">
                  <c:v>Ja, till mat/fika under utflykter/skolresor</c:v>
                </c:pt>
                <c:pt idx="4">
                  <c:v>Ja, till friluftsdagar</c:v>
                </c:pt>
                <c:pt idx="5">
                  <c:v>Ja, till annat än ovanstående</c:v>
                </c:pt>
                <c:pt idx="6">
                  <c:v>Vet inte/vill inte svara</c:v>
                </c:pt>
              </c:strCache>
            </c:strRef>
          </c:cat>
          <c:val>
            <c:numRef>
              <c:f>Sheet1!$B$2:$B$8</c:f>
              <c:numCache>
                <c:formatCode>0\ %</c:formatCode>
                <c:ptCount val="7"/>
                <c:pt idx="0">
                  <c:v>0.47578347578347602</c:v>
                </c:pt>
                <c:pt idx="1">
                  <c:v>0.24216524216524199</c:v>
                </c:pt>
                <c:pt idx="2">
                  <c:v>0.190883190883191</c:v>
                </c:pt>
                <c:pt idx="3">
                  <c:v>0.23931623931623899</c:v>
                </c:pt>
                <c:pt idx="4">
                  <c:v>0.13390313390313399</c:v>
                </c:pt>
                <c:pt idx="5">
                  <c:v>7.1225071225071199E-2</c:v>
                </c:pt>
                <c:pt idx="6">
                  <c:v>5.1282051282051301E-2</c:v>
                </c:pt>
              </c:numCache>
            </c:numRef>
          </c:val>
          <c:extLst>
            <c:ext xmlns:c16="http://schemas.microsoft.com/office/drawing/2014/chart" uri="{C3380CC4-5D6E-409C-BE32-E72D297353CC}">
              <c16:uniqueId val="{00000000-A7CA-45ED-B622-7400897099AF}"/>
            </c:ext>
          </c:extLst>
        </c:ser>
        <c:dLbls>
          <c:dLblPos val="outEnd"/>
          <c:showLegendKey val="0"/>
          <c:showVal val="1"/>
          <c:showCatName val="0"/>
          <c:showSerName val="0"/>
          <c:showPercent val="0"/>
          <c:showBubbleSize val="0"/>
        </c:dLbls>
        <c:gapWidth val="50"/>
        <c:axId val="67451136"/>
        <c:axId val="66437120"/>
      </c:barChart>
      <c:catAx>
        <c:axId val="67451136"/>
        <c:scaling>
          <c:orientation val="maxMin"/>
        </c:scaling>
        <c:delete val="0"/>
        <c:axPos val="l"/>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200" b="0" i="0" u="none" strike="noStrike" kern="1200" baseline="0" smtId="4294967295">
                <a:solidFill>
                  <a:schemeClr val="tx1">
                    <a:lumMod val="75000"/>
                    <a:lumOff val="25000"/>
                  </a:schemeClr>
                </a:solidFill>
                <a:latin typeface="Arial" panose="020B0604020202020204" pitchFamily="34" charset="0"/>
                <a:ea typeface="+mn-ea"/>
                <a:cs typeface="Arial" panose="020B0604020202020204" pitchFamily="34" charset="0"/>
              </a:defRPr>
            </a:pPr>
            <a:endParaRPr lang="sv-SE"/>
          </a:p>
        </c:txPr>
        <c:crossAx val="66437120"/>
        <c:crosses val="autoZero"/>
        <c:auto val="0"/>
        <c:lblAlgn val="ctr"/>
        <c:lblOffset val="100"/>
        <c:tickLblSkip val="1"/>
        <c:noMultiLvlLbl val="0"/>
      </c:catAx>
      <c:valAx>
        <c:axId val="66437120"/>
        <c:scaling>
          <c:orientation val="minMax"/>
          <c:max val="1"/>
        </c:scaling>
        <c:delete val="0"/>
        <c:axPos val="b"/>
        <c:numFmt formatCode="0\ %"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lgn="ctr">
              <a:defRPr lang="sv-SE" sz="1050" b="0" i="0" u="none" strike="noStrike" kern="1200" baseline="0" smtId="4294967295">
                <a:solidFill>
                  <a:srgbClr val="BFBFBF"/>
                </a:solidFill>
                <a:latin typeface="Arial" panose="020B0604020202020204" pitchFamily="34" charset="0"/>
                <a:ea typeface="+mn-ea"/>
                <a:cs typeface="Arial" panose="020B0604020202020204" pitchFamily="34" charset="0"/>
              </a:defRPr>
            </a:pPr>
            <a:endParaRPr lang="sv-SE"/>
          </a:p>
        </c:txPr>
        <c:crossAx val="67451136"/>
        <c:crosses val="max"/>
        <c:crossBetween val="between"/>
        <c:majorUnit val="0.2"/>
      </c:valAx>
      <c:spPr>
        <a:noFill/>
        <a:ln>
          <a:noFill/>
        </a:ln>
        <a:effectLst/>
      </c:spPr>
    </c:plotArea>
    <c:plotVisOnly val="1"/>
    <c:dispBlanksAs val="zero"/>
    <c:showDLblsOverMax val="1"/>
  </c:chart>
  <c:spPr>
    <a:noFill/>
    <a:ln w="9525" cap="flat" cmpd="sng" algn="ctr">
      <a:noFill/>
      <a:prstDash val="solid"/>
    </a:ln>
    <a:effectLst/>
  </c:spPr>
  <c:txPr>
    <a:bodyPr/>
    <a:lstStyle/>
    <a:p>
      <a:pPr>
        <a:defRPr sz="1800" smtId="4294967295"/>
      </a:pPr>
      <a:endParaRPr lang="sv-SE"/>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Reversed" id="26">
  <a:schemeClr val="accent6"/>
</cs:colorStyle>
</file>

<file path=ppt/charts/colors3.xml><?xml version="1.0" encoding="utf-8"?>
<cs:colorStyle xmlns:cs="http://schemas.microsoft.com/office/drawing/2012/chartStyle" xmlns:a="http://schemas.openxmlformats.org/drawingml/2006/main" meth="withinLinearReversed" id="26">
  <a:schemeClr val="accent6"/>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66A7-492B-4E37-8844-F524861AD6D5}" type="datetimeFigureOut">
              <a:rPr lang="sv-SE" smtClean="0"/>
              <a:t>2019-11-18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422682-7E30-45FC-9E20-7C623F59BF51}" type="slidenum">
              <a:rPr lang="sv-SE" smtClean="0"/>
              <a:t>‹#›</a:t>
            </a:fld>
            <a:endParaRPr lang="sv-SE"/>
          </a:p>
        </p:txBody>
      </p:sp>
    </p:spTree>
    <p:extLst>
      <p:ext uri="{BB962C8B-B14F-4D97-AF65-F5344CB8AC3E}">
        <p14:creationId xmlns:p14="http://schemas.microsoft.com/office/powerpoint/2010/main" val="2219097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4638" cy="3727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EDFB0B-A09A-BE4C-BC07-6681C8DA1BA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35922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4638" cy="3727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EDFB0B-A09A-BE4C-BC07-6681C8DA1BA6}"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714980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4638" cy="3727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EDFB0B-A09A-BE4C-BC07-6681C8DA1BA6}"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1470696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4638" cy="3727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EDFB0B-A09A-BE4C-BC07-6681C8DA1BA6}"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48192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4638" cy="3727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EDFB0B-A09A-BE4C-BC07-6681C8DA1BA6}"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953980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4638" cy="3727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EDFB0B-A09A-BE4C-BC07-6681C8DA1BA6}"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694744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4638" cy="3727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EDFB0B-A09A-BE4C-BC07-6681C8DA1BA6}"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4105047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4638" cy="3727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EDFB0B-A09A-BE4C-BC07-6681C8DA1BA6}"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1817418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95497D2C-5526-43AA-BB61-103D8192993C}" type="datetimeFigureOut">
              <a:rPr lang="sv-SE" smtClean="0"/>
              <a:t>2019-11-18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9F3CF14-D1D1-4D18-AA77-C5D986810FBC}" type="slidenum">
              <a:rPr lang="sv-SE" smtClean="0"/>
              <a:t>‹#›</a:t>
            </a:fld>
            <a:endParaRPr lang="sv-SE"/>
          </a:p>
        </p:txBody>
      </p:sp>
    </p:spTree>
    <p:extLst>
      <p:ext uri="{BB962C8B-B14F-4D97-AF65-F5344CB8AC3E}">
        <p14:creationId xmlns:p14="http://schemas.microsoft.com/office/powerpoint/2010/main" val="530176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5497D2C-5526-43AA-BB61-103D8192993C}" type="datetimeFigureOut">
              <a:rPr lang="sv-SE" smtClean="0"/>
              <a:t>2019-11-18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9F3CF14-D1D1-4D18-AA77-C5D986810FBC}" type="slidenum">
              <a:rPr lang="sv-SE" smtClean="0"/>
              <a:t>‹#›</a:t>
            </a:fld>
            <a:endParaRPr lang="sv-SE"/>
          </a:p>
        </p:txBody>
      </p:sp>
    </p:spTree>
    <p:extLst>
      <p:ext uri="{BB962C8B-B14F-4D97-AF65-F5344CB8AC3E}">
        <p14:creationId xmlns:p14="http://schemas.microsoft.com/office/powerpoint/2010/main" val="3532051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5497D2C-5526-43AA-BB61-103D8192993C}" type="datetimeFigureOut">
              <a:rPr lang="sv-SE" smtClean="0"/>
              <a:t>2019-11-18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9F3CF14-D1D1-4D18-AA77-C5D986810FBC}" type="slidenum">
              <a:rPr lang="sv-SE" smtClean="0"/>
              <a:t>‹#›</a:t>
            </a:fld>
            <a:endParaRPr lang="sv-SE"/>
          </a:p>
        </p:txBody>
      </p:sp>
    </p:spTree>
    <p:extLst>
      <p:ext uri="{BB962C8B-B14F-4D97-AF65-F5344CB8AC3E}">
        <p14:creationId xmlns:p14="http://schemas.microsoft.com/office/powerpoint/2010/main" val="3064778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Diagram_höger_text">
    <p:spTree>
      <p:nvGrpSpPr>
        <p:cNvPr id="1" name=""/>
        <p:cNvGrpSpPr/>
        <p:nvPr/>
      </p:nvGrpSpPr>
      <p:grpSpPr>
        <a:xfrm>
          <a:off x="0" y="0"/>
          <a:ext cx="0" cy="0"/>
          <a:chOff x="0" y="0"/>
          <a:chExt cx="0" cy="0"/>
        </a:xfrm>
      </p:grpSpPr>
      <p:sp>
        <p:nvSpPr>
          <p:cNvPr id="5" name="Platshållare för diagram 4"/>
          <p:cNvSpPr>
            <a:spLocks noGrp="1"/>
          </p:cNvSpPr>
          <p:nvPr>
            <p:ph type="chart" sz="quarter" idx="15"/>
          </p:nvPr>
        </p:nvSpPr>
        <p:spPr>
          <a:xfrm>
            <a:off x="325453" y="1965278"/>
            <a:ext cx="5770548" cy="4527765"/>
          </a:xfrm>
          <a:prstGeom prst="rect">
            <a:avLst/>
          </a:prstGeom>
        </p:spPr>
        <p:txBody>
          <a:bodyPr/>
          <a:lstStyle>
            <a:lvl1pPr marL="0" indent="0">
              <a:buNone/>
              <a:defRPr>
                <a:latin typeface="Arial" panose="020B0604020202020204" pitchFamily="34" charset="0"/>
                <a:cs typeface="Arial" panose="020B0604020202020204" pitchFamily="34" charset="0"/>
              </a:defRPr>
            </a:lvl1pPr>
          </a:lstStyle>
          <a:p>
            <a:r>
              <a:rPr lang="sv-SE"/>
              <a:t>Klicka på ikonen för att lägga till ett diagram</a:t>
            </a:r>
            <a:endParaRPr lang="sv-SE" dirty="0"/>
          </a:p>
        </p:txBody>
      </p:sp>
      <p:sp>
        <p:nvSpPr>
          <p:cNvPr id="14" name="Rubrik 1"/>
          <p:cNvSpPr>
            <a:spLocks noGrp="1"/>
          </p:cNvSpPr>
          <p:nvPr>
            <p:ph type="title" hasCustomPrompt="1"/>
          </p:nvPr>
        </p:nvSpPr>
        <p:spPr>
          <a:xfrm>
            <a:off x="332919" y="356525"/>
            <a:ext cx="11528500" cy="899069"/>
          </a:xfrm>
          <a:prstGeom prst="rect">
            <a:avLst/>
          </a:prstGeom>
        </p:spPr>
        <p:txBody>
          <a:bodyPr lIns="0" rIns="0" anchor="ctr"/>
          <a:lstStyle>
            <a:lvl1pPr algn="l">
              <a:tabLst>
                <a:tab pos="177800" algn="l"/>
              </a:tabLst>
              <a:defRPr sz="3200" b="1" i="0" baseline="0">
                <a:latin typeface="Arial" panose="020B0604020202020204" pitchFamily="34" charset="0"/>
                <a:cs typeface="Arial" panose="020B0604020202020204" pitchFamily="34" charset="0"/>
              </a:defRPr>
            </a:lvl1pPr>
          </a:lstStyle>
          <a:p>
            <a:r>
              <a:rPr lang="sv-SE" dirty="0"/>
              <a:t>Rubrik</a:t>
            </a:r>
          </a:p>
        </p:txBody>
      </p:sp>
      <p:sp>
        <p:nvSpPr>
          <p:cNvPr id="17" name="Platshållare för text 3"/>
          <p:cNvSpPr>
            <a:spLocks noGrp="1"/>
          </p:cNvSpPr>
          <p:nvPr>
            <p:ph type="body" sz="quarter" idx="14" hasCustomPrompt="1"/>
          </p:nvPr>
        </p:nvSpPr>
        <p:spPr>
          <a:xfrm>
            <a:off x="324471" y="1272444"/>
            <a:ext cx="11536948" cy="706481"/>
          </a:xfrm>
          <a:prstGeom prst="rect">
            <a:avLst/>
          </a:prstGeom>
        </p:spPr>
        <p:txBody>
          <a:bodyPr anchor="b"/>
          <a:lstStyle>
            <a:lvl1pPr marL="0" indent="0">
              <a:buNone/>
              <a:defRPr sz="1400" b="1">
                <a:solidFill>
                  <a:schemeClr val="tx1"/>
                </a:solidFill>
                <a:latin typeface="Times New Roman" panose="02020603050405020304" pitchFamily="18" charset="0"/>
                <a:cs typeface="Times New Roman" panose="02020603050405020304" pitchFamily="18" charset="0"/>
              </a:defRPr>
            </a:lvl1pPr>
            <a:lvl2pPr marL="0" indent="0">
              <a:spcBef>
                <a:spcPts val="0"/>
              </a:spcBef>
              <a:buNone/>
              <a:defRPr sz="1200" b="0" baseline="0">
                <a:solidFill>
                  <a:schemeClr val="tx1"/>
                </a:solidFill>
                <a:latin typeface="Arial" panose="020B0604020202020204" pitchFamily="34" charset="0"/>
                <a:cs typeface="Arial" panose="020B0604020202020204" pitchFamily="34" charset="0"/>
              </a:defRPr>
            </a:lvl2pPr>
            <a:lvl3pPr marL="520700" indent="-342900">
              <a:buFont typeface="Times New Roman" panose="02020603050405020304" pitchFamily="18" charset="0"/>
              <a:buChar char="‒"/>
              <a:defRPr sz="1400" i="1">
                <a:solidFill>
                  <a:schemeClr val="tx1"/>
                </a:solidFill>
                <a:latin typeface="Times New Roman" panose="02020603050405020304" pitchFamily="18" charset="0"/>
                <a:cs typeface="Times New Roman" panose="02020603050405020304" pitchFamily="18" charset="0"/>
              </a:defRPr>
            </a:lvl3pPr>
            <a:lvl4pPr marL="0" indent="0">
              <a:buFontTx/>
              <a:buNone/>
              <a:defRPr lang="sv-SE" sz="1000" kern="1200" dirty="0" smtClean="0">
                <a:solidFill>
                  <a:schemeClr val="tx1"/>
                </a:solidFill>
                <a:latin typeface="Times New Roman" panose="02020603050405020304" pitchFamily="18" charset="0"/>
                <a:ea typeface="+mn-ea"/>
                <a:cs typeface="Times New Roman" panose="02020603050405020304" pitchFamily="18" charset="0"/>
              </a:defRPr>
            </a:lvl4pPr>
            <a:lvl5pPr marL="900113" indent="-368300">
              <a:buFont typeface="Wingdings" panose="05000000000000000000" pitchFamily="2" charset="2"/>
              <a:buChar char="§"/>
              <a:defRPr lang="sv-SE" sz="1400" kern="1200" dirty="0">
                <a:solidFill>
                  <a:schemeClr val="tx1"/>
                </a:solidFill>
                <a:latin typeface="Times New Roman" panose="02020603050405020304" pitchFamily="18" charset="0"/>
                <a:ea typeface="+mn-ea"/>
                <a:cs typeface="Times New Roman" panose="02020603050405020304" pitchFamily="18" charset="0"/>
              </a:defRPr>
            </a:lvl5pPr>
          </a:lstStyle>
          <a:p>
            <a:pPr lvl="1"/>
            <a:r>
              <a:rPr lang="sv-SE" dirty="0"/>
              <a:t>FRÅGA:</a:t>
            </a:r>
          </a:p>
        </p:txBody>
      </p:sp>
      <p:sp>
        <p:nvSpPr>
          <p:cNvPr id="10" name="Platshållare för datum 2"/>
          <p:cNvSpPr>
            <a:spLocks noGrp="1"/>
          </p:cNvSpPr>
          <p:nvPr>
            <p:ph type="dt" sz="half" idx="10"/>
          </p:nvPr>
        </p:nvSpPr>
        <p:spPr>
          <a:xfrm>
            <a:off x="9016620" y="1650"/>
            <a:ext cx="2844800" cy="360000"/>
          </a:xfrm>
        </p:spPr>
        <p:txBody>
          <a:bodyPr anchor="ctr"/>
          <a:lstStyle>
            <a:lvl1pPr>
              <a:defRPr sz="1300">
                <a:latin typeface="Arial" panose="020B0604020202020204" pitchFamily="34" charset="0"/>
                <a:cs typeface="Arial" panose="020B0604020202020204" pitchFamily="34" charset="0"/>
              </a:defRPr>
            </a:lvl1pPr>
          </a:lstStyle>
          <a:p>
            <a:r>
              <a:rPr lang="en-US" dirty="0"/>
              <a:t>2018-06-13</a:t>
            </a:r>
          </a:p>
        </p:txBody>
      </p:sp>
      <p:sp>
        <p:nvSpPr>
          <p:cNvPr id="11" name="Slide Number Placeholder 5"/>
          <p:cNvSpPr>
            <a:spLocks noGrp="1"/>
          </p:cNvSpPr>
          <p:nvPr>
            <p:ph type="sldNum" sz="quarter" idx="4"/>
          </p:nvPr>
        </p:nvSpPr>
        <p:spPr>
          <a:xfrm>
            <a:off x="324471" y="6506687"/>
            <a:ext cx="840139" cy="360000"/>
          </a:xfrm>
          <a:prstGeom prst="rect">
            <a:avLst/>
          </a:prstGeom>
        </p:spPr>
        <p:txBody>
          <a:bodyPr anchor="ctr"/>
          <a:lstStyle>
            <a:lvl1pPr>
              <a:defRPr sz="1300">
                <a:solidFill>
                  <a:schemeClr val="bg1"/>
                </a:solidFill>
                <a:latin typeface="Arial" panose="020B0604020202020204" pitchFamily="34" charset="0"/>
                <a:cs typeface="Arial" panose="020B0604020202020204" pitchFamily="34" charset="0"/>
              </a:defRPr>
            </a:lvl1pPr>
          </a:lstStyle>
          <a:p>
            <a:fld id="{69492A6A-7268-5C4D-913D-B61C9DE7F734}" type="slidenum">
              <a:rPr lang="en-US" smtClean="0"/>
              <a:pPr/>
              <a:t>‹#›</a:t>
            </a:fld>
            <a:endParaRPr lang="en-US" dirty="0"/>
          </a:p>
        </p:txBody>
      </p:sp>
      <p:sp>
        <p:nvSpPr>
          <p:cNvPr id="13" name="Platshållare för diagram 4"/>
          <p:cNvSpPr>
            <a:spLocks noGrp="1"/>
          </p:cNvSpPr>
          <p:nvPr>
            <p:ph type="chart" sz="quarter" idx="16"/>
          </p:nvPr>
        </p:nvSpPr>
        <p:spPr>
          <a:xfrm>
            <a:off x="6096001" y="1973036"/>
            <a:ext cx="5770548" cy="4527765"/>
          </a:xfrm>
          <a:prstGeom prst="rect">
            <a:avLst/>
          </a:prstGeom>
        </p:spPr>
        <p:txBody>
          <a:bodyPr/>
          <a:lstStyle>
            <a:lvl1pPr marL="0" indent="0">
              <a:buNone/>
              <a:defRPr>
                <a:latin typeface="Arial" panose="020B0604020202020204" pitchFamily="34" charset="0"/>
                <a:cs typeface="Arial" panose="020B0604020202020204" pitchFamily="34" charset="0"/>
              </a:defRPr>
            </a:lvl1pPr>
          </a:lstStyle>
          <a:p>
            <a:r>
              <a:rPr lang="sv-SE"/>
              <a:t>Klicka på ikonen för att lägga till ett diagram</a:t>
            </a:r>
            <a:endParaRPr lang="sv-SE" dirty="0"/>
          </a:p>
        </p:txBody>
      </p:sp>
      <p:sp>
        <p:nvSpPr>
          <p:cNvPr id="12" name="Rectangle 9">
            <a:extLst>
              <a:ext uri="{FF2B5EF4-FFF2-40B4-BE49-F238E27FC236}">
                <a16:creationId xmlns:a16="http://schemas.microsoft.com/office/drawing/2014/main" id="{E10E9418-D9BC-43F6-BB2A-D48C016AE8FB}"/>
              </a:ext>
            </a:extLst>
          </p:cNvPr>
          <p:cNvSpPr/>
          <p:nvPr userDrawn="1"/>
        </p:nvSpPr>
        <p:spPr>
          <a:xfrm>
            <a:off x="332920" y="17463"/>
            <a:ext cx="4775529" cy="292388"/>
          </a:xfrm>
          <a:prstGeom prst="rect">
            <a:avLst/>
          </a:prstGeom>
        </p:spPr>
        <p:txBody>
          <a:bodyPr wrap="square" anchor="ctr">
            <a:spAutoFit/>
          </a:bodyPr>
          <a:lstStyle/>
          <a:p>
            <a:r>
              <a:rPr lang="sv-SE" sz="1300" spc="50" dirty="0">
                <a:solidFill>
                  <a:schemeClr val="bg1"/>
                </a:solidFill>
                <a:latin typeface="Arial" panose="020B0604020202020204" pitchFamily="34" charset="0"/>
                <a:cs typeface="Arial" panose="020B0604020202020204" pitchFamily="34" charset="0"/>
              </a:rPr>
              <a:t>Ung Röst 2018</a:t>
            </a:r>
          </a:p>
        </p:txBody>
      </p:sp>
    </p:spTree>
    <p:extLst>
      <p:ext uri="{BB962C8B-B14F-4D97-AF65-F5344CB8AC3E}">
        <p14:creationId xmlns:p14="http://schemas.microsoft.com/office/powerpoint/2010/main" val="4282492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sida">
    <p:spTree>
      <p:nvGrpSpPr>
        <p:cNvPr id="1" name=""/>
        <p:cNvGrpSpPr/>
        <p:nvPr/>
      </p:nvGrpSpPr>
      <p:grpSpPr>
        <a:xfrm>
          <a:off x="0" y="0"/>
          <a:ext cx="0" cy="0"/>
          <a:chOff x="0" y="0"/>
          <a:chExt cx="0" cy="0"/>
        </a:xfrm>
      </p:grpSpPr>
      <p:sp>
        <p:nvSpPr>
          <p:cNvPr id="4" name="Platshållare för text 3"/>
          <p:cNvSpPr>
            <a:spLocks noGrp="1"/>
          </p:cNvSpPr>
          <p:nvPr>
            <p:ph type="body" sz="quarter" idx="13" hasCustomPrompt="1"/>
          </p:nvPr>
        </p:nvSpPr>
        <p:spPr>
          <a:xfrm>
            <a:off x="332920" y="1272443"/>
            <a:ext cx="11537949" cy="5049957"/>
          </a:xfrm>
          <a:prstGeom prst="rect">
            <a:avLst/>
          </a:prstGeom>
        </p:spPr>
        <p:txBody>
          <a:bodyPr/>
          <a:lstStyle>
            <a:lvl1pPr marL="0" indent="0">
              <a:buNone/>
              <a:defRPr sz="1400" b="1">
                <a:solidFill>
                  <a:schemeClr val="tx1"/>
                </a:solidFill>
                <a:latin typeface="Arial" panose="020B0604020202020204" pitchFamily="34" charset="0"/>
                <a:cs typeface="Arial" panose="020B0604020202020204" pitchFamily="34" charset="0"/>
              </a:defRPr>
            </a:lvl1pPr>
            <a:lvl2pPr marL="0" indent="0">
              <a:spcBef>
                <a:spcPts val="0"/>
              </a:spcBef>
              <a:buNone/>
              <a:defRPr sz="1400" baseline="0">
                <a:solidFill>
                  <a:schemeClr val="tx1"/>
                </a:solidFill>
                <a:latin typeface="Arial" panose="020B0604020202020204" pitchFamily="34" charset="0"/>
                <a:cs typeface="Arial" panose="020B0604020202020204" pitchFamily="34" charset="0"/>
              </a:defRPr>
            </a:lvl2pPr>
            <a:lvl3pPr marL="520700" indent="-342900">
              <a:buFont typeface="Times New Roman" panose="02020603050405020304" pitchFamily="18" charset="0"/>
              <a:buChar char="‒"/>
              <a:defRPr sz="1400" i="1">
                <a:solidFill>
                  <a:schemeClr val="tx1"/>
                </a:solidFill>
                <a:latin typeface="Arial" panose="020B0604020202020204" pitchFamily="34" charset="0"/>
                <a:cs typeface="Arial" panose="020B0604020202020204" pitchFamily="34" charset="0"/>
              </a:defRPr>
            </a:lvl3pPr>
            <a:lvl4pPr marL="0" indent="0">
              <a:buFontTx/>
              <a:buNone/>
              <a:defRPr lang="sv-SE" sz="1000" kern="1200" dirty="0" smtClean="0">
                <a:solidFill>
                  <a:schemeClr val="tx1"/>
                </a:solidFill>
                <a:latin typeface="Arial" panose="020B0604020202020204" pitchFamily="34" charset="0"/>
                <a:ea typeface="+mn-ea"/>
                <a:cs typeface="Arial" panose="020B0604020202020204" pitchFamily="34" charset="0"/>
              </a:defRPr>
            </a:lvl4pPr>
            <a:lvl5pPr marL="900113" indent="-368300">
              <a:buFont typeface="Wingdings" panose="05000000000000000000" pitchFamily="2" charset="2"/>
              <a:buChar char="§"/>
              <a:defRPr lang="sv-SE" sz="1400" kern="1200" dirty="0">
                <a:solidFill>
                  <a:schemeClr val="tx1"/>
                </a:solidFill>
                <a:latin typeface="Times New Roman" panose="02020603050405020304" pitchFamily="18" charset="0"/>
                <a:ea typeface="+mn-ea"/>
                <a:cs typeface="Times New Roman" panose="02020603050405020304" pitchFamily="18" charset="0"/>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p:txBody>
      </p:sp>
      <p:sp>
        <p:nvSpPr>
          <p:cNvPr id="8" name="Rubrik 1"/>
          <p:cNvSpPr>
            <a:spLocks noGrp="1"/>
          </p:cNvSpPr>
          <p:nvPr>
            <p:ph type="title" hasCustomPrompt="1"/>
          </p:nvPr>
        </p:nvSpPr>
        <p:spPr>
          <a:xfrm>
            <a:off x="332919" y="356525"/>
            <a:ext cx="11528500" cy="899069"/>
          </a:xfrm>
          <a:prstGeom prst="rect">
            <a:avLst/>
          </a:prstGeom>
        </p:spPr>
        <p:txBody>
          <a:bodyPr lIns="0" rIns="0" anchor="ctr"/>
          <a:lstStyle>
            <a:lvl1pPr algn="l">
              <a:tabLst>
                <a:tab pos="177800" algn="l"/>
              </a:tabLst>
              <a:defRPr sz="3200" b="1" i="0" baseline="0">
                <a:latin typeface="Arial" panose="020B0604020202020204" pitchFamily="34" charset="0"/>
                <a:cs typeface="Arial" panose="020B0604020202020204" pitchFamily="34" charset="0"/>
              </a:defRPr>
            </a:lvl1pPr>
          </a:lstStyle>
          <a:p>
            <a:r>
              <a:rPr lang="sv-SE" dirty="0"/>
              <a:t>Rubrik</a:t>
            </a:r>
          </a:p>
        </p:txBody>
      </p:sp>
      <p:sp>
        <p:nvSpPr>
          <p:cNvPr id="10" name="Slide Number Placeholder 5"/>
          <p:cNvSpPr>
            <a:spLocks noGrp="1"/>
          </p:cNvSpPr>
          <p:nvPr>
            <p:ph type="sldNum" sz="quarter" idx="4"/>
          </p:nvPr>
        </p:nvSpPr>
        <p:spPr>
          <a:xfrm>
            <a:off x="324471" y="6506687"/>
            <a:ext cx="840139" cy="360000"/>
          </a:xfrm>
          <a:prstGeom prst="rect">
            <a:avLst/>
          </a:prstGeom>
        </p:spPr>
        <p:txBody>
          <a:bodyPr anchor="ctr"/>
          <a:lstStyle>
            <a:lvl1pPr>
              <a:defRPr sz="1300">
                <a:solidFill>
                  <a:schemeClr val="bg1"/>
                </a:solidFill>
                <a:latin typeface="Arial" panose="020B0604020202020204" pitchFamily="34" charset="0"/>
                <a:cs typeface="Arial" panose="020B0604020202020204" pitchFamily="34" charset="0"/>
              </a:defRPr>
            </a:lvl1pPr>
          </a:lstStyle>
          <a:p>
            <a:fld id="{69492A6A-7268-5C4D-913D-B61C9DE7F734}" type="slidenum">
              <a:rPr lang="en-US" smtClean="0"/>
              <a:pPr/>
              <a:t>‹#›</a:t>
            </a:fld>
            <a:endParaRPr lang="en-US" dirty="0"/>
          </a:p>
        </p:txBody>
      </p:sp>
      <p:sp>
        <p:nvSpPr>
          <p:cNvPr id="14" name="Platshållare för datum 2">
            <a:extLst>
              <a:ext uri="{FF2B5EF4-FFF2-40B4-BE49-F238E27FC236}">
                <a16:creationId xmlns:a16="http://schemas.microsoft.com/office/drawing/2014/main" id="{F9D3BA7E-2167-4156-A423-D822B1591C33}"/>
              </a:ext>
            </a:extLst>
          </p:cNvPr>
          <p:cNvSpPr>
            <a:spLocks noGrp="1"/>
          </p:cNvSpPr>
          <p:nvPr>
            <p:ph type="dt" sz="half" idx="10"/>
          </p:nvPr>
        </p:nvSpPr>
        <p:spPr>
          <a:xfrm>
            <a:off x="9016620" y="1650"/>
            <a:ext cx="2844800" cy="360000"/>
          </a:xfrm>
        </p:spPr>
        <p:txBody>
          <a:bodyPr anchor="ctr"/>
          <a:lstStyle>
            <a:lvl1pPr>
              <a:defRPr sz="1300">
                <a:latin typeface="Arial" panose="020B0604020202020204" pitchFamily="34" charset="0"/>
                <a:cs typeface="Arial" panose="020B0604020202020204" pitchFamily="34" charset="0"/>
              </a:defRPr>
            </a:lvl1pPr>
          </a:lstStyle>
          <a:p>
            <a:r>
              <a:rPr lang="en-US" dirty="0"/>
              <a:t>2018-06-13</a:t>
            </a:r>
          </a:p>
        </p:txBody>
      </p:sp>
      <p:sp>
        <p:nvSpPr>
          <p:cNvPr id="15" name="Rectangle 9">
            <a:extLst>
              <a:ext uri="{FF2B5EF4-FFF2-40B4-BE49-F238E27FC236}">
                <a16:creationId xmlns:a16="http://schemas.microsoft.com/office/drawing/2014/main" id="{DD55BE1C-B7CB-472F-9A9B-DEF365BAA819}"/>
              </a:ext>
            </a:extLst>
          </p:cNvPr>
          <p:cNvSpPr/>
          <p:nvPr userDrawn="1"/>
        </p:nvSpPr>
        <p:spPr>
          <a:xfrm>
            <a:off x="332920" y="17463"/>
            <a:ext cx="3702633" cy="292388"/>
          </a:xfrm>
          <a:prstGeom prst="rect">
            <a:avLst/>
          </a:prstGeom>
        </p:spPr>
        <p:txBody>
          <a:bodyPr wrap="square" anchor="ctr">
            <a:spAutoFit/>
          </a:bodyPr>
          <a:lstStyle/>
          <a:p>
            <a:r>
              <a:rPr lang="sv-SE" sz="1300" spc="50" dirty="0">
                <a:solidFill>
                  <a:schemeClr val="bg1"/>
                </a:solidFill>
                <a:latin typeface="Arial" panose="020B0604020202020204" pitchFamily="34" charset="0"/>
                <a:cs typeface="Arial" panose="020B0604020202020204" pitchFamily="34" charset="0"/>
              </a:rPr>
              <a:t>Ung Röst 2018</a:t>
            </a:r>
          </a:p>
        </p:txBody>
      </p:sp>
    </p:spTree>
    <p:extLst>
      <p:ext uri="{BB962C8B-B14F-4D97-AF65-F5344CB8AC3E}">
        <p14:creationId xmlns:p14="http://schemas.microsoft.com/office/powerpoint/2010/main" val="2345224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Mellansida">
    <p:spTree>
      <p:nvGrpSpPr>
        <p:cNvPr id="1" name=""/>
        <p:cNvGrpSpPr/>
        <p:nvPr/>
      </p:nvGrpSpPr>
      <p:grpSpPr>
        <a:xfrm>
          <a:off x="0" y="0"/>
          <a:ext cx="0" cy="0"/>
          <a:chOff x="0" y="0"/>
          <a:chExt cx="0" cy="0"/>
        </a:xfrm>
      </p:grpSpPr>
      <p:sp>
        <p:nvSpPr>
          <p:cNvPr id="57" name="Rubrik 56"/>
          <p:cNvSpPr>
            <a:spLocks noGrp="1"/>
          </p:cNvSpPr>
          <p:nvPr>
            <p:ph type="title" hasCustomPrompt="1"/>
          </p:nvPr>
        </p:nvSpPr>
        <p:spPr>
          <a:xfrm>
            <a:off x="1297379" y="2703940"/>
            <a:ext cx="6691111" cy="708001"/>
          </a:xfrm>
          <a:prstGeom prst="rect">
            <a:avLst/>
          </a:prstGeom>
        </p:spPr>
        <p:txBody>
          <a:bodyPr lIns="0" rIns="0" anchor="ctr"/>
          <a:lstStyle>
            <a:lvl1pPr algn="l">
              <a:defRPr sz="3200" b="1" i="0" baseline="0">
                <a:latin typeface="Arial" panose="020B0604020202020204" pitchFamily="34" charset="0"/>
                <a:cs typeface="Arial" panose="020B0604020202020204" pitchFamily="34" charset="0"/>
              </a:defRPr>
            </a:lvl1pPr>
          </a:lstStyle>
          <a:p>
            <a:r>
              <a:rPr lang="sv-SE" dirty="0"/>
              <a:t>Rubrik</a:t>
            </a:r>
          </a:p>
        </p:txBody>
      </p:sp>
      <p:sp>
        <p:nvSpPr>
          <p:cNvPr id="8" name="Slide Number Placeholder 5"/>
          <p:cNvSpPr>
            <a:spLocks noGrp="1"/>
          </p:cNvSpPr>
          <p:nvPr>
            <p:ph type="sldNum" sz="quarter" idx="4"/>
          </p:nvPr>
        </p:nvSpPr>
        <p:spPr>
          <a:xfrm>
            <a:off x="324471" y="6506687"/>
            <a:ext cx="840139" cy="360000"/>
          </a:xfrm>
          <a:prstGeom prst="rect">
            <a:avLst/>
          </a:prstGeom>
        </p:spPr>
        <p:txBody>
          <a:bodyPr anchor="ctr"/>
          <a:lstStyle>
            <a:lvl1pPr>
              <a:defRPr sz="1300">
                <a:solidFill>
                  <a:schemeClr val="bg1"/>
                </a:solidFill>
                <a:latin typeface="Arial" panose="020B0604020202020204" pitchFamily="34" charset="0"/>
                <a:cs typeface="Arial" panose="020B0604020202020204" pitchFamily="34" charset="0"/>
              </a:defRPr>
            </a:lvl1pPr>
          </a:lstStyle>
          <a:p>
            <a:fld id="{69492A6A-7268-5C4D-913D-B61C9DE7F734}" type="slidenum">
              <a:rPr lang="en-US" smtClean="0"/>
              <a:pPr/>
              <a:t>‹#›</a:t>
            </a:fld>
            <a:endParaRPr lang="en-US" dirty="0"/>
          </a:p>
        </p:txBody>
      </p:sp>
      <p:sp>
        <p:nvSpPr>
          <p:cNvPr id="12" name="Platshållare för datum 2">
            <a:extLst>
              <a:ext uri="{FF2B5EF4-FFF2-40B4-BE49-F238E27FC236}">
                <a16:creationId xmlns:a16="http://schemas.microsoft.com/office/drawing/2014/main" id="{9197BE7F-4AAF-442F-8AA9-01F187C08963}"/>
              </a:ext>
            </a:extLst>
          </p:cNvPr>
          <p:cNvSpPr>
            <a:spLocks noGrp="1"/>
          </p:cNvSpPr>
          <p:nvPr>
            <p:ph type="dt" sz="half" idx="10"/>
          </p:nvPr>
        </p:nvSpPr>
        <p:spPr>
          <a:xfrm>
            <a:off x="9016620" y="1650"/>
            <a:ext cx="2844800" cy="360000"/>
          </a:xfrm>
        </p:spPr>
        <p:txBody>
          <a:bodyPr anchor="ctr"/>
          <a:lstStyle>
            <a:lvl1pPr>
              <a:defRPr sz="1300">
                <a:latin typeface="Arial" panose="020B0604020202020204" pitchFamily="34" charset="0"/>
                <a:cs typeface="Arial" panose="020B0604020202020204" pitchFamily="34" charset="0"/>
              </a:defRPr>
            </a:lvl1pPr>
          </a:lstStyle>
          <a:p>
            <a:r>
              <a:rPr lang="en-US" dirty="0"/>
              <a:t>2018-06-13</a:t>
            </a:r>
          </a:p>
        </p:txBody>
      </p:sp>
      <p:sp>
        <p:nvSpPr>
          <p:cNvPr id="13" name="Rectangle 9">
            <a:extLst>
              <a:ext uri="{FF2B5EF4-FFF2-40B4-BE49-F238E27FC236}">
                <a16:creationId xmlns:a16="http://schemas.microsoft.com/office/drawing/2014/main" id="{D539D45F-3E7D-4447-A58B-ED6298890E83}"/>
              </a:ext>
            </a:extLst>
          </p:cNvPr>
          <p:cNvSpPr/>
          <p:nvPr userDrawn="1"/>
        </p:nvSpPr>
        <p:spPr>
          <a:xfrm>
            <a:off x="332920" y="17463"/>
            <a:ext cx="3702633" cy="292388"/>
          </a:xfrm>
          <a:prstGeom prst="rect">
            <a:avLst/>
          </a:prstGeom>
        </p:spPr>
        <p:txBody>
          <a:bodyPr wrap="square" anchor="ctr">
            <a:spAutoFit/>
          </a:bodyPr>
          <a:lstStyle/>
          <a:p>
            <a:r>
              <a:rPr lang="sv-SE" sz="1300" spc="50" dirty="0">
                <a:solidFill>
                  <a:schemeClr val="bg1"/>
                </a:solidFill>
                <a:latin typeface="Arial" panose="020B0604020202020204" pitchFamily="34" charset="0"/>
                <a:cs typeface="Arial" panose="020B0604020202020204" pitchFamily="34" charset="0"/>
              </a:rPr>
              <a:t>Ung Röst 2018</a:t>
            </a:r>
          </a:p>
        </p:txBody>
      </p:sp>
      <p:sp>
        <p:nvSpPr>
          <p:cNvPr id="2" name="Rektangel 1">
            <a:extLst>
              <a:ext uri="{FF2B5EF4-FFF2-40B4-BE49-F238E27FC236}">
                <a16:creationId xmlns:a16="http://schemas.microsoft.com/office/drawing/2014/main" id="{2D9693F1-6216-4731-A4AD-6F37B9A411F9}"/>
              </a:ext>
            </a:extLst>
          </p:cNvPr>
          <p:cNvSpPr/>
          <p:nvPr userDrawn="1"/>
        </p:nvSpPr>
        <p:spPr>
          <a:xfrm>
            <a:off x="9662746" y="6506687"/>
            <a:ext cx="2365131" cy="349663"/>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pic>
        <p:nvPicPr>
          <p:cNvPr id="7" name="Picture 38">
            <a:extLst>
              <a:ext uri="{FF2B5EF4-FFF2-40B4-BE49-F238E27FC236}">
                <a16:creationId xmlns:a16="http://schemas.microsoft.com/office/drawing/2014/main" id="{197D3FD7-7B3A-4C75-B1C4-3CFEAE267A4C}"/>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163458" y="6553785"/>
            <a:ext cx="1574800" cy="241300"/>
          </a:xfrm>
          <a:prstGeom prst="rect">
            <a:avLst/>
          </a:prstGeom>
        </p:spPr>
      </p:pic>
    </p:spTree>
    <p:extLst>
      <p:ext uri="{BB962C8B-B14F-4D97-AF65-F5344CB8AC3E}">
        <p14:creationId xmlns:p14="http://schemas.microsoft.com/office/powerpoint/2010/main" val="3551785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Diagram_höger_text">
    <p:spTree>
      <p:nvGrpSpPr>
        <p:cNvPr id="1" name=""/>
        <p:cNvGrpSpPr/>
        <p:nvPr/>
      </p:nvGrpSpPr>
      <p:grpSpPr>
        <a:xfrm>
          <a:off x="0" y="0"/>
          <a:ext cx="0" cy="0"/>
          <a:chOff x="0" y="0"/>
          <a:chExt cx="0" cy="0"/>
        </a:xfrm>
      </p:grpSpPr>
      <p:sp>
        <p:nvSpPr>
          <p:cNvPr id="5" name="Platshållare för diagram 4"/>
          <p:cNvSpPr>
            <a:spLocks noGrp="1"/>
          </p:cNvSpPr>
          <p:nvPr>
            <p:ph type="chart" sz="quarter" idx="15"/>
          </p:nvPr>
        </p:nvSpPr>
        <p:spPr>
          <a:xfrm>
            <a:off x="325453" y="1965278"/>
            <a:ext cx="5770548" cy="4527765"/>
          </a:xfrm>
          <a:prstGeom prst="rect">
            <a:avLst/>
          </a:prstGeom>
        </p:spPr>
        <p:txBody>
          <a:bodyPr/>
          <a:lstStyle>
            <a:lvl1pPr marL="0" indent="0">
              <a:buNone/>
              <a:defRPr>
                <a:latin typeface="Arial" panose="020B0604020202020204" pitchFamily="34" charset="0"/>
                <a:cs typeface="Arial" panose="020B0604020202020204" pitchFamily="34" charset="0"/>
              </a:defRPr>
            </a:lvl1pPr>
          </a:lstStyle>
          <a:p>
            <a:r>
              <a:rPr lang="sv-SE"/>
              <a:t>Klicka på ikonen för att lägga till ett diagram</a:t>
            </a:r>
            <a:endParaRPr lang="sv-SE" dirty="0"/>
          </a:p>
        </p:txBody>
      </p:sp>
      <p:sp>
        <p:nvSpPr>
          <p:cNvPr id="12" name="Platshållare för text 3"/>
          <p:cNvSpPr>
            <a:spLocks noGrp="1"/>
          </p:cNvSpPr>
          <p:nvPr>
            <p:ph type="body" sz="quarter" idx="16" hasCustomPrompt="1"/>
          </p:nvPr>
        </p:nvSpPr>
        <p:spPr>
          <a:xfrm>
            <a:off x="6096002" y="1978926"/>
            <a:ext cx="5758949" cy="4318634"/>
          </a:xfrm>
          <a:prstGeom prst="rect">
            <a:avLst/>
          </a:prstGeom>
        </p:spPr>
        <p:txBody>
          <a:bodyPr anchor="t"/>
          <a:lstStyle>
            <a:lvl1pPr marL="0" indent="0">
              <a:buNone/>
              <a:defRPr sz="1400" b="1">
                <a:solidFill>
                  <a:schemeClr val="tx1"/>
                </a:solidFill>
                <a:latin typeface="Times New Roman" panose="02020603050405020304" pitchFamily="18" charset="0"/>
                <a:cs typeface="Times New Roman" panose="02020603050405020304" pitchFamily="18" charset="0"/>
              </a:defRPr>
            </a:lvl1pPr>
            <a:lvl2pPr marL="185738" indent="-185738">
              <a:spcBef>
                <a:spcPts val="0"/>
              </a:spcBef>
              <a:buClr>
                <a:schemeClr val="accent6"/>
              </a:buClr>
              <a:buFont typeface="Wingdings" panose="05000000000000000000" pitchFamily="2" charset="2"/>
              <a:buChar char="§"/>
              <a:defRPr sz="1400" b="0" baseline="0">
                <a:solidFill>
                  <a:schemeClr val="tx1"/>
                </a:solidFill>
                <a:latin typeface="Arial" panose="020B0604020202020204" pitchFamily="34" charset="0"/>
                <a:cs typeface="Arial" panose="020B0604020202020204" pitchFamily="34" charset="0"/>
              </a:defRPr>
            </a:lvl2pPr>
            <a:lvl3pPr marL="520700" indent="-342900">
              <a:buFont typeface="Times New Roman" panose="02020603050405020304" pitchFamily="18" charset="0"/>
              <a:buChar char="‒"/>
              <a:defRPr sz="1400" i="1">
                <a:solidFill>
                  <a:schemeClr val="tx1"/>
                </a:solidFill>
                <a:latin typeface="Times New Roman" panose="02020603050405020304" pitchFamily="18" charset="0"/>
                <a:cs typeface="Times New Roman" panose="02020603050405020304" pitchFamily="18" charset="0"/>
              </a:defRPr>
            </a:lvl3pPr>
            <a:lvl4pPr marL="0" indent="0">
              <a:buFontTx/>
              <a:buNone/>
              <a:defRPr lang="sv-SE" sz="1000" kern="1200" dirty="0" smtClean="0">
                <a:solidFill>
                  <a:schemeClr val="tx1"/>
                </a:solidFill>
                <a:latin typeface="Times New Roman" panose="02020603050405020304" pitchFamily="18" charset="0"/>
                <a:ea typeface="+mn-ea"/>
                <a:cs typeface="Times New Roman" panose="02020603050405020304" pitchFamily="18" charset="0"/>
              </a:defRPr>
            </a:lvl4pPr>
            <a:lvl5pPr marL="900113" indent="-368300">
              <a:buFont typeface="Wingdings" panose="05000000000000000000" pitchFamily="2" charset="2"/>
              <a:buChar char="§"/>
              <a:defRPr lang="sv-SE" sz="1400" kern="1200" dirty="0">
                <a:solidFill>
                  <a:schemeClr val="tx1"/>
                </a:solidFill>
                <a:latin typeface="Times New Roman" panose="02020603050405020304" pitchFamily="18" charset="0"/>
                <a:ea typeface="+mn-ea"/>
                <a:cs typeface="Times New Roman" panose="02020603050405020304" pitchFamily="18" charset="0"/>
              </a:defRPr>
            </a:lvl5pPr>
          </a:lstStyle>
          <a:p>
            <a:pPr lvl="1"/>
            <a:r>
              <a:rPr lang="sv-SE" dirty="0"/>
              <a:t>Text</a:t>
            </a:r>
          </a:p>
        </p:txBody>
      </p:sp>
      <p:sp>
        <p:nvSpPr>
          <p:cNvPr id="14" name="Rubrik 1"/>
          <p:cNvSpPr>
            <a:spLocks noGrp="1"/>
          </p:cNvSpPr>
          <p:nvPr>
            <p:ph type="title" hasCustomPrompt="1"/>
          </p:nvPr>
        </p:nvSpPr>
        <p:spPr>
          <a:xfrm>
            <a:off x="332919" y="356525"/>
            <a:ext cx="11528500" cy="899069"/>
          </a:xfrm>
          <a:prstGeom prst="rect">
            <a:avLst/>
          </a:prstGeom>
        </p:spPr>
        <p:txBody>
          <a:bodyPr lIns="0" rIns="0" anchor="ctr"/>
          <a:lstStyle>
            <a:lvl1pPr algn="l">
              <a:tabLst>
                <a:tab pos="177800" algn="l"/>
              </a:tabLst>
              <a:defRPr sz="3200" b="1" i="0" baseline="0">
                <a:latin typeface="Arial" panose="020B0604020202020204" pitchFamily="34" charset="0"/>
                <a:cs typeface="Arial" panose="020B0604020202020204" pitchFamily="34" charset="0"/>
              </a:defRPr>
            </a:lvl1pPr>
          </a:lstStyle>
          <a:p>
            <a:r>
              <a:rPr lang="sv-SE" dirty="0"/>
              <a:t>Rubrik</a:t>
            </a:r>
          </a:p>
        </p:txBody>
      </p:sp>
      <p:sp>
        <p:nvSpPr>
          <p:cNvPr id="17" name="Platshållare för text 3"/>
          <p:cNvSpPr>
            <a:spLocks noGrp="1"/>
          </p:cNvSpPr>
          <p:nvPr>
            <p:ph type="body" sz="quarter" idx="14" hasCustomPrompt="1"/>
          </p:nvPr>
        </p:nvSpPr>
        <p:spPr>
          <a:xfrm>
            <a:off x="324471" y="1272444"/>
            <a:ext cx="5771529" cy="706481"/>
          </a:xfrm>
          <a:prstGeom prst="rect">
            <a:avLst/>
          </a:prstGeom>
        </p:spPr>
        <p:txBody>
          <a:bodyPr anchor="b"/>
          <a:lstStyle>
            <a:lvl1pPr marL="0" indent="0">
              <a:buNone/>
              <a:defRPr sz="1400" b="1">
                <a:solidFill>
                  <a:schemeClr val="tx1"/>
                </a:solidFill>
                <a:latin typeface="Times New Roman" panose="02020603050405020304" pitchFamily="18" charset="0"/>
                <a:cs typeface="Times New Roman" panose="02020603050405020304" pitchFamily="18" charset="0"/>
              </a:defRPr>
            </a:lvl1pPr>
            <a:lvl2pPr marL="0" indent="0">
              <a:spcBef>
                <a:spcPts val="0"/>
              </a:spcBef>
              <a:buNone/>
              <a:defRPr sz="1200" b="0" baseline="0">
                <a:solidFill>
                  <a:schemeClr val="tx1"/>
                </a:solidFill>
                <a:latin typeface="Arial" panose="020B0604020202020204" pitchFamily="34" charset="0"/>
                <a:cs typeface="Arial" panose="020B0604020202020204" pitchFamily="34" charset="0"/>
              </a:defRPr>
            </a:lvl2pPr>
            <a:lvl3pPr marL="520700" indent="-342900">
              <a:buFont typeface="Times New Roman" panose="02020603050405020304" pitchFamily="18" charset="0"/>
              <a:buChar char="‒"/>
              <a:defRPr sz="1400" i="1">
                <a:solidFill>
                  <a:schemeClr val="tx1"/>
                </a:solidFill>
                <a:latin typeface="Times New Roman" panose="02020603050405020304" pitchFamily="18" charset="0"/>
                <a:cs typeface="Times New Roman" panose="02020603050405020304" pitchFamily="18" charset="0"/>
              </a:defRPr>
            </a:lvl3pPr>
            <a:lvl4pPr marL="0" indent="0">
              <a:buFontTx/>
              <a:buNone/>
              <a:defRPr lang="sv-SE" sz="1000" kern="1200" dirty="0" smtClean="0">
                <a:solidFill>
                  <a:schemeClr val="tx1"/>
                </a:solidFill>
                <a:latin typeface="Times New Roman" panose="02020603050405020304" pitchFamily="18" charset="0"/>
                <a:ea typeface="+mn-ea"/>
                <a:cs typeface="Times New Roman" panose="02020603050405020304" pitchFamily="18" charset="0"/>
              </a:defRPr>
            </a:lvl4pPr>
            <a:lvl5pPr marL="900113" indent="-368300">
              <a:buFont typeface="Wingdings" panose="05000000000000000000" pitchFamily="2" charset="2"/>
              <a:buChar char="§"/>
              <a:defRPr lang="sv-SE" sz="1400" kern="1200" dirty="0">
                <a:solidFill>
                  <a:schemeClr val="tx1"/>
                </a:solidFill>
                <a:latin typeface="Times New Roman" panose="02020603050405020304" pitchFamily="18" charset="0"/>
                <a:ea typeface="+mn-ea"/>
                <a:cs typeface="Times New Roman" panose="02020603050405020304" pitchFamily="18" charset="0"/>
              </a:defRPr>
            </a:lvl5pPr>
          </a:lstStyle>
          <a:p>
            <a:pPr lvl="1"/>
            <a:r>
              <a:rPr lang="sv-SE" dirty="0"/>
              <a:t>FRÅGA:</a:t>
            </a:r>
          </a:p>
        </p:txBody>
      </p:sp>
      <p:sp>
        <p:nvSpPr>
          <p:cNvPr id="10" name="Platshållare för datum 2"/>
          <p:cNvSpPr>
            <a:spLocks noGrp="1"/>
          </p:cNvSpPr>
          <p:nvPr>
            <p:ph type="dt" sz="half" idx="10"/>
          </p:nvPr>
        </p:nvSpPr>
        <p:spPr>
          <a:xfrm>
            <a:off x="9016620" y="1650"/>
            <a:ext cx="2844800" cy="360000"/>
          </a:xfrm>
        </p:spPr>
        <p:txBody>
          <a:bodyPr anchor="ctr"/>
          <a:lstStyle>
            <a:lvl1pPr>
              <a:defRPr sz="1300">
                <a:latin typeface="Arial" panose="020B0604020202020204" pitchFamily="34" charset="0"/>
                <a:cs typeface="Arial" panose="020B0604020202020204" pitchFamily="34" charset="0"/>
              </a:defRPr>
            </a:lvl1pPr>
          </a:lstStyle>
          <a:p>
            <a:fld id="{710D1E09-9433-4EDE-8432-8CC8A69C2A5B}" type="datetime1">
              <a:rPr lang="sv-SE" smtClean="0"/>
              <a:pPr/>
              <a:t>2019-11-18</a:t>
            </a:fld>
            <a:endParaRPr lang="en-US" dirty="0"/>
          </a:p>
        </p:txBody>
      </p:sp>
      <p:sp>
        <p:nvSpPr>
          <p:cNvPr id="11" name="Slide Number Placeholder 5"/>
          <p:cNvSpPr>
            <a:spLocks noGrp="1"/>
          </p:cNvSpPr>
          <p:nvPr>
            <p:ph type="sldNum" sz="quarter" idx="4"/>
          </p:nvPr>
        </p:nvSpPr>
        <p:spPr>
          <a:xfrm>
            <a:off x="324471" y="6506687"/>
            <a:ext cx="840139" cy="360000"/>
          </a:xfrm>
          <a:prstGeom prst="rect">
            <a:avLst/>
          </a:prstGeom>
        </p:spPr>
        <p:txBody>
          <a:bodyPr anchor="ctr"/>
          <a:lstStyle>
            <a:lvl1pPr>
              <a:defRPr sz="1300">
                <a:solidFill>
                  <a:schemeClr val="bg1"/>
                </a:solidFill>
                <a:latin typeface="Arial" panose="020B0604020202020204" pitchFamily="34" charset="0"/>
                <a:cs typeface="Arial" panose="020B0604020202020204" pitchFamily="34" charset="0"/>
              </a:defRPr>
            </a:lvl1pPr>
          </a:lstStyle>
          <a:p>
            <a:fld id="{69492A6A-7268-5C4D-913D-B61C9DE7F734}" type="slidenum">
              <a:rPr lang="en-US" smtClean="0"/>
              <a:pPr/>
              <a:t>‹#›</a:t>
            </a:fld>
            <a:endParaRPr lang="en-US" dirty="0"/>
          </a:p>
        </p:txBody>
      </p:sp>
      <p:sp>
        <p:nvSpPr>
          <p:cNvPr id="13" name="Rectangle 9">
            <a:extLst>
              <a:ext uri="{FF2B5EF4-FFF2-40B4-BE49-F238E27FC236}">
                <a16:creationId xmlns:a16="http://schemas.microsoft.com/office/drawing/2014/main" id="{F73B5517-D8D5-4ACA-8427-E7CC9979F754}"/>
              </a:ext>
            </a:extLst>
          </p:cNvPr>
          <p:cNvSpPr/>
          <p:nvPr userDrawn="1"/>
        </p:nvSpPr>
        <p:spPr>
          <a:xfrm>
            <a:off x="332920" y="17463"/>
            <a:ext cx="4775529" cy="292388"/>
          </a:xfrm>
          <a:prstGeom prst="rect">
            <a:avLst/>
          </a:prstGeom>
        </p:spPr>
        <p:txBody>
          <a:bodyPr wrap="square" anchor="ctr">
            <a:spAutoFit/>
          </a:bodyPr>
          <a:lstStyle/>
          <a:p>
            <a:r>
              <a:rPr lang="sv-SE" sz="1300" spc="50" dirty="0">
                <a:solidFill>
                  <a:schemeClr val="bg1"/>
                </a:solidFill>
                <a:latin typeface="Arial" panose="020B0604020202020204" pitchFamily="34" charset="0"/>
                <a:cs typeface="Arial" panose="020B0604020202020204" pitchFamily="34" charset="0"/>
              </a:rPr>
              <a:t>Psykisk och fysisk ohälsa i arbetslivet</a:t>
            </a:r>
          </a:p>
        </p:txBody>
      </p:sp>
    </p:spTree>
    <p:extLst>
      <p:ext uri="{BB962C8B-B14F-4D97-AF65-F5344CB8AC3E}">
        <p14:creationId xmlns:p14="http://schemas.microsoft.com/office/powerpoint/2010/main" val="14185511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om sida">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324471" y="6506687"/>
            <a:ext cx="840139" cy="360000"/>
          </a:xfrm>
          <a:prstGeom prst="rect">
            <a:avLst/>
          </a:prstGeom>
        </p:spPr>
        <p:txBody>
          <a:bodyPr anchor="ctr"/>
          <a:lstStyle>
            <a:lvl1pPr>
              <a:defRPr sz="1300">
                <a:solidFill>
                  <a:schemeClr val="bg1"/>
                </a:solidFill>
                <a:latin typeface="Arial" panose="020B0604020202020204" pitchFamily="34" charset="0"/>
                <a:cs typeface="Arial" panose="020B0604020202020204" pitchFamily="34" charset="0"/>
              </a:defRPr>
            </a:lvl1pPr>
          </a:lstStyle>
          <a:p>
            <a:fld id="{69492A6A-7268-5C4D-913D-B61C9DE7F734}" type="slidenum">
              <a:rPr lang="en-US" smtClean="0"/>
              <a:pPr/>
              <a:t>‹#›</a:t>
            </a:fld>
            <a:endParaRPr lang="en-US" dirty="0"/>
          </a:p>
        </p:txBody>
      </p:sp>
      <p:sp>
        <p:nvSpPr>
          <p:cNvPr id="11" name="Platshållare för datum 2">
            <a:extLst>
              <a:ext uri="{FF2B5EF4-FFF2-40B4-BE49-F238E27FC236}">
                <a16:creationId xmlns:a16="http://schemas.microsoft.com/office/drawing/2014/main" id="{2AD9A9CD-1409-4353-8F68-B782751A2D59}"/>
              </a:ext>
            </a:extLst>
          </p:cNvPr>
          <p:cNvSpPr>
            <a:spLocks noGrp="1"/>
          </p:cNvSpPr>
          <p:nvPr>
            <p:ph type="dt" sz="half" idx="10"/>
          </p:nvPr>
        </p:nvSpPr>
        <p:spPr>
          <a:xfrm>
            <a:off x="9016620" y="1650"/>
            <a:ext cx="2844800" cy="360000"/>
          </a:xfrm>
        </p:spPr>
        <p:txBody>
          <a:bodyPr anchor="ctr"/>
          <a:lstStyle>
            <a:lvl1pPr>
              <a:defRPr sz="1300">
                <a:latin typeface="Arial" panose="020B0604020202020204" pitchFamily="34" charset="0"/>
                <a:cs typeface="Arial" panose="020B0604020202020204" pitchFamily="34" charset="0"/>
              </a:defRPr>
            </a:lvl1pPr>
          </a:lstStyle>
          <a:p>
            <a:r>
              <a:rPr lang="en-US" dirty="0"/>
              <a:t>2018-06-13</a:t>
            </a:r>
          </a:p>
        </p:txBody>
      </p:sp>
      <p:sp>
        <p:nvSpPr>
          <p:cNvPr id="12" name="Rectangle 9">
            <a:extLst>
              <a:ext uri="{FF2B5EF4-FFF2-40B4-BE49-F238E27FC236}">
                <a16:creationId xmlns:a16="http://schemas.microsoft.com/office/drawing/2014/main" id="{5160CE27-C393-4117-94BB-C08BE4E43976}"/>
              </a:ext>
            </a:extLst>
          </p:cNvPr>
          <p:cNvSpPr/>
          <p:nvPr userDrawn="1"/>
        </p:nvSpPr>
        <p:spPr>
          <a:xfrm>
            <a:off x="332920" y="17463"/>
            <a:ext cx="3702633" cy="292388"/>
          </a:xfrm>
          <a:prstGeom prst="rect">
            <a:avLst/>
          </a:prstGeom>
        </p:spPr>
        <p:txBody>
          <a:bodyPr wrap="square" anchor="ctr">
            <a:spAutoFit/>
          </a:bodyPr>
          <a:lstStyle/>
          <a:p>
            <a:r>
              <a:rPr lang="sv-SE" sz="1300" spc="50" dirty="0">
                <a:solidFill>
                  <a:schemeClr val="bg1"/>
                </a:solidFill>
                <a:latin typeface="Arial" panose="020B0604020202020204" pitchFamily="34" charset="0"/>
                <a:cs typeface="Arial" panose="020B0604020202020204" pitchFamily="34" charset="0"/>
              </a:rPr>
              <a:t>Ung Röst 2018</a:t>
            </a:r>
          </a:p>
        </p:txBody>
      </p:sp>
    </p:spTree>
    <p:extLst>
      <p:ext uri="{BB962C8B-B14F-4D97-AF65-F5344CB8AC3E}">
        <p14:creationId xmlns:p14="http://schemas.microsoft.com/office/powerpoint/2010/main" val="565571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5497D2C-5526-43AA-BB61-103D8192993C}" type="datetimeFigureOut">
              <a:rPr lang="sv-SE" smtClean="0"/>
              <a:t>2019-11-18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9F3CF14-D1D1-4D18-AA77-C5D986810FBC}" type="slidenum">
              <a:rPr lang="sv-SE" smtClean="0"/>
              <a:t>‹#›</a:t>
            </a:fld>
            <a:endParaRPr lang="sv-SE"/>
          </a:p>
        </p:txBody>
      </p:sp>
    </p:spTree>
    <p:extLst>
      <p:ext uri="{BB962C8B-B14F-4D97-AF65-F5344CB8AC3E}">
        <p14:creationId xmlns:p14="http://schemas.microsoft.com/office/powerpoint/2010/main" val="1742178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95497D2C-5526-43AA-BB61-103D8192993C}" type="datetimeFigureOut">
              <a:rPr lang="sv-SE" smtClean="0"/>
              <a:t>2019-11-18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9F3CF14-D1D1-4D18-AA77-C5D986810FBC}" type="slidenum">
              <a:rPr lang="sv-SE" smtClean="0"/>
              <a:t>‹#›</a:t>
            </a:fld>
            <a:endParaRPr lang="sv-SE"/>
          </a:p>
        </p:txBody>
      </p:sp>
    </p:spTree>
    <p:extLst>
      <p:ext uri="{BB962C8B-B14F-4D97-AF65-F5344CB8AC3E}">
        <p14:creationId xmlns:p14="http://schemas.microsoft.com/office/powerpoint/2010/main" val="1484009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95497D2C-5526-43AA-BB61-103D8192993C}" type="datetimeFigureOut">
              <a:rPr lang="sv-SE" smtClean="0"/>
              <a:t>2019-11-18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9F3CF14-D1D1-4D18-AA77-C5D986810FBC}" type="slidenum">
              <a:rPr lang="sv-SE" smtClean="0"/>
              <a:t>‹#›</a:t>
            </a:fld>
            <a:endParaRPr lang="sv-SE"/>
          </a:p>
        </p:txBody>
      </p:sp>
    </p:spTree>
    <p:extLst>
      <p:ext uri="{BB962C8B-B14F-4D97-AF65-F5344CB8AC3E}">
        <p14:creationId xmlns:p14="http://schemas.microsoft.com/office/powerpoint/2010/main" val="275814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95497D2C-5526-43AA-BB61-103D8192993C}" type="datetimeFigureOut">
              <a:rPr lang="sv-SE" smtClean="0"/>
              <a:t>2019-11-18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F9F3CF14-D1D1-4D18-AA77-C5D986810FBC}" type="slidenum">
              <a:rPr lang="sv-SE" smtClean="0"/>
              <a:t>‹#›</a:t>
            </a:fld>
            <a:endParaRPr lang="sv-SE"/>
          </a:p>
        </p:txBody>
      </p:sp>
    </p:spTree>
    <p:extLst>
      <p:ext uri="{BB962C8B-B14F-4D97-AF65-F5344CB8AC3E}">
        <p14:creationId xmlns:p14="http://schemas.microsoft.com/office/powerpoint/2010/main" val="1149825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95497D2C-5526-43AA-BB61-103D8192993C}" type="datetimeFigureOut">
              <a:rPr lang="sv-SE" smtClean="0"/>
              <a:t>2019-11-18</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F9F3CF14-D1D1-4D18-AA77-C5D986810FBC}" type="slidenum">
              <a:rPr lang="sv-SE" smtClean="0"/>
              <a:t>‹#›</a:t>
            </a:fld>
            <a:endParaRPr lang="sv-SE"/>
          </a:p>
        </p:txBody>
      </p:sp>
    </p:spTree>
    <p:extLst>
      <p:ext uri="{BB962C8B-B14F-4D97-AF65-F5344CB8AC3E}">
        <p14:creationId xmlns:p14="http://schemas.microsoft.com/office/powerpoint/2010/main" val="852412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95497D2C-5526-43AA-BB61-103D8192993C}" type="datetimeFigureOut">
              <a:rPr lang="sv-SE" smtClean="0"/>
              <a:t>2019-11-18</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F9F3CF14-D1D1-4D18-AA77-C5D986810FBC}" type="slidenum">
              <a:rPr lang="sv-SE" smtClean="0"/>
              <a:t>‹#›</a:t>
            </a:fld>
            <a:endParaRPr lang="sv-SE"/>
          </a:p>
        </p:txBody>
      </p:sp>
    </p:spTree>
    <p:extLst>
      <p:ext uri="{BB962C8B-B14F-4D97-AF65-F5344CB8AC3E}">
        <p14:creationId xmlns:p14="http://schemas.microsoft.com/office/powerpoint/2010/main" val="1414672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95497D2C-5526-43AA-BB61-103D8192993C}" type="datetimeFigureOut">
              <a:rPr lang="sv-SE" smtClean="0"/>
              <a:t>2019-11-18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9F3CF14-D1D1-4D18-AA77-C5D986810FBC}" type="slidenum">
              <a:rPr lang="sv-SE" smtClean="0"/>
              <a:t>‹#›</a:t>
            </a:fld>
            <a:endParaRPr lang="sv-SE"/>
          </a:p>
        </p:txBody>
      </p:sp>
    </p:spTree>
    <p:extLst>
      <p:ext uri="{BB962C8B-B14F-4D97-AF65-F5344CB8AC3E}">
        <p14:creationId xmlns:p14="http://schemas.microsoft.com/office/powerpoint/2010/main" val="2812111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95497D2C-5526-43AA-BB61-103D8192993C}" type="datetimeFigureOut">
              <a:rPr lang="sv-SE" smtClean="0"/>
              <a:t>2019-11-18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9F3CF14-D1D1-4D18-AA77-C5D986810FBC}" type="slidenum">
              <a:rPr lang="sv-SE" smtClean="0"/>
              <a:t>‹#›</a:t>
            </a:fld>
            <a:endParaRPr lang="sv-SE"/>
          </a:p>
        </p:txBody>
      </p:sp>
    </p:spTree>
    <p:extLst>
      <p:ext uri="{BB962C8B-B14F-4D97-AF65-F5344CB8AC3E}">
        <p14:creationId xmlns:p14="http://schemas.microsoft.com/office/powerpoint/2010/main" val="3595060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497D2C-5526-43AA-BB61-103D8192993C}" type="datetimeFigureOut">
              <a:rPr lang="sv-SE" smtClean="0"/>
              <a:t>2019-11-18</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F3CF14-D1D1-4D18-AA77-C5D986810FBC}" type="slidenum">
              <a:rPr lang="sv-SE" smtClean="0"/>
              <a:t>‹#›</a:t>
            </a:fld>
            <a:endParaRPr lang="sv-SE"/>
          </a:p>
        </p:txBody>
      </p:sp>
    </p:spTree>
    <p:extLst>
      <p:ext uri="{BB962C8B-B14F-4D97-AF65-F5344CB8AC3E}">
        <p14:creationId xmlns:p14="http://schemas.microsoft.com/office/powerpoint/2010/main" val="604586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hart" Target="../charts/chart1.xml"/><Relationship Id="rId7" Type="http://schemas.microsoft.com/office/2007/relationships/hdphoto" Target="../media/hdphoto2.wdp"/><Relationship Id="rId12"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chart" Target="../charts/chart3.xml"/><Relationship Id="rId5" Type="http://schemas.microsoft.com/office/2007/relationships/hdphoto" Target="../media/hdphoto1.wdp"/><Relationship Id="rId10" Type="http://schemas.openxmlformats.org/officeDocument/2006/relationships/chart" Target="../charts/chart2.xml"/><Relationship Id="rId4" Type="http://schemas.openxmlformats.org/officeDocument/2006/relationships/image" Target="../media/image2.png"/><Relationship Id="rId9" Type="http://schemas.microsoft.com/office/2007/relationships/hdphoto" Target="../media/hdphoto3.wdp"/></Relationships>
</file>

<file path=ppt/slides/_rels/slide10.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hart" Target="../charts/chart17.xml"/><Relationship Id="rId7" Type="http://schemas.microsoft.com/office/2007/relationships/hdphoto" Target="../media/hdphoto2.wdp"/><Relationship Id="rId12" Type="http://schemas.openxmlformats.org/officeDocument/2006/relationships/chart" Target="../charts/chart20.xm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chart" Target="../charts/chart19.xml"/><Relationship Id="rId5" Type="http://schemas.microsoft.com/office/2007/relationships/hdphoto" Target="../media/hdphoto1.wdp"/><Relationship Id="rId10" Type="http://schemas.openxmlformats.org/officeDocument/2006/relationships/chart" Target="../charts/chart18.xml"/><Relationship Id="rId4" Type="http://schemas.openxmlformats.org/officeDocument/2006/relationships/image" Target="../media/image2.png"/><Relationship Id="rId9" Type="http://schemas.microsoft.com/office/2007/relationships/hdphoto" Target="../media/hdphoto3.wdp"/></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hart" Target="../charts/chart21.xml"/><Relationship Id="rId7" Type="http://schemas.microsoft.com/office/2007/relationships/hdphoto" Target="../media/hdphoto2.wdp"/><Relationship Id="rId12" Type="http://schemas.openxmlformats.org/officeDocument/2006/relationships/chart" Target="../charts/chart24.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chart" Target="../charts/chart23.xml"/><Relationship Id="rId5" Type="http://schemas.microsoft.com/office/2007/relationships/hdphoto" Target="../media/hdphoto1.wdp"/><Relationship Id="rId10" Type="http://schemas.openxmlformats.org/officeDocument/2006/relationships/chart" Target="../charts/chart22.xml"/><Relationship Id="rId4" Type="http://schemas.openxmlformats.org/officeDocument/2006/relationships/image" Target="../media/image2.png"/><Relationship Id="rId9" Type="http://schemas.microsoft.com/office/2007/relationships/hdphoto" Target="../media/hdphoto3.wdp"/></Relationships>
</file>

<file path=ppt/slides/_rels/slide12.xml.rels><?xml version="1.0" encoding="UTF-8" standalone="yes"?>
<Relationships xmlns="http://schemas.openxmlformats.org/package/2006/relationships"><Relationship Id="rId3" Type="http://schemas.openxmlformats.org/officeDocument/2006/relationships/hyperlink" Target="https://www.scb.se/sv_/Hitta-statistik/Artiklar/Vart-femte-barn-har-utlandsk-bakgrund/"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image" Target="../media/image105.sv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image" Target="../media/image1.emf"/><Relationship Id="rId1" Type="http://schemas.openxmlformats.org/officeDocument/2006/relationships/slideLayout" Target="../slideLayouts/slideLayout15.xml"/><Relationship Id="rId5" Type="http://schemas.openxmlformats.org/officeDocument/2006/relationships/chart" Target="../charts/chart27.xml"/><Relationship Id="rId4" Type="http://schemas.openxmlformats.org/officeDocument/2006/relationships/chart" Target="../charts/chart26.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6.xml"/><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hart" Target="../charts/chart5.xml"/><Relationship Id="rId7" Type="http://schemas.microsoft.com/office/2007/relationships/hdphoto" Target="../media/hdphoto2.wdp"/><Relationship Id="rId12" Type="http://schemas.openxmlformats.org/officeDocument/2006/relationships/chart" Target="../charts/chart8.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chart" Target="../charts/chart7.xml"/><Relationship Id="rId5" Type="http://schemas.microsoft.com/office/2007/relationships/hdphoto" Target="../media/hdphoto1.wdp"/><Relationship Id="rId10" Type="http://schemas.openxmlformats.org/officeDocument/2006/relationships/chart" Target="../charts/chart6.xml"/><Relationship Id="rId4" Type="http://schemas.openxmlformats.org/officeDocument/2006/relationships/image" Target="../media/image2.png"/><Relationship Id="rId9" Type="http://schemas.microsoft.com/office/2007/relationships/hdphoto" Target="../media/hdphoto3.wdp"/></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hart" Target="../charts/chart9.xml"/><Relationship Id="rId7" Type="http://schemas.microsoft.com/office/2007/relationships/hdphoto" Target="../media/hdphoto2.wdp"/><Relationship Id="rId12" Type="http://schemas.openxmlformats.org/officeDocument/2006/relationships/chart" Target="../charts/chart12.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chart" Target="../charts/chart11.xml"/><Relationship Id="rId5" Type="http://schemas.microsoft.com/office/2007/relationships/hdphoto" Target="../media/hdphoto1.wdp"/><Relationship Id="rId10" Type="http://schemas.openxmlformats.org/officeDocument/2006/relationships/chart" Target="../charts/chart10.xml"/><Relationship Id="rId4" Type="http://schemas.openxmlformats.org/officeDocument/2006/relationships/image" Target="../media/image2.png"/><Relationship Id="rId9" Type="http://schemas.microsoft.com/office/2007/relationships/hdphoto" Target="../media/hdphoto3.wdp"/></Relationships>
</file>

<file path=ppt/slides/_rels/slide4.xml.rels><?xml version="1.0" encoding="UTF-8" standalone="yes"?>
<Relationships xmlns="http://schemas.openxmlformats.org/package/2006/relationships"><Relationship Id="rId3" Type="http://schemas.openxmlformats.org/officeDocument/2006/relationships/image" Target="../media/image30.svg"/><Relationship Id="rId7" Type="http://schemas.openxmlformats.org/officeDocument/2006/relationships/image" Target="../media/image99.svg"/><Relationship Id="rId2" Type="http://schemas.openxmlformats.org/officeDocument/2006/relationships/image" Target="../media/image5.png"/><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32.sv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hart" Target="../charts/chart13.xml"/><Relationship Id="rId7" Type="http://schemas.microsoft.com/office/2007/relationships/hdphoto" Target="../media/hdphoto2.wdp"/><Relationship Id="rId12" Type="http://schemas.openxmlformats.org/officeDocument/2006/relationships/chart" Target="../charts/chart16.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chart" Target="../charts/chart15.xml"/><Relationship Id="rId5" Type="http://schemas.microsoft.com/office/2007/relationships/hdphoto" Target="../media/hdphoto1.wdp"/><Relationship Id="rId10" Type="http://schemas.openxmlformats.org/officeDocument/2006/relationships/chart" Target="../charts/chart14.xml"/><Relationship Id="rId4" Type="http://schemas.openxmlformats.org/officeDocument/2006/relationships/image" Target="../media/image2.png"/><Relationship Id="rId9" Type="http://schemas.microsoft.com/office/2007/relationships/hdphoto" Target="../media/hdphoto3.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ktangel 21">
            <a:extLst>
              <a:ext uri="{FF2B5EF4-FFF2-40B4-BE49-F238E27FC236}">
                <a16:creationId xmlns:a16="http://schemas.microsoft.com/office/drawing/2014/main" id="{E30E86F5-1AFF-41B6-BD86-33B0481C6C78}"/>
              </a:ext>
            </a:extLst>
          </p:cNvPr>
          <p:cNvSpPr/>
          <p:nvPr/>
        </p:nvSpPr>
        <p:spPr>
          <a:xfrm>
            <a:off x="8091519" y="1601215"/>
            <a:ext cx="3584366" cy="4567197"/>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ktangel 17">
            <a:extLst>
              <a:ext uri="{FF2B5EF4-FFF2-40B4-BE49-F238E27FC236}">
                <a16:creationId xmlns:a16="http://schemas.microsoft.com/office/drawing/2014/main" id="{C599EFC9-E6B0-4140-B3DD-E816F7D8937D}"/>
              </a:ext>
            </a:extLst>
          </p:cNvPr>
          <p:cNvSpPr/>
          <p:nvPr/>
        </p:nvSpPr>
        <p:spPr>
          <a:xfrm>
            <a:off x="4294740" y="1674552"/>
            <a:ext cx="3602520" cy="4521979"/>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Rektangel 15">
            <a:extLst>
              <a:ext uri="{FF2B5EF4-FFF2-40B4-BE49-F238E27FC236}">
                <a16:creationId xmlns:a16="http://schemas.microsoft.com/office/drawing/2014/main" id="{8A79D934-CA7E-4B8A-BC2A-19DCA54573C7}"/>
              </a:ext>
            </a:extLst>
          </p:cNvPr>
          <p:cNvSpPr/>
          <p:nvPr/>
        </p:nvSpPr>
        <p:spPr>
          <a:xfrm>
            <a:off x="378741" y="1674552"/>
            <a:ext cx="3517267" cy="4541521"/>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ubrik 24"/>
          <p:cNvSpPr>
            <a:spLocks noGrp="1"/>
          </p:cNvSpPr>
          <p:nvPr>
            <p:ph type="title"/>
          </p:nvPr>
        </p:nvSpPr>
        <p:spPr>
          <a:xfrm>
            <a:off x="378741" y="357435"/>
            <a:ext cx="11221380" cy="1031884"/>
          </a:xfrm>
          <a:prstGeom prst="rect">
            <a:avLst/>
          </a:prstGeom>
        </p:spPr>
        <p:txBody>
          <a:bodyPr/>
          <a:lstStyle/>
          <a:p>
            <a:r>
              <a:rPr lang="sv-SE" dirty="0"/>
              <a:t>Drygt var tredje har någon gång oroat sig över sin familjs ekonomi</a:t>
            </a:r>
          </a:p>
        </p:txBody>
      </p:sp>
      <p:sp>
        <p:nvSpPr>
          <p:cNvPr id="3" name="Platshållare för bildnummer 2"/>
          <p:cNvSpPr>
            <a:spLocks noGrp="1"/>
          </p:cNvSpPr>
          <p:nvPr>
            <p:ph type="sldNum" sz="quarter" idx="4"/>
          </p:nvPr>
        </p:nvSpPr>
        <p:spPr>
          <a:prstGeom prst="rect">
            <a:avLst/>
          </a:prstGeom>
        </p:spPr>
        <p:txBody>
          <a:bodyPr/>
          <a:lstStyle/>
          <a:p>
            <a:fld id="{69492A6A-7268-5C4D-913D-B61C9DE7F734}" type="slidenum">
              <a:rPr lang="en-US" smtClean="0">
                <a:latin typeface="Arial" panose="020B0604020202020204" pitchFamily="34" charset="0"/>
                <a:cs typeface="Arial" panose="020B0604020202020204" pitchFamily="34" charset="0"/>
              </a:rPr>
              <a:pPr/>
              <a:t>1</a:t>
            </a:fld>
            <a:endParaRPr lang="en-US" dirty="0">
              <a:latin typeface="Arial" panose="020B0604020202020204" pitchFamily="34" charset="0"/>
              <a:cs typeface="Arial" panose="020B0604020202020204" pitchFamily="34" charset="0"/>
            </a:endParaRPr>
          </a:p>
        </p:txBody>
      </p:sp>
      <p:sp>
        <p:nvSpPr>
          <p:cNvPr id="7" name="Rektangel 6">
            <a:extLst>
              <a:ext uri="{FF2B5EF4-FFF2-40B4-BE49-F238E27FC236}">
                <a16:creationId xmlns:a16="http://schemas.microsoft.com/office/drawing/2014/main" id="{511E7552-F8AD-4D91-982F-1E18EAA4BDEB}"/>
              </a:ext>
            </a:extLst>
          </p:cNvPr>
          <p:cNvSpPr/>
          <p:nvPr/>
        </p:nvSpPr>
        <p:spPr>
          <a:xfrm>
            <a:off x="301590" y="1271937"/>
            <a:ext cx="11056181" cy="276999"/>
          </a:xfrm>
          <a:prstGeom prst="rect">
            <a:avLst/>
          </a:prstGeom>
        </p:spPr>
        <p:txBody>
          <a:bodyPr wrap="square">
            <a:spAutoFit/>
          </a:bodyPr>
          <a:lstStyle/>
          <a:p>
            <a:r>
              <a:rPr lang="sv-SE" sz="1200" dirty="0">
                <a:latin typeface="Arial" panose="020B0604020202020204" pitchFamily="34" charset="0"/>
                <a:cs typeface="Arial" panose="020B0604020202020204" pitchFamily="34" charset="0"/>
              </a:rPr>
              <a:t>Fråga:  Har du någon gång varit orolig över din familjs ekonomi?</a:t>
            </a:r>
          </a:p>
        </p:txBody>
      </p:sp>
      <p:graphicFrame>
        <p:nvGraphicFramePr>
          <p:cNvPr id="19" name="ChartObject">
            <a:extLst>
              <a:ext uri="{FF2B5EF4-FFF2-40B4-BE49-F238E27FC236}">
                <a16:creationId xmlns:a16="http://schemas.microsoft.com/office/drawing/2014/main" id="{189E8389-A063-44D4-B636-713E7FB4AAE3}"/>
              </a:ext>
            </a:extLst>
          </p:cNvPr>
          <p:cNvGraphicFramePr>
            <a:graphicFrameLocks noGrp="1"/>
          </p:cNvGraphicFramePr>
          <p:nvPr>
            <p:ph type="chart" sz="quarter" idx="15"/>
            <p:extLst/>
          </p:nvPr>
        </p:nvGraphicFramePr>
        <p:xfrm>
          <a:off x="419978" y="2147976"/>
          <a:ext cx="3493623" cy="4277948"/>
        </p:xfrm>
        <a:graphic>
          <a:graphicData uri="http://schemas.openxmlformats.org/drawingml/2006/chart">
            <c:chart xmlns:c="http://schemas.openxmlformats.org/drawingml/2006/chart" xmlns:r="http://schemas.openxmlformats.org/officeDocument/2006/relationships" r:id="rId3"/>
          </a:graphicData>
        </a:graphic>
      </p:graphicFrame>
      <p:sp>
        <p:nvSpPr>
          <p:cNvPr id="17" name="Date Placeholder 3">
            <a:extLst>
              <a:ext uri="{FF2B5EF4-FFF2-40B4-BE49-F238E27FC236}">
                <a16:creationId xmlns:a16="http://schemas.microsoft.com/office/drawing/2014/main" id="{B9D60385-325F-4058-B1E9-1E5433942009}"/>
              </a:ext>
            </a:extLst>
          </p:cNvPr>
          <p:cNvSpPr>
            <a:spLocks noGrp="1"/>
          </p:cNvSpPr>
          <p:nvPr>
            <p:ph type="dt" sz="half" idx="10"/>
          </p:nvPr>
        </p:nvSpPr>
        <p:spPr>
          <a:xfrm>
            <a:off x="8286750" y="1588"/>
            <a:ext cx="2133600" cy="360362"/>
          </a:xfrm>
        </p:spPr>
        <p:txBody>
          <a:bodyPr/>
          <a:lstStyle/>
          <a:p>
            <a:r>
              <a:rPr lang="en-US" dirty="0"/>
              <a:t>2018-06-13</a:t>
            </a:r>
          </a:p>
        </p:txBody>
      </p:sp>
      <p:sp>
        <p:nvSpPr>
          <p:cNvPr id="30" name="Pratbubbla: rektangel med rundade hörn 29">
            <a:extLst>
              <a:ext uri="{FF2B5EF4-FFF2-40B4-BE49-F238E27FC236}">
                <a16:creationId xmlns:a16="http://schemas.microsoft.com/office/drawing/2014/main" id="{20443939-E47D-4390-ADCE-9134B29A9492}"/>
              </a:ext>
            </a:extLst>
          </p:cNvPr>
          <p:cNvSpPr/>
          <p:nvPr/>
        </p:nvSpPr>
        <p:spPr>
          <a:xfrm>
            <a:off x="5414161" y="1775064"/>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8</a:t>
            </a:r>
          </a:p>
        </p:txBody>
      </p:sp>
      <p:pic>
        <p:nvPicPr>
          <p:cNvPr id="14" name="Bildobjekt 13">
            <a:extLst>
              <a:ext uri="{FF2B5EF4-FFF2-40B4-BE49-F238E27FC236}">
                <a16:creationId xmlns:a16="http://schemas.microsoft.com/office/drawing/2014/main" id="{09CE8C42-8370-4A03-A822-54773DB3FE96}"/>
              </a:ext>
            </a:extLst>
          </p:cNvPr>
          <p:cNvPicPr>
            <a:picLocks noChangeAspect="1"/>
          </p:cNvPicPr>
          <p:nvPr/>
        </p:nvPicPr>
        <p:blipFill>
          <a:blip r:embed="rId4" cstate="email">
            <a:extLst>
              <a:ext uri="{BEBA8EAE-BF5A-486C-A8C5-ECC9F3942E4B}">
                <a14:imgProps xmlns:a14="http://schemas.microsoft.com/office/drawing/2010/main">
                  <a14:imgLayer r:embed="rId5">
                    <a14:imgEffect>
                      <a14:brightnessContrast contrast="20000"/>
                    </a14:imgEffect>
                  </a14:imgLayer>
                </a14:imgProps>
              </a:ext>
              <a:ext uri="{28A0092B-C50C-407E-A947-70E740481C1C}">
                <a14:useLocalDpi xmlns:a14="http://schemas.microsoft.com/office/drawing/2010/main"/>
              </a:ext>
            </a:extLst>
          </a:blip>
          <a:stretch>
            <a:fillRect/>
          </a:stretch>
        </p:blipFill>
        <p:spPr>
          <a:xfrm>
            <a:off x="454988" y="1723256"/>
            <a:ext cx="563271" cy="634571"/>
          </a:xfrm>
          <a:prstGeom prst="rect">
            <a:avLst/>
          </a:prstGeom>
        </p:spPr>
      </p:pic>
      <p:pic>
        <p:nvPicPr>
          <p:cNvPr id="2" name="Bildobjekt 1">
            <a:extLst>
              <a:ext uri="{FF2B5EF4-FFF2-40B4-BE49-F238E27FC236}">
                <a16:creationId xmlns:a16="http://schemas.microsoft.com/office/drawing/2014/main" id="{C10B75EB-4F5B-496D-B242-98F38769440B}"/>
              </a:ext>
            </a:extLst>
          </p:cNvPr>
          <p:cNvPicPr>
            <a:picLocks noChangeAspect="1"/>
          </p:cNvPicPr>
          <p:nvPr/>
        </p:nvPicPr>
        <p:blipFill rotWithShape="1">
          <a:blip r:embed="rId6" cstate="email">
            <a:extLst>
              <a:ext uri="{BEBA8EAE-BF5A-486C-A8C5-ECC9F3942E4B}">
                <a14:imgProps xmlns:a14="http://schemas.microsoft.com/office/drawing/2010/main">
                  <a14:imgLayer r:embed="rId7">
                    <a14:imgEffect>
                      <a14:brightnessContrast contrast="20000"/>
                    </a14:imgEffect>
                  </a14:imgLayer>
                </a14:imgProps>
              </a:ext>
              <a:ext uri="{28A0092B-C50C-407E-A947-70E740481C1C}">
                <a14:useLocalDpi xmlns:a14="http://schemas.microsoft.com/office/drawing/2010/main"/>
              </a:ext>
            </a:extLst>
          </a:blip>
          <a:srcRect/>
          <a:stretch/>
        </p:blipFill>
        <p:spPr>
          <a:xfrm>
            <a:off x="8120251" y="1674552"/>
            <a:ext cx="700672" cy="636043"/>
          </a:xfrm>
          <a:prstGeom prst="rect">
            <a:avLst/>
          </a:prstGeom>
        </p:spPr>
      </p:pic>
      <p:pic>
        <p:nvPicPr>
          <p:cNvPr id="27" name="Bildobjekt 26">
            <a:extLst>
              <a:ext uri="{FF2B5EF4-FFF2-40B4-BE49-F238E27FC236}">
                <a16:creationId xmlns:a16="http://schemas.microsoft.com/office/drawing/2014/main" id="{A8B680F4-44CD-4A2F-B61F-7BFC81625BC1}"/>
              </a:ext>
            </a:extLst>
          </p:cNvPr>
          <p:cNvPicPr>
            <a:picLocks noChangeAspect="1"/>
          </p:cNvPicPr>
          <p:nvPr/>
        </p:nvPicPr>
        <p:blipFill rotWithShape="1">
          <a:blip r:embed="rId8" cstate="email">
            <a:extLst>
              <a:ext uri="{BEBA8EAE-BF5A-486C-A8C5-ECC9F3942E4B}">
                <a14:imgProps xmlns:a14="http://schemas.microsoft.com/office/drawing/2010/main">
                  <a14:imgLayer r:embed="rId9">
                    <a14:imgEffect>
                      <a14:brightnessContrast contrast="20000"/>
                    </a14:imgEffect>
                  </a14:imgLayer>
                </a14:imgProps>
              </a:ext>
              <a:ext uri="{28A0092B-C50C-407E-A947-70E740481C1C}">
                <a14:useLocalDpi xmlns:a14="http://schemas.microsoft.com/office/drawing/2010/main"/>
              </a:ext>
            </a:extLst>
          </a:blip>
          <a:srcRect/>
          <a:stretch/>
        </p:blipFill>
        <p:spPr>
          <a:xfrm>
            <a:off x="4403376" y="1695240"/>
            <a:ext cx="559986" cy="713368"/>
          </a:xfrm>
          <a:prstGeom prst="rect">
            <a:avLst/>
          </a:prstGeom>
        </p:spPr>
      </p:pic>
      <p:sp>
        <p:nvSpPr>
          <p:cNvPr id="35" name="Pratbubbla: rektangel med rundade hörn 34">
            <a:extLst>
              <a:ext uri="{FF2B5EF4-FFF2-40B4-BE49-F238E27FC236}">
                <a16:creationId xmlns:a16="http://schemas.microsoft.com/office/drawing/2014/main" id="{8F8A2AEC-5FAA-4341-B893-80EAB0324DA6}"/>
              </a:ext>
            </a:extLst>
          </p:cNvPr>
          <p:cNvSpPr/>
          <p:nvPr/>
        </p:nvSpPr>
        <p:spPr>
          <a:xfrm>
            <a:off x="1466231" y="1820419"/>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6</a:t>
            </a:r>
          </a:p>
        </p:txBody>
      </p:sp>
      <p:sp>
        <p:nvSpPr>
          <p:cNvPr id="36" name="Pratbubbla: rektangel med rundade hörn 35">
            <a:extLst>
              <a:ext uri="{FF2B5EF4-FFF2-40B4-BE49-F238E27FC236}">
                <a16:creationId xmlns:a16="http://schemas.microsoft.com/office/drawing/2014/main" id="{60F376F1-D6B4-4E5C-8B8E-69806321F787}"/>
              </a:ext>
            </a:extLst>
          </p:cNvPr>
          <p:cNvSpPr/>
          <p:nvPr/>
        </p:nvSpPr>
        <p:spPr>
          <a:xfrm>
            <a:off x="9202062" y="1769375"/>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1:AN GYMNASIET</a:t>
            </a:r>
          </a:p>
        </p:txBody>
      </p:sp>
      <p:sp>
        <p:nvSpPr>
          <p:cNvPr id="21" name="Rectangle 8">
            <a:extLst>
              <a:ext uri="{FF2B5EF4-FFF2-40B4-BE49-F238E27FC236}">
                <a16:creationId xmlns:a16="http://schemas.microsoft.com/office/drawing/2014/main" id="{8FA6E25A-6AEA-49AD-A392-E1779C443CFF}"/>
              </a:ext>
            </a:extLst>
          </p:cNvPr>
          <p:cNvSpPr/>
          <p:nvPr/>
        </p:nvSpPr>
        <p:spPr>
          <a:xfrm>
            <a:off x="1524000"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6 (n=351)</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3" name="Rectangle 8">
            <a:extLst>
              <a:ext uri="{FF2B5EF4-FFF2-40B4-BE49-F238E27FC236}">
                <a16:creationId xmlns:a16="http://schemas.microsoft.com/office/drawing/2014/main" id="{3DF79BFF-88B7-4CF0-A6DF-FF7192DD50E6}"/>
              </a:ext>
            </a:extLst>
          </p:cNvPr>
          <p:cNvSpPr/>
          <p:nvPr/>
        </p:nvSpPr>
        <p:spPr>
          <a:xfrm>
            <a:off x="5589204"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8 (n=352)</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4" name="Rectangle 8">
            <a:extLst>
              <a:ext uri="{FF2B5EF4-FFF2-40B4-BE49-F238E27FC236}">
                <a16:creationId xmlns:a16="http://schemas.microsoft.com/office/drawing/2014/main" id="{2EF09134-5C5F-49BF-B872-F8AC3AF88E59}"/>
              </a:ext>
            </a:extLst>
          </p:cNvPr>
          <p:cNvSpPr/>
          <p:nvPr/>
        </p:nvSpPr>
        <p:spPr>
          <a:xfrm>
            <a:off x="9366763" y="6266570"/>
            <a:ext cx="1694695"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1:an gymnasiet (n=356)</a:t>
            </a:r>
            <a:endParaRPr lang="en-US" sz="900" dirty="0">
              <a:solidFill>
                <a:schemeClr val="bg1">
                  <a:lumMod val="50000"/>
                </a:schemeClr>
              </a:solidFill>
              <a:latin typeface="Arial" panose="020B0604020202020204" pitchFamily="34" charset="0"/>
              <a:cs typeface="Arial" panose="020B0604020202020204" pitchFamily="34" charset="0"/>
            </a:endParaRPr>
          </a:p>
        </p:txBody>
      </p:sp>
      <p:graphicFrame>
        <p:nvGraphicFramePr>
          <p:cNvPr id="34" name="ChartObject">
            <a:extLst>
              <a:ext uri="{FF2B5EF4-FFF2-40B4-BE49-F238E27FC236}">
                <a16:creationId xmlns:a16="http://schemas.microsoft.com/office/drawing/2014/main" id="{9126A330-C4BE-4595-AA83-7086C6B0B3C5}"/>
              </a:ext>
            </a:extLst>
          </p:cNvPr>
          <p:cNvGraphicFramePr>
            <a:graphicFrameLocks/>
          </p:cNvGraphicFramePr>
          <p:nvPr>
            <p:extLst/>
          </p:nvPr>
        </p:nvGraphicFramePr>
        <p:xfrm>
          <a:off x="8226055" y="2119903"/>
          <a:ext cx="3493623" cy="4277948"/>
        </p:xfrm>
        <a:graphic>
          <a:graphicData uri="http://schemas.openxmlformats.org/drawingml/2006/chart">
            <c:chart xmlns:c="http://schemas.openxmlformats.org/drawingml/2006/chart" xmlns:r="http://schemas.openxmlformats.org/officeDocument/2006/relationships" r:id="rId10"/>
          </a:graphicData>
        </a:graphic>
      </p:graphicFrame>
      <p:sp>
        <p:nvSpPr>
          <p:cNvPr id="26" name="Höger klammerparentes 25">
            <a:extLst>
              <a:ext uri="{FF2B5EF4-FFF2-40B4-BE49-F238E27FC236}">
                <a16:creationId xmlns:a16="http://schemas.microsoft.com/office/drawing/2014/main" id="{7762C7B3-0C65-4593-863A-D05F2E8F7763}"/>
              </a:ext>
            </a:extLst>
          </p:cNvPr>
          <p:cNvSpPr/>
          <p:nvPr/>
        </p:nvSpPr>
        <p:spPr>
          <a:xfrm>
            <a:off x="2938478" y="2521452"/>
            <a:ext cx="201860" cy="1332446"/>
          </a:xfrm>
          <a:prstGeom prst="rightBrace">
            <a:avLst>
              <a:gd name="adj1" fmla="val 8333"/>
              <a:gd name="adj2" fmla="val 49160"/>
            </a:avLst>
          </a:prstGeom>
        </p:spPr>
        <p:style>
          <a:lnRef idx="1">
            <a:schemeClr val="accent6"/>
          </a:lnRef>
          <a:fillRef idx="0">
            <a:schemeClr val="accent6"/>
          </a:fillRef>
          <a:effectRef idx="0">
            <a:schemeClr val="accent6"/>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sv-SE"/>
          </a:p>
        </p:txBody>
      </p:sp>
      <p:sp>
        <p:nvSpPr>
          <p:cNvPr id="28" name="textruta 27">
            <a:extLst>
              <a:ext uri="{FF2B5EF4-FFF2-40B4-BE49-F238E27FC236}">
                <a16:creationId xmlns:a16="http://schemas.microsoft.com/office/drawing/2014/main" id="{5958A580-C1CC-458E-B785-7E133EE70440}"/>
              </a:ext>
            </a:extLst>
          </p:cNvPr>
          <p:cNvSpPr txBox="1"/>
          <p:nvPr/>
        </p:nvSpPr>
        <p:spPr>
          <a:xfrm>
            <a:off x="3235159" y="3049175"/>
            <a:ext cx="904006" cy="276999"/>
          </a:xfrm>
          <a:prstGeom prst="rect">
            <a:avLst/>
          </a:prstGeom>
          <a:noFill/>
        </p:spPr>
        <p:txBody>
          <a:bodyPr wrap="square" rtlCol="0">
            <a:spAutoFit/>
          </a:bodyPr>
          <a:lstStyle/>
          <a:p>
            <a:r>
              <a:rPr lang="sv-SE" sz="1200" dirty="0">
                <a:solidFill>
                  <a:schemeClr val="tx1">
                    <a:lumMod val="75000"/>
                    <a:lumOff val="25000"/>
                  </a:schemeClr>
                </a:solidFill>
                <a:latin typeface="Arial" panose="020B0604020202020204" pitchFamily="34" charset="0"/>
                <a:cs typeface="Arial" panose="020B0604020202020204" pitchFamily="34" charset="0"/>
              </a:rPr>
              <a:t>JA 32%</a:t>
            </a:r>
            <a:endParaRPr lang="sv-SE" sz="1200" dirty="0">
              <a:solidFill>
                <a:srgbClr val="686868"/>
              </a:solidFill>
              <a:latin typeface="Arial" panose="020B0604020202020204" pitchFamily="34" charset="0"/>
              <a:cs typeface="Arial" panose="020B0604020202020204" pitchFamily="34" charset="0"/>
            </a:endParaRPr>
          </a:p>
        </p:txBody>
      </p:sp>
      <p:graphicFrame>
        <p:nvGraphicFramePr>
          <p:cNvPr id="38" name="ChartObject">
            <a:extLst>
              <a:ext uri="{FF2B5EF4-FFF2-40B4-BE49-F238E27FC236}">
                <a16:creationId xmlns:a16="http://schemas.microsoft.com/office/drawing/2014/main" id="{01561577-CCBE-4504-A8F7-A9FD52A36E68}"/>
              </a:ext>
            </a:extLst>
          </p:cNvPr>
          <p:cNvGraphicFramePr>
            <a:graphicFrameLocks/>
          </p:cNvGraphicFramePr>
          <p:nvPr>
            <p:extLst/>
          </p:nvPr>
        </p:nvGraphicFramePr>
        <p:xfrm>
          <a:off x="4432484" y="2091282"/>
          <a:ext cx="3493623" cy="4277948"/>
        </p:xfrm>
        <a:graphic>
          <a:graphicData uri="http://schemas.openxmlformats.org/drawingml/2006/chart">
            <c:chart xmlns:c="http://schemas.openxmlformats.org/drawingml/2006/chart" xmlns:r="http://schemas.openxmlformats.org/officeDocument/2006/relationships" r:id="rId11"/>
          </a:graphicData>
        </a:graphic>
      </p:graphicFrame>
      <p:sp>
        <p:nvSpPr>
          <p:cNvPr id="40" name="Höger klammerparentes 39">
            <a:extLst>
              <a:ext uri="{FF2B5EF4-FFF2-40B4-BE49-F238E27FC236}">
                <a16:creationId xmlns:a16="http://schemas.microsoft.com/office/drawing/2014/main" id="{1008ADE6-35CE-419B-AA69-09F66DD43E52}"/>
              </a:ext>
            </a:extLst>
          </p:cNvPr>
          <p:cNvSpPr/>
          <p:nvPr/>
        </p:nvSpPr>
        <p:spPr>
          <a:xfrm>
            <a:off x="6950984" y="2464758"/>
            <a:ext cx="201860" cy="1332446"/>
          </a:xfrm>
          <a:prstGeom prst="rightBrace">
            <a:avLst>
              <a:gd name="adj1" fmla="val 8333"/>
              <a:gd name="adj2" fmla="val 49160"/>
            </a:avLst>
          </a:prstGeom>
        </p:spPr>
        <p:style>
          <a:lnRef idx="1">
            <a:schemeClr val="accent6"/>
          </a:lnRef>
          <a:fillRef idx="0">
            <a:schemeClr val="accent6"/>
          </a:fillRef>
          <a:effectRef idx="0">
            <a:schemeClr val="accent6"/>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sv-SE"/>
          </a:p>
        </p:txBody>
      </p:sp>
      <p:sp>
        <p:nvSpPr>
          <p:cNvPr id="41" name="textruta 40">
            <a:extLst>
              <a:ext uri="{FF2B5EF4-FFF2-40B4-BE49-F238E27FC236}">
                <a16:creationId xmlns:a16="http://schemas.microsoft.com/office/drawing/2014/main" id="{11A9B5DA-42ED-46F4-813D-6FB7507A228D}"/>
              </a:ext>
            </a:extLst>
          </p:cNvPr>
          <p:cNvSpPr txBox="1"/>
          <p:nvPr/>
        </p:nvSpPr>
        <p:spPr>
          <a:xfrm>
            <a:off x="7247665" y="2992481"/>
            <a:ext cx="904006" cy="276999"/>
          </a:xfrm>
          <a:prstGeom prst="rect">
            <a:avLst/>
          </a:prstGeom>
          <a:noFill/>
        </p:spPr>
        <p:txBody>
          <a:bodyPr wrap="square" rtlCol="0">
            <a:spAutoFit/>
          </a:bodyPr>
          <a:lstStyle/>
          <a:p>
            <a:r>
              <a:rPr lang="sv-SE" sz="1200" dirty="0">
                <a:solidFill>
                  <a:schemeClr val="tx1">
                    <a:lumMod val="75000"/>
                    <a:lumOff val="25000"/>
                  </a:schemeClr>
                </a:solidFill>
                <a:latin typeface="Arial" panose="020B0604020202020204" pitchFamily="34" charset="0"/>
                <a:cs typeface="Arial" panose="020B0604020202020204" pitchFamily="34" charset="0"/>
              </a:rPr>
              <a:t>JA 35%</a:t>
            </a:r>
            <a:endParaRPr lang="sv-SE" sz="1200" dirty="0">
              <a:solidFill>
                <a:srgbClr val="686868"/>
              </a:solidFill>
              <a:latin typeface="Arial" panose="020B0604020202020204" pitchFamily="34" charset="0"/>
              <a:cs typeface="Arial" panose="020B0604020202020204" pitchFamily="34" charset="0"/>
            </a:endParaRPr>
          </a:p>
        </p:txBody>
      </p:sp>
      <p:graphicFrame>
        <p:nvGraphicFramePr>
          <p:cNvPr id="42" name="ChartObject">
            <a:extLst>
              <a:ext uri="{FF2B5EF4-FFF2-40B4-BE49-F238E27FC236}">
                <a16:creationId xmlns:a16="http://schemas.microsoft.com/office/drawing/2014/main" id="{CE535179-F0A5-422F-BCC7-CC9305F63E3B}"/>
              </a:ext>
            </a:extLst>
          </p:cNvPr>
          <p:cNvGraphicFramePr>
            <a:graphicFrameLocks/>
          </p:cNvGraphicFramePr>
          <p:nvPr>
            <p:extLst/>
          </p:nvPr>
        </p:nvGraphicFramePr>
        <p:xfrm>
          <a:off x="8256507" y="2051835"/>
          <a:ext cx="3493623" cy="4277948"/>
        </p:xfrm>
        <a:graphic>
          <a:graphicData uri="http://schemas.openxmlformats.org/drawingml/2006/chart">
            <c:chart xmlns:c="http://schemas.openxmlformats.org/drawingml/2006/chart" xmlns:r="http://schemas.openxmlformats.org/officeDocument/2006/relationships" r:id="rId12"/>
          </a:graphicData>
        </a:graphic>
      </p:graphicFrame>
      <p:sp>
        <p:nvSpPr>
          <p:cNvPr id="43" name="Höger klammerparentes 42">
            <a:extLst>
              <a:ext uri="{FF2B5EF4-FFF2-40B4-BE49-F238E27FC236}">
                <a16:creationId xmlns:a16="http://schemas.microsoft.com/office/drawing/2014/main" id="{D679C8B6-36AE-4F00-B805-7F493438D298}"/>
              </a:ext>
            </a:extLst>
          </p:cNvPr>
          <p:cNvSpPr/>
          <p:nvPr/>
        </p:nvSpPr>
        <p:spPr>
          <a:xfrm>
            <a:off x="10775007" y="2425311"/>
            <a:ext cx="201860" cy="1332446"/>
          </a:xfrm>
          <a:prstGeom prst="rightBrace">
            <a:avLst>
              <a:gd name="adj1" fmla="val 8333"/>
              <a:gd name="adj2" fmla="val 49160"/>
            </a:avLst>
          </a:prstGeom>
        </p:spPr>
        <p:style>
          <a:lnRef idx="1">
            <a:schemeClr val="accent6"/>
          </a:lnRef>
          <a:fillRef idx="0">
            <a:schemeClr val="accent6"/>
          </a:fillRef>
          <a:effectRef idx="0">
            <a:schemeClr val="accent6"/>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sv-SE"/>
          </a:p>
        </p:txBody>
      </p:sp>
      <p:sp>
        <p:nvSpPr>
          <p:cNvPr id="44" name="textruta 43">
            <a:extLst>
              <a:ext uri="{FF2B5EF4-FFF2-40B4-BE49-F238E27FC236}">
                <a16:creationId xmlns:a16="http://schemas.microsoft.com/office/drawing/2014/main" id="{E8DC2A3C-D986-43C7-BCCF-B4BB30D0D6A3}"/>
              </a:ext>
            </a:extLst>
          </p:cNvPr>
          <p:cNvSpPr txBox="1"/>
          <p:nvPr/>
        </p:nvSpPr>
        <p:spPr>
          <a:xfrm>
            <a:off x="11061458" y="2953034"/>
            <a:ext cx="904006" cy="276999"/>
          </a:xfrm>
          <a:prstGeom prst="rect">
            <a:avLst/>
          </a:prstGeom>
          <a:noFill/>
        </p:spPr>
        <p:txBody>
          <a:bodyPr wrap="square" rtlCol="0">
            <a:spAutoFit/>
          </a:bodyPr>
          <a:lstStyle/>
          <a:p>
            <a:r>
              <a:rPr lang="sv-SE" sz="1200" dirty="0">
                <a:solidFill>
                  <a:schemeClr val="tx1">
                    <a:lumMod val="75000"/>
                    <a:lumOff val="25000"/>
                  </a:schemeClr>
                </a:solidFill>
                <a:latin typeface="Arial" panose="020B0604020202020204" pitchFamily="34" charset="0"/>
                <a:cs typeface="Arial" panose="020B0604020202020204" pitchFamily="34" charset="0"/>
              </a:rPr>
              <a:t>JA 43%</a:t>
            </a:r>
            <a:endParaRPr lang="sv-SE" sz="1200" dirty="0">
              <a:solidFill>
                <a:srgbClr val="68686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5388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ktangel 21">
            <a:extLst>
              <a:ext uri="{FF2B5EF4-FFF2-40B4-BE49-F238E27FC236}">
                <a16:creationId xmlns:a16="http://schemas.microsoft.com/office/drawing/2014/main" id="{E30E86F5-1AFF-41B6-BD86-33B0481C6C78}"/>
              </a:ext>
            </a:extLst>
          </p:cNvPr>
          <p:cNvSpPr/>
          <p:nvPr/>
        </p:nvSpPr>
        <p:spPr>
          <a:xfrm>
            <a:off x="8091519" y="1601215"/>
            <a:ext cx="3584366" cy="4567197"/>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ktangel 17">
            <a:extLst>
              <a:ext uri="{FF2B5EF4-FFF2-40B4-BE49-F238E27FC236}">
                <a16:creationId xmlns:a16="http://schemas.microsoft.com/office/drawing/2014/main" id="{C599EFC9-E6B0-4140-B3DD-E816F7D8937D}"/>
              </a:ext>
            </a:extLst>
          </p:cNvPr>
          <p:cNvSpPr/>
          <p:nvPr/>
        </p:nvSpPr>
        <p:spPr>
          <a:xfrm>
            <a:off x="4294740" y="1674552"/>
            <a:ext cx="3602520" cy="4521979"/>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Rektangel 15">
            <a:extLst>
              <a:ext uri="{FF2B5EF4-FFF2-40B4-BE49-F238E27FC236}">
                <a16:creationId xmlns:a16="http://schemas.microsoft.com/office/drawing/2014/main" id="{8A79D934-CA7E-4B8A-BC2A-19DCA54573C7}"/>
              </a:ext>
            </a:extLst>
          </p:cNvPr>
          <p:cNvSpPr/>
          <p:nvPr/>
        </p:nvSpPr>
        <p:spPr>
          <a:xfrm>
            <a:off x="378741" y="1674552"/>
            <a:ext cx="3517267" cy="4541521"/>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ubrik 24"/>
          <p:cNvSpPr>
            <a:spLocks noGrp="1"/>
          </p:cNvSpPr>
          <p:nvPr>
            <p:ph type="title"/>
          </p:nvPr>
        </p:nvSpPr>
        <p:spPr>
          <a:xfrm>
            <a:off x="378741" y="357435"/>
            <a:ext cx="11221380" cy="1031884"/>
          </a:xfrm>
          <a:prstGeom prst="rect">
            <a:avLst/>
          </a:prstGeom>
        </p:spPr>
        <p:txBody>
          <a:bodyPr/>
          <a:lstStyle/>
          <a:p>
            <a:r>
              <a:rPr lang="sv-SE" dirty="0"/>
              <a:t>Var är du och dina föräldrar födda</a:t>
            </a:r>
          </a:p>
        </p:txBody>
      </p:sp>
      <p:sp>
        <p:nvSpPr>
          <p:cNvPr id="3" name="Platshållare för bildnummer 2"/>
          <p:cNvSpPr>
            <a:spLocks noGrp="1"/>
          </p:cNvSpPr>
          <p:nvPr>
            <p:ph type="sldNum" sz="quarter" idx="4"/>
          </p:nvPr>
        </p:nvSpPr>
        <p:spPr>
          <a:prstGeom prst="rect">
            <a:avLst/>
          </a:prstGeom>
        </p:spPr>
        <p:txBody>
          <a:bodyPr/>
          <a:lstStyle/>
          <a:p>
            <a:fld id="{69492A6A-7268-5C4D-913D-B61C9DE7F734}" type="slidenum">
              <a:rPr lang="en-US" smtClean="0">
                <a:latin typeface="Arial" panose="020B0604020202020204" pitchFamily="34" charset="0"/>
                <a:cs typeface="Arial" panose="020B0604020202020204" pitchFamily="34" charset="0"/>
              </a:rPr>
              <a:pPr/>
              <a:t>10</a:t>
            </a:fld>
            <a:endParaRPr lang="en-US" dirty="0">
              <a:latin typeface="Arial" panose="020B0604020202020204" pitchFamily="34" charset="0"/>
              <a:cs typeface="Arial" panose="020B0604020202020204" pitchFamily="34" charset="0"/>
            </a:endParaRPr>
          </a:p>
        </p:txBody>
      </p:sp>
      <p:sp>
        <p:nvSpPr>
          <p:cNvPr id="7" name="Rektangel 6">
            <a:extLst>
              <a:ext uri="{FF2B5EF4-FFF2-40B4-BE49-F238E27FC236}">
                <a16:creationId xmlns:a16="http://schemas.microsoft.com/office/drawing/2014/main" id="{511E7552-F8AD-4D91-982F-1E18EAA4BDEB}"/>
              </a:ext>
            </a:extLst>
          </p:cNvPr>
          <p:cNvSpPr/>
          <p:nvPr/>
        </p:nvSpPr>
        <p:spPr>
          <a:xfrm>
            <a:off x="301590" y="1177136"/>
            <a:ext cx="11056181" cy="276999"/>
          </a:xfrm>
          <a:prstGeom prst="rect">
            <a:avLst/>
          </a:prstGeom>
        </p:spPr>
        <p:txBody>
          <a:bodyPr wrap="square">
            <a:spAutoFit/>
          </a:bodyPr>
          <a:lstStyle/>
          <a:p>
            <a:r>
              <a:rPr lang="sv-SE" sz="1200" dirty="0">
                <a:latin typeface="Arial" panose="020B0604020202020204" pitchFamily="34" charset="0"/>
                <a:cs typeface="Arial" panose="020B0604020202020204" pitchFamily="34" charset="0"/>
              </a:rPr>
              <a:t>Fråga: Var är du och dina föräldrar födda? </a:t>
            </a:r>
            <a:r>
              <a:rPr lang="sv-SE" sz="1200" b="1" dirty="0">
                <a:latin typeface="Arial" panose="020B0604020202020204" pitchFamily="34" charset="0"/>
                <a:cs typeface="Arial" panose="020B0604020202020204" pitchFamily="34" charset="0"/>
              </a:rPr>
              <a:t>DU SJÄLV/ FÖRÄLDER 1/ FÖRÄLDER 2</a:t>
            </a:r>
          </a:p>
        </p:txBody>
      </p:sp>
      <p:graphicFrame>
        <p:nvGraphicFramePr>
          <p:cNvPr id="19" name="ChartObject">
            <a:extLst>
              <a:ext uri="{FF2B5EF4-FFF2-40B4-BE49-F238E27FC236}">
                <a16:creationId xmlns:a16="http://schemas.microsoft.com/office/drawing/2014/main" id="{189E8389-A063-44D4-B636-713E7FB4AAE3}"/>
              </a:ext>
            </a:extLst>
          </p:cNvPr>
          <p:cNvGraphicFramePr>
            <a:graphicFrameLocks noGrp="1"/>
          </p:cNvGraphicFramePr>
          <p:nvPr>
            <p:ph type="chart" sz="quarter" idx="15"/>
            <p:extLst/>
          </p:nvPr>
        </p:nvGraphicFramePr>
        <p:xfrm>
          <a:off x="419978" y="2147976"/>
          <a:ext cx="3493623" cy="4277948"/>
        </p:xfrm>
        <a:graphic>
          <a:graphicData uri="http://schemas.openxmlformats.org/drawingml/2006/chart">
            <c:chart xmlns:c="http://schemas.openxmlformats.org/drawingml/2006/chart" xmlns:r="http://schemas.openxmlformats.org/officeDocument/2006/relationships" r:id="rId3"/>
          </a:graphicData>
        </a:graphic>
      </p:graphicFrame>
      <p:sp>
        <p:nvSpPr>
          <p:cNvPr id="17" name="Date Placeholder 3">
            <a:extLst>
              <a:ext uri="{FF2B5EF4-FFF2-40B4-BE49-F238E27FC236}">
                <a16:creationId xmlns:a16="http://schemas.microsoft.com/office/drawing/2014/main" id="{B9D60385-325F-4058-B1E9-1E5433942009}"/>
              </a:ext>
            </a:extLst>
          </p:cNvPr>
          <p:cNvSpPr>
            <a:spLocks noGrp="1"/>
          </p:cNvSpPr>
          <p:nvPr>
            <p:ph type="dt" sz="half" idx="10"/>
          </p:nvPr>
        </p:nvSpPr>
        <p:spPr>
          <a:xfrm>
            <a:off x="8286750" y="1588"/>
            <a:ext cx="2133600" cy="360362"/>
          </a:xfrm>
        </p:spPr>
        <p:txBody>
          <a:bodyPr/>
          <a:lstStyle/>
          <a:p>
            <a:r>
              <a:rPr lang="en-US" dirty="0"/>
              <a:t>2018-06-13</a:t>
            </a:r>
          </a:p>
        </p:txBody>
      </p:sp>
      <p:sp>
        <p:nvSpPr>
          <p:cNvPr id="30" name="Pratbubbla: rektangel med rundade hörn 29">
            <a:extLst>
              <a:ext uri="{FF2B5EF4-FFF2-40B4-BE49-F238E27FC236}">
                <a16:creationId xmlns:a16="http://schemas.microsoft.com/office/drawing/2014/main" id="{20443939-E47D-4390-ADCE-9134B29A9492}"/>
              </a:ext>
            </a:extLst>
          </p:cNvPr>
          <p:cNvSpPr/>
          <p:nvPr/>
        </p:nvSpPr>
        <p:spPr>
          <a:xfrm>
            <a:off x="5414161" y="1775064"/>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8</a:t>
            </a:r>
          </a:p>
        </p:txBody>
      </p:sp>
      <p:pic>
        <p:nvPicPr>
          <p:cNvPr id="14" name="Bildobjekt 13">
            <a:extLst>
              <a:ext uri="{FF2B5EF4-FFF2-40B4-BE49-F238E27FC236}">
                <a16:creationId xmlns:a16="http://schemas.microsoft.com/office/drawing/2014/main" id="{09CE8C42-8370-4A03-A822-54773DB3FE96}"/>
              </a:ext>
            </a:extLst>
          </p:cNvPr>
          <p:cNvPicPr>
            <a:picLocks noChangeAspect="1"/>
          </p:cNvPicPr>
          <p:nvPr/>
        </p:nvPicPr>
        <p:blipFill>
          <a:blip r:embed="rId4" cstate="email">
            <a:extLst>
              <a:ext uri="{BEBA8EAE-BF5A-486C-A8C5-ECC9F3942E4B}">
                <a14:imgProps xmlns:a14="http://schemas.microsoft.com/office/drawing/2010/main">
                  <a14:imgLayer r:embed="rId5">
                    <a14:imgEffect>
                      <a14:brightnessContrast contrast="20000"/>
                    </a14:imgEffect>
                  </a14:imgLayer>
                </a14:imgProps>
              </a:ext>
              <a:ext uri="{28A0092B-C50C-407E-A947-70E740481C1C}">
                <a14:useLocalDpi xmlns:a14="http://schemas.microsoft.com/office/drawing/2010/main"/>
              </a:ext>
            </a:extLst>
          </a:blip>
          <a:stretch>
            <a:fillRect/>
          </a:stretch>
        </p:blipFill>
        <p:spPr>
          <a:xfrm>
            <a:off x="454988" y="1723256"/>
            <a:ext cx="563271" cy="634571"/>
          </a:xfrm>
          <a:prstGeom prst="rect">
            <a:avLst/>
          </a:prstGeom>
        </p:spPr>
      </p:pic>
      <p:pic>
        <p:nvPicPr>
          <p:cNvPr id="2" name="Bildobjekt 1">
            <a:extLst>
              <a:ext uri="{FF2B5EF4-FFF2-40B4-BE49-F238E27FC236}">
                <a16:creationId xmlns:a16="http://schemas.microsoft.com/office/drawing/2014/main" id="{C10B75EB-4F5B-496D-B242-98F38769440B}"/>
              </a:ext>
            </a:extLst>
          </p:cNvPr>
          <p:cNvPicPr>
            <a:picLocks noChangeAspect="1"/>
          </p:cNvPicPr>
          <p:nvPr/>
        </p:nvPicPr>
        <p:blipFill rotWithShape="1">
          <a:blip r:embed="rId6" cstate="email">
            <a:extLst>
              <a:ext uri="{BEBA8EAE-BF5A-486C-A8C5-ECC9F3942E4B}">
                <a14:imgProps xmlns:a14="http://schemas.microsoft.com/office/drawing/2010/main">
                  <a14:imgLayer r:embed="rId7">
                    <a14:imgEffect>
                      <a14:brightnessContrast contrast="20000"/>
                    </a14:imgEffect>
                  </a14:imgLayer>
                </a14:imgProps>
              </a:ext>
              <a:ext uri="{28A0092B-C50C-407E-A947-70E740481C1C}">
                <a14:useLocalDpi xmlns:a14="http://schemas.microsoft.com/office/drawing/2010/main"/>
              </a:ext>
            </a:extLst>
          </a:blip>
          <a:srcRect/>
          <a:stretch/>
        </p:blipFill>
        <p:spPr>
          <a:xfrm>
            <a:off x="8120251" y="1674552"/>
            <a:ext cx="700672" cy="636043"/>
          </a:xfrm>
          <a:prstGeom prst="rect">
            <a:avLst/>
          </a:prstGeom>
        </p:spPr>
      </p:pic>
      <p:pic>
        <p:nvPicPr>
          <p:cNvPr id="27" name="Bildobjekt 26">
            <a:extLst>
              <a:ext uri="{FF2B5EF4-FFF2-40B4-BE49-F238E27FC236}">
                <a16:creationId xmlns:a16="http://schemas.microsoft.com/office/drawing/2014/main" id="{A8B680F4-44CD-4A2F-B61F-7BFC81625BC1}"/>
              </a:ext>
            </a:extLst>
          </p:cNvPr>
          <p:cNvPicPr>
            <a:picLocks noChangeAspect="1"/>
          </p:cNvPicPr>
          <p:nvPr/>
        </p:nvPicPr>
        <p:blipFill rotWithShape="1">
          <a:blip r:embed="rId8" cstate="email">
            <a:extLst>
              <a:ext uri="{BEBA8EAE-BF5A-486C-A8C5-ECC9F3942E4B}">
                <a14:imgProps xmlns:a14="http://schemas.microsoft.com/office/drawing/2010/main">
                  <a14:imgLayer r:embed="rId9">
                    <a14:imgEffect>
                      <a14:brightnessContrast contrast="20000"/>
                    </a14:imgEffect>
                  </a14:imgLayer>
                </a14:imgProps>
              </a:ext>
              <a:ext uri="{28A0092B-C50C-407E-A947-70E740481C1C}">
                <a14:useLocalDpi xmlns:a14="http://schemas.microsoft.com/office/drawing/2010/main"/>
              </a:ext>
            </a:extLst>
          </a:blip>
          <a:srcRect/>
          <a:stretch/>
        </p:blipFill>
        <p:spPr>
          <a:xfrm>
            <a:off x="4403376" y="1695240"/>
            <a:ext cx="559986" cy="713368"/>
          </a:xfrm>
          <a:prstGeom prst="rect">
            <a:avLst/>
          </a:prstGeom>
        </p:spPr>
      </p:pic>
      <p:sp>
        <p:nvSpPr>
          <p:cNvPr id="35" name="Pratbubbla: rektangel med rundade hörn 34">
            <a:extLst>
              <a:ext uri="{FF2B5EF4-FFF2-40B4-BE49-F238E27FC236}">
                <a16:creationId xmlns:a16="http://schemas.microsoft.com/office/drawing/2014/main" id="{8F8A2AEC-5FAA-4341-B893-80EAB0324DA6}"/>
              </a:ext>
            </a:extLst>
          </p:cNvPr>
          <p:cNvSpPr/>
          <p:nvPr/>
        </p:nvSpPr>
        <p:spPr>
          <a:xfrm>
            <a:off x="1466231" y="1820419"/>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6</a:t>
            </a:r>
          </a:p>
        </p:txBody>
      </p:sp>
      <p:sp>
        <p:nvSpPr>
          <p:cNvPr id="36" name="Pratbubbla: rektangel med rundade hörn 35">
            <a:extLst>
              <a:ext uri="{FF2B5EF4-FFF2-40B4-BE49-F238E27FC236}">
                <a16:creationId xmlns:a16="http://schemas.microsoft.com/office/drawing/2014/main" id="{60F376F1-D6B4-4E5C-8B8E-69806321F787}"/>
              </a:ext>
            </a:extLst>
          </p:cNvPr>
          <p:cNvSpPr/>
          <p:nvPr/>
        </p:nvSpPr>
        <p:spPr>
          <a:xfrm>
            <a:off x="9202062" y="1769375"/>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1:AN GYMNASIET</a:t>
            </a:r>
          </a:p>
        </p:txBody>
      </p:sp>
      <p:sp>
        <p:nvSpPr>
          <p:cNvPr id="21" name="Rectangle 8">
            <a:extLst>
              <a:ext uri="{FF2B5EF4-FFF2-40B4-BE49-F238E27FC236}">
                <a16:creationId xmlns:a16="http://schemas.microsoft.com/office/drawing/2014/main" id="{8FA6E25A-6AEA-49AD-A392-E1779C443CFF}"/>
              </a:ext>
            </a:extLst>
          </p:cNvPr>
          <p:cNvSpPr/>
          <p:nvPr/>
        </p:nvSpPr>
        <p:spPr>
          <a:xfrm>
            <a:off x="1524000"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6 (n=351)</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3" name="Rectangle 8">
            <a:extLst>
              <a:ext uri="{FF2B5EF4-FFF2-40B4-BE49-F238E27FC236}">
                <a16:creationId xmlns:a16="http://schemas.microsoft.com/office/drawing/2014/main" id="{3DF79BFF-88B7-4CF0-A6DF-FF7192DD50E6}"/>
              </a:ext>
            </a:extLst>
          </p:cNvPr>
          <p:cNvSpPr/>
          <p:nvPr/>
        </p:nvSpPr>
        <p:spPr>
          <a:xfrm>
            <a:off x="5589204"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8 (n=352)</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4" name="Rectangle 8">
            <a:extLst>
              <a:ext uri="{FF2B5EF4-FFF2-40B4-BE49-F238E27FC236}">
                <a16:creationId xmlns:a16="http://schemas.microsoft.com/office/drawing/2014/main" id="{2EF09134-5C5F-49BF-B872-F8AC3AF88E59}"/>
              </a:ext>
            </a:extLst>
          </p:cNvPr>
          <p:cNvSpPr/>
          <p:nvPr/>
        </p:nvSpPr>
        <p:spPr>
          <a:xfrm>
            <a:off x="9366763" y="6266570"/>
            <a:ext cx="1694695"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1:an gymnasiet (n=356)</a:t>
            </a:r>
            <a:endParaRPr lang="en-US" sz="900" dirty="0">
              <a:solidFill>
                <a:schemeClr val="bg1">
                  <a:lumMod val="50000"/>
                </a:schemeClr>
              </a:solidFill>
              <a:latin typeface="Arial" panose="020B0604020202020204" pitchFamily="34" charset="0"/>
              <a:cs typeface="Arial" panose="020B0604020202020204" pitchFamily="34" charset="0"/>
            </a:endParaRPr>
          </a:p>
        </p:txBody>
      </p:sp>
      <p:graphicFrame>
        <p:nvGraphicFramePr>
          <p:cNvPr id="34" name="ChartObject">
            <a:extLst>
              <a:ext uri="{FF2B5EF4-FFF2-40B4-BE49-F238E27FC236}">
                <a16:creationId xmlns:a16="http://schemas.microsoft.com/office/drawing/2014/main" id="{9126A330-C4BE-4595-AA83-7086C6B0B3C5}"/>
              </a:ext>
            </a:extLst>
          </p:cNvPr>
          <p:cNvGraphicFramePr>
            <a:graphicFrameLocks/>
          </p:cNvGraphicFramePr>
          <p:nvPr>
            <p:extLst/>
          </p:nvPr>
        </p:nvGraphicFramePr>
        <p:xfrm>
          <a:off x="8226055" y="2119903"/>
          <a:ext cx="3493623" cy="4277948"/>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32" name="ChartObject">
            <a:extLst>
              <a:ext uri="{FF2B5EF4-FFF2-40B4-BE49-F238E27FC236}">
                <a16:creationId xmlns:a16="http://schemas.microsoft.com/office/drawing/2014/main" id="{5328DF26-99A7-451D-85B1-469037E381B9}"/>
              </a:ext>
            </a:extLst>
          </p:cNvPr>
          <p:cNvGraphicFramePr>
            <a:graphicFrameLocks/>
          </p:cNvGraphicFramePr>
          <p:nvPr>
            <p:extLst/>
          </p:nvPr>
        </p:nvGraphicFramePr>
        <p:xfrm>
          <a:off x="4349188" y="2073124"/>
          <a:ext cx="3493623" cy="4277948"/>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33" name="ChartObject">
            <a:extLst>
              <a:ext uri="{FF2B5EF4-FFF2-40B4-BE49-F238E27FC236}">
                <a16:creationId xmlns:a16="http://schemas.microsoft.com/office/drawing/2014/main" id="{0525130E-4C25-4ADF-8614-ED044E033B93}"/>
              </a:ext>
            </a:extLst>
          </p:cNvPr>
          <p:cNvGraphicFramePr>
            <a:graphicFrameLocks/>
          </p:cNvGraphicFramePr>
          <p:nvPr>
            <p:extLst/>
          </p:nvPr>
        </p:nvGraphicFramePr>
        <p:xfrm>
          <a:off x="8136890" y="2020352"/>
          <a:ext cx="3493623" cy="4277948"/>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3682430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ktangel 21">
            <a:extLst>
              <a:ext uri="{FF2B5EF4-FFF2-40B4-BE49-F238E27FC236}">
                <a16:creationId xmlns:a16="http://schemas.microsoft.com/office/drawing/2014/main" id="{E30E86F5-1AFF-41B6-BD86-33B0481C6C78}"/>
              </a:ext>
            </a:extLst>
          </p:cNvPr>
          <p:cNvSpPr/>
          <p:nvPr/>
        </p:nvSpPr>
        <p:spPr>
          <a:xfrm>
            <a:off x="8091519" y="1601215"/>
            <a:ext cx="3584366" cy="4567197"/>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ktangel 17">
            <a:extLst>
              <a:ext uri="{FF2B5EF4-FFF2-40B4-BE49-F238E27FC236}">
                <a16:creationId xmlns:a16="http://schemas.microsoft.com/office/drawing/2014/main" id="{C599EFC9-E6B0-4140-B3DD-E816F7D8937D}"/>
              </a:ext>
            </a:extLst>
          </p:cNvPr>
          <p:cNvSpPr/>
          <p:nvPr/>
        </p:nvSpPr>
        <p:spPr>
          <a:xfrm>
            <a:off x="4294740" y="1674552"/>
            <a:ext cx="3602520" cy="4521979"/>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Rektangel 15">
            <a:extLst>
              <a:ext uri="{FF2B5EF4-FFF2-40B4-BE49-F238E27FC236}">
                <a16:creationId xmlns:a16="http://schemas.microsoft.com/office/drawing/2014/main" id="{8A79D934-CA7E-4B8A-BC2A-19DCA54573C7}"/>
              </a:ext>
            </a:extLst>
          </p:cNvPr>
          <p:cNvSpPr/>
          <p:nvPr/>
        </p:nvSpPr>
        <p:spPr>
          <a:xfrm>
            <a:off x="378741" y="1674552"/>
            <a:ext cx="3517267" cy="4541521"/>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ubrik 24"/>
          <p:cNvSpPr>
            <a:spLocks noGrp="1"/>
          </p:cNvSpPr>
          <p:nvPr>
            <p:ph type="title"/>
          </p:nvPr>
        </p:nvSpPr>
        <p:spPr>
          <a:xfrm>
            <a:off x="378741" y="357435"/>
            <a:ext cx="11221380" cy="1031884"/>
          </a:xfrm>
          <a:prstGeom prst="rect">
            <a:avLst/>
          </a:prstGeom>
        </p:spPr>
        <p:txBody>
          <a:bodyPr/>
          <a:lstStyle/>
          <a:p>
            <a:r>
              <a:rPr lang="sv-SE" dirty="0"/>
              <a:t>Var är du och dina föräldrar födda</a:t>
            </a:r>
          </a:p>
        </p:txBody>
      </p:sp>
      <p:sp>
        <p:nvSpPr>
          <p:cNvPr id="3" name="Platshållare för bildnummer 2"/>
          <p:cNvSpPr>
            <a:spLocks noGrp="1"/>
          </p:cNvSpPr>
          <p:nvPr>
            <p:ph type="sldNum" sz="quarter" idx="4"/>
          </p:nvPr>
        </p:nvSpPr>
        <p:spPr>
          <a:prstGeom prst="rect">
            <a:avLst/>
          </a:prstGeom>
        </p:spPr>
        <p:txBody>
          <a:bodyPr/>
          <a:lstStyle/>
          <a:p>
            <a:fld id="{69492A6A-7268-5C4D-913D-B61C9DE7F734}" type="slidenum">
              <a:rPr lang="en-US" smtClean="0">
                <a:latin typeface="Arial" panose="020B0604020202020204" pitchFamily="34" charset="0"/>
                <a:cs typeface="Arial" panose="020B0604020202020204" pitchFamily="34" charset="0"/>
              </a:rPr>
              <a:pPr/>
              <a:t>11</a:t>
            </a:fld>
            <a:endParaRPr lang="en-US" dirty="0">
              <a:latin typeface="Arial" panose="020B0604020202020204" pitchFamily="34" charset="0"/>
              <a:cs typeface="Arial" panose="020B0604020202020204" pitchFamily="34" charset="0"/>
            </a:endParaRPr>
          </a:p>
        </p:txBody>
      </p:sp>
      <p:sp>
        <p:nvSpPr>
          <p:cNvPr id="7" name="Rektangel 6">
            <a:extLst>
              <a:ext uri="{FF2B5EF4-FFF2-40B4-BE49-F238E27FC236}">
                <a16:creationId xmlns:a16="http://schemas.microsoft.com/office/drawing/2014/main" id="{511E7552-F8AD-4D91-982F-1E18EAA4BDEB}"/>
              </a:ext>
            </a:extLst>
          </p:cNvPr>
          <p:cNvSpPr/>
          <p:nvPr/>
        </p:nvSpPr>
        <p:spPr>
          <a:xfrm>
            <a:off x="301590" y="1177136"/>
            <a:ext cx="11056181" cy="276999"/>
          </a:xfrm>
          <a:prstGeom prst="rect">
            <a:avLst/>
          </a:prstGeom>
        </p:spPr>
        <p:txBody>
          <a:bodyPr wrap="square">
            <a:spAutoFit/>
          </a:bodyPr>
          <a:lstStyle/>
          <a:p>
            <a:r>
              <a:rPr lang="sv-SE" sz="1200" dirty="0">
                <a:latin typeface="Arial" panose="020B0604020202020204" pitchFamily="34" charset="0"/>
                <a:cs typeface="Arial" panose="020B0604020202020204" pitchFamily="34" charset="0"/>
              </a:rPr>
              <a:t>Fråga: Var är du och dina föräldrar födda? </a:t>
            </a:r>
            <a:r>
              <a:rPr lang="sv-SE" sz="1200" b="1" dirty="0">
                <a:latin typeface="Arial" panose="020B0604020202020204" pitchFamily="34" charset="0"/>
                <a:cs typeface="Arial" panose="020B0604020202020204" pitchFamily="34" charset="0"/>
              </a:rPr>
              <a:t>DU SJÄLV/ FÖRÄLDER 1/ FÖRÄLDER 2</a:t>
            </a:r>
          </a:p>
        </p:txBody>
      </p:sp>
      <p:graphicFrame>
        <p:nvGraphicFramePr>
          <p:cNvPr id="19" name="ChartObject">
            <a:extLst>
              <a:ext uri="{FF2B5EF4-FFF2-40B4-BE49-F238E27FC236}">
                <a16:creationId xmlns:a16="http://schemas.microsoft.com/office/drawing/2014/main" id="{189E8389-A063-44D4-B636-713E7FB4AAE3}"/>
              </a:ext>
            </a:extLst>
          </p:cNvPr>
          <p:cNvGraphicFramePr>
            <a:graphicFrameLocks noGrp="1"/>
          </p:cNvGraphicFramePr>
          <p:nvPr>
            <p:ph type="chart" sz="quarter" idx="15"/>
            <p:extLst/>
          </p:nvPr>
        </p:nvGraphicFramePr>
        <p:xfrm>
          <a:off x="419978" y="2147976"/>
          <a:ext cx="3493623" cy="4277948"/>
        </p:xfrm>
        <a:graphic>
          <a:graphicData uri="http://schemas.openxmlformats.org/drawingml/2006/chart">
            <c:chart xmlns:c="http://schemas.openxmlformats.org/drawingml/2006/chart" xmlns:r="http://schemas.openxmlformats.org/officeDocument/2006/relationships" r:id="rId3"/>
          </a:graphicData>
        </a:graphic>
      </p:graphicFrame>
      <p:sp>
        <p:nvSpPr>
          <p:cNvPr id="17" name="Date Placeholder 3">
            <a:extLst>
              <a:ext uri="{FF2B5EF4-FFF2-40B4-BE49-F238E27FC236}">
                <a16:creationId xmlns:a16="http://schemas.microsoft.com/office/drawing/2014/main" id="{B9D60385-325F-4058-B1E9-1E5433942009}"/>
              </a:ext>
            </a:extLst>
          </p:cNvPr>
          <p:cNvSpPr>
            <a:spLocks noGrp="1"/>
          </p:cNvSpPr>
          <p:nvPr>
            <p:ph type="dt" sz="half" idx="10"/>
          </p:nvPr>
        </p:nvSpPr>
        <p:spPr>
          <a:xfrm>
            <a:off x="8286750" y="1588"/>
            <a:ext cx="2133600" cy="360362"/>
          </a:xfrm>
        </p:spPr>
        <p:txBody>
          <a:bodyPr/>
          <a:lstStyle/>
          <a:p>
            <a:r>
              <a:rPr lang="en-US" dirty="0"/>
              <a:t>2018-06-13</a:t>
            </a:r>
          </a:p>
        </p:txBody>
      </p:sp>
      <p:sp>
        <p:nvSpPr>
          <p:cNvPr id="30" name="Pratbubbla: rektangel med rundade hörn 29">
            <a:extLst>
              <a:ext uri="{FF2B5EF4-FFF2-40B4-BE49-F238E27FC236}">
                <a16:creationId xmlns:a16="http://schemas.microsoft.com/office/drawing/2014/main" id="{20443939-E47D-4390-ADCE-9134B29A9492}"/>
              </a:ext>
            </a:extLst>
          </p:cNvPr>
          <p:cNvSpPr/>
          <p:nvPr/>
        </p:nvSpPr>
        <p:spPr>
          <a:xfrm>
            <a:off x="5414161" y="1775064"/>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8</a:t>
            </a:r>
          </a:p>
        </p:txBody>
      </p:sp>
      <p:pic>
        <p:nvPicPr>
          <p:cNvPr id="14" name="Bildobjekt 13">
            <a:extLst>
              <a:ext uri="{FF2B5EF4-FFF2-40B4-BE49-F238E27FC236}">
                <a16:creationId xmlns:a16="http://schemas.microsoft.com/office/drawing/2014/main" id="{09CE8C42-8370-4A03-A822-54773DB3FE96}"/>
              </a:ext>
            </a:extLst>
          </p:cNvPr>
          <p:cNvPicPr>
            <a:picLocks noChangeAspect="1"/>
          </p:cNvPicPr>
          <p:nvPr/>
        </p:nvPicPr>
        <p:blipFill>
          <a:blip r:embed="rId4" cstate="email">
            <a:extLst>
              <a:ext uri="{BEBA8EAE-BF5A-486C-A8C5-ECC9F3942E4B}">
                <a14:imgProps xmlns:a14="http://schemas.microsoft.com/office/drawing/2010/main">
                  <a14:imgLayer r:embed="rId5">
                    <a14:imgEffect>
                      <a14:brightnessContrast contrast="20000"/>
                    </a14:imgEffect>
                  </a14:imgLayer>
                </a14:imgProps>
              </a:ext>
              <a:ext uri="{28A0092B-C50C-407E-A947-70E740481C1C}">
                <a14:useLocalDpi xmlns:a14="http://schemas.microsoft.com/office/drawing/2010/main"/>
              </a:ext>
            </a:extLst>
          </a:blip>
          <a:stretch>
            <a:fillRect/>
          </a:stretch>
        </p:blipFill>
        <p:spPr>
          <a:xfrm>
            <a:off x="454988" y="1723256"/>
            <a:ext cx="563271" cy="634571"/>
          </a:xfrm>
          <a:prstGeom prst="rect">
            <a:avLst/>
          </a:prstGeom>
        </p:spPr>
      </p:pic>
      <p:pic>
        <p:nvPicPr>
          <p:cNvPr id="2" name="Bildobjekt 1">
            <a:extLst>
              <a:ext uri="{FF2B5EF4-FFF2-40B4-BE49-F238E27FC236}">
                <a16:creationId xmlns:a16="http://schemas.microsoft.com/office/drawing/2014/main" id="{C10B75EB-4F5B-496D-B242-98F38769440B}"/>
              </a:ext>
            </a:extLst>
          </p:cNvPr>
          <p:cNvPicPr>
            <a:picLocks noChangeAspect="1"/>
          </p:cNvPicPr>
          <p:nvPr/>
        </p:nvPicPr>
        <p:blipFill rotWithShape="1">
          <a:blip r:embed="rId6" cstate="email">
            <a:extLst>
              <a:ext uri="{BEBA8EAE-BF5A-486C-A8C5-ECC9F3942E4B}">
                <a14:imgProps xmlns:a14="http://schemas.microsoft.com/office/drawing/2010/main">
                  <a14:imgLayer r:embed="rId7">
                    <a14:imgEffect>
                      <a14:brightnessContrast contrast="20000"/>
                    </a14:imgEffect>
                  </a14:imgLayer>
                </a14:imgProps>
              </a:ext>
              <a:ext uri="{28A0092B-C50C-407E-A947-70E740481C1C}">
                <a14:useLocalDpi xmlns:a14="http://schemas.microsoft.com/office/drawing/2010/main"/>
              </a:ext>
            </a:extLst>
          </a:blip>
          <a:srcRect/>
          <a:stretch/>
        </p:blipFill>
        <p:spPr>
          <a:xfrm>
            <a:off x="8120251" y="1674552"/>
            <a:ext cx="700672" cy="636043"/>
          </a:xfrm>
          <a:prstGeom prst="rect">
            <a:avLst/>
          </a:prstGeom>
        </p:spPr>
      </p:pic>
      <p:pic>
        <p:nvPicPr>
          <p:cNvPr id="27" name="Bildobjekt 26">
            <a:extLst>
              <a:ext uri="{FF2B5EF4-FFF2-40B4-BE49-F238E27FC236}">
                <a16:creationId xmlns:a16="http://schemas.microsoft.com/office/drawing/2014/main" id="{A8B680F4-44CD-4A2F-B61F-7BFC81625BC1}"/>
              </a:ext>
            </a:extLst>
          </p:cNvPr>
          <p:cNvPicPr>
            <a:picLocks noChangeAspect="1"/>
          </p:cNvPicPr>
          <p:nvPr/>
        </p:nvPicPr>
        <p:blipFill rotWithShape="1">
          <a:blip r:embed="rId8" cstate="email">
            <a:extLst>
              <a:ext uri="{BEBA8EAE-BF5A-486C-A8C5-ECC9F3942E4B}">
                <a14:imgProps xmlns:a14="http://schemas.microsoft.com/office/drawing/2010/main">
                  <a14:imgLayer r:embed="rId9">
                    <a14:imgEffect>
                      <a14:brightnessContrast contrast="20000"/>
                    </a14:imgEffect>
                  </a14:imgLayer>
                </a14:imgProps>
              </a:ext>
              <a:ext uri="{28A0092B-C50C-407E-A947-70E740481C1C}">
                <a14:useLocalDpi xmlns:a14="http://schemas.microsoft.com/office/drawing/2010/main"/>
              </a:ext>
            </a:extLst>
          </a:blip>
          <a:srcRect/>
          <a:stretch/>
        </p:blipFill>
        <p:spPr>
          <a:xfrm>
            <a:off x="4403376" y="1695240"/>
            <a:ext cx="559986" cy="713368"/>
          </a:xfrm>
          <a:prstGeom prst="rect">
            <a:avLst/>
          </a:prstGeom>
        </p:spPr>
      </p:pic>
      <p:sp>
        <p:nvSpPr>
          <p:cNvPr id="35" name="Pratbubbla: rektangel med rundade hörn 34">
            <a:extLst>
              <a:ext uri="{FF2B5EF4-FFF2-40B4-BE49-F238E27FC236}">
                <a16:creationId xmlns:a16="http://schemas.microsoft.com/office/drawing/2014/main" id="{8F8A2AEC-5FAA-4341-B893-80EAB0324DA6}"/>
              </a:ext>
            </a:extLst>
          </p:cNvPr>
          <p:cNvSpPr/>
          <p:nvPr/>
        </p:nvSpPr>
        <p:spPr>
          <a:xfrm>
            <a:off x="1466231" y="1820419"/>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6</a:t>
            </a:r>
          </a:p>
        </p:txBody>
      </p:sp>
      <p:sp>
        <p:nvSpPr>
          <p:cNvPr id="36" name="Pratbubbla: rektangel med rundade hörn 35">
            <a:extLst>
              <a:ext uri="{FF2B5EF4-FFF2-40B4-BE49-F238E27FC236}">
                <a16:creationId xmlns:a16="http://schemas.microsoft.com/office/drawing/2014/main" id="{60F376F1-D6B4-4E5C-8B8E-69806321F787}"/>
              </a:ext>
            </a:extLst>
          </p:cNvPr>
          <p:cNvSpPr/>
          <p:nvPr/>
        </p:nvSpPr>
        <p:spPr>
          <a:xfrm>
            <a:off x="9202062" y="1769375"/>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1:AN GYMNASIET</a:t>
            </a:r>
          </a:p>
        </p:txBody>
      </p:sp>
      <p:sp>
        <p:nvSpPr>
          <p:cNvPr id="21" name="Rectangle 8">
            <a:extLst>
              <a:ext uri="{FF2B5EF4-FFF2-40B4-BE49-F238E27FC236}">
                <a16:creationId xmlns:a16="http://schemas.microsoft.com/office/drawing/2014/main" id="{8FA6E25A-6AEA-49AD-A392-E1779C443CFF}"/>
              </a:ext>
            </a:extLst>
          </p:cNvPr>
          <p:cNvSpPr/>
          <p:nvPr/>
        </p:nvSpPr>
        <p:spPr>
          <a:xfrm>
            <a:off x="1524000"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6 (n=351)</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3" name="Rectangle 8">
            <a:extLst>
              <a:ext uri="{FF2B5EF4-FFF2-40B4-BE49-F238E27FC236}">
                <a16:creationId xmlns:a16="http://schemas.microsoft.com/office/drawing/2014/main" id="{3DF79BFF-88B7-4CF0-A6DF-FF7192DD50E6}"/>
              </a:ext>
            </a:extLst>
          </p:cNvPr>
          <p:cNvSpPr/>
          <p:nvPr/>
        </p:nvSpPr>
        <p:spPr>
          <a:xfrm>
            <a:off x="5589204"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8 (n=352)</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4" name="Rectangle 8">
            <a:extLst>
              <a:ext uri="{FF2B5EF4-FFF2-40B4-BE49-F238E27FC236}">
                <a16:creationId xmlns:a16="http://schemas.microsoft.com/office/drawing/2014/main" id="{2EF09134-5C5F-49BF-B872-F8AC3AF88E59}"/>
              </a:ext>
            </a:extLst>
          </p:cNvPr>
          <p:cNvSpPr/>
          <p:nvPr/>
        </p:nvSpPr>
        <p:spPr>
          <a:xfrm>
            <a:off x="9366763" y="6266570"/>
            <a:ext cx="1694695"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1:an gymnasiet (n=356)</a:t>
            </a:r>
            <a:endParaRPr lang="en-US" sz="900" dirty="0">
              <a:solidFill>
                <a:schemeClr val="bg1">
                  <a:lumMod val="50000"/>
                </a:schemeClr>
              </a:solidFill>
              <a:latin typeface="Arial" panose="020B0604020202020204" pitchFamily="34" charset="0"/>
              <a:cs typeface="Arial" panose="020B0604020202020204" pitchFamily="34" charset="0"/>
            </a:endParaRPr>
          </a:p>
        </p:txBody>
      </p:sp>
      <p:graphicFrame>
        <p:nvGraphicFramePr>
          <p:cNvPr id="34" name="ChartObject">
            <a:extLst>
              <a:ext uri="{FF2B5EF4-FFF2-40B4-BE49-F238E27FC236}">
                <a16:creationId xmlns:a16="http://schemas.microsoft.com/office/drawing/2014/main" id="{9126A330-C4BE-4595-AA83-7086C6B0B3C5}"/>
              </a:ext>
            </a:extLst>
          </p:cNvPr>
          <p:cNvGraphicFramePr>
            <a:graphicFrameLocks/>
          </p:cNvGraphicFramePr>
          <p:nvPr>
            <p:extLst/>
          </p:nvPr>
        </p:nvGraphicFramePr>
        <p:xfrm>
          <a:off x="8226055" y="2119903"/>
          <a:ext cx="3493623" cy="4277948"/>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32" name="ChartObject">
            <a:extLst>
              <a:ext uri="{FF2B5EF4-FFF2-40B4-BE49-F238E27FC236}">
                <a16:creationId xmlns:a16="http://schemas.microsoft.com/office/drawing/2014/main" id="{5328DF26-99A7-451D-85B1-469037E381B9}"/>
              </a:ext>
            </a:extLst>
          </p:cNvPr>
          <p:cNvGraphicFramePr>
            <a:graphicFrameLocks/>
          </p:cNvGraphicFramePr>
          <p:nvPr>
            <p:extLst/>
          </p:nvPr>
        </p:nvGraphicFramePr>
        <p:xfrm>
          <a:off x="4349188" y="2073124"/>
          <a:ext cx="3493623" cy="4277948"/>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33" name="ChartObject">
            <a:extLst>
              <a:ext uri="{FF2B5EF4-FFF2-40B4-BE49-F238E27FC236}">
                <a16:creationId xmlns:a16="http://schemas.microsoft.com/office/drawing/2014/main" id="{0525130E-4C25-4ADF-8614-ED044E033B93}"/>
              </a:ext>
            </a:extLst>
          </p:cNvPr>
          <p:cNvGraphicFramePr>
            <a:graphicFrameLocks/>
          </p:cNvGraphicFramePr>
          <p:nvPr>
            <p:extLst/>
          </p:nvPr>
        </p:nvGraphicFramePr>
        <p:xfrm>
          <a:off x="8136890" y="2020352"/>
          <a:ext cx="3493623" cy="4277948"/>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1200317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ktangel 15">
            <a:extLst>
              <a:ext uri="{FF2B5EF4-FFF2-40B4-BE49-F238E27FC236}">
                <a16:creationId xmlns:a16="http://schemas.microsoft.com/office/drawing/2014/main" id="{8A79D934-CA7E-4B8A-BC2A-19DCA54573C7}"/>
              </a:ext>
            </a:extLst>
          </p:cNvPr>
          <p:cNvSpPr/>
          <p:nvPr/>
        </p:nvSpPr>
        <p:spPr>
          <a:xfrm>
            <a:off x="634432" y="1869138"/>
            <a:ext cx="4891114" cy="4048583"/>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sv-SE" sz="1500" dirty="0">
              <a:solidFill>
                <a:schemeClr val="tx1"/>
              </a:solidFill>
              <a:latin typeface="Arial" panose="020B0604020202020204" pitchFamily="34" charset="0"/>
              <a:cs typeface="Arial" panose="020B0604020202020204" pitchFamily="34" charset="0"/>
            </a:endParaRPr>
          </a:p>
          <a:p>
            <a:r>
              <a:rPr lang="sv-SE" sz="1500" dirty="0">
                <a:solidFill>
                  <a:schemeClr val="tx1"/>
                </a:solidFill>
                <a:latin typeface="Arial" panose="020B0604020202020204" pitchFamily="34" charset="0"/>
                <a:cs typeface="Arial" panose="020B0604020202020204" pitchFamily="34" charset="0"/>
              </a:rPr>
              <a:t>I resultatet är andelen barn med både förälder 1 och förälder 2 födda utomlands 67 personer.</a:t>
            </a:r>
          </a:p>
          <a:p>
            <a:endParaRPr lang="sv-SE" sz="1500" dirty="0">
              <a:solidFill>
                <a:schemeClr val="tx1"/>
              </a:solidFill>
              <a:latin typeface="Arial" panose="020B0604020202020204" pitchFamily="34" charset="0"/>
              <a:cs typeface="Arial" panose="020B0604020202020204" pitchFamily="34" charset="0"/>
            </a:endParaRPr>
          </a:p>
          <a:p>
            <a:r>
              <a:rPr lang="sv-SE" sz="1500" dirty="0">
                <a:solidFill>
                  <a:schemeClr val="tx1"/>
                </a:solidFill>
                <a:latin typeface="Arial" panose="020B0604020202020204" pitchFamily="34" charset="0"/>
                <a:cs typeface="Arial" panose="020B0604020202020204" pitchFamily="34" charset="0"/>
              </a:rPr>
              <a:t>63 personer kunde inte genomföra rekryteringsintervjun pga. otillräckliga språkkunskaper, vilket gör att vi kan anta att dessa familjer hade utländsk bakgrund.</a:t>
            </a:r>
          </a:p>
          <a:p>
            <a:endParaRPr lang="sv-SE" sz="1500" dirty="0">
              <a:solidFill>
                <a:schemeClr val="tx1"/>
              </a:solidFill>
              <a:latin typeface="Arial" panose="020B0604020202020204" pitchFamily="34" charset="0"/>
              <a:cs typeface="Arial" panose="020B0604020202020204" pitchFamily="34" charset="0"/>
            </a:endParaRPr>
          </a:p>
          <a:p>
            <a:r>
              <a:rPr lang="sv-SE" sz="1500" dirty="0">
                <a:solidFill>
                  <a:schemeClr val="tx1"/>
                </a:solidFill>
                <a:latin typeface="Arial" panose="020B0604020202020204" pitchFamily="34" charset="0"/>
                <a:cs typeface="Arial" panose="020B0604020202020204" pitchFamily="34" charset="0"/>
              </a:rPr>
              <a:t>63 + 67 = 130 personer</a:t>
            </a:r>
          </a:p>
          <a:p>
            <a:endParaRPr lang="sv-SE" sz="1500" dirty="0">
              <a:solidFill>
                <a:schemeClr val="tx1"/>
              </a:solidFill>
              <a:latin typeface="Arial" panose="020B0604020202020204" pitchFamily="34" charset="0"/>
              <a:cs typeface="Arial" panose="020B0604020202020204" pitchFamily="34" charset="0"/>
            </a:endParaRPr>
          </a:p>
          <a:p>
            <a:r>
              <a:rPr lang="sv-SE" sz="1500" dirty="0">
                <a:solidFill>
                  <a:schemeClr val="tx1"/>
                </a:solidFill>
                <a:latin typeface="Arial" panose="020B0604020202020204" pitchFamily="34" charset="0"/>
                <a:cs typeface="Arial" panose="020B0604020202020204" pitchFamily="34" charset="0"/>
              </a:rPr>
              <a:t>130 personer av 1059 motsvarar en andel på 12% vilket kan jämföras med SCB:s statistik.</a:t>
            </a:r>
          </a:p>
          <a:p>
            <a:endParaRPr lang="sv-SE" sz="1500" dirty="0">
              <a:solidFill>
                <a:schemeClr val="tx1"/>
              </a:solidFill>
              <a:latin typeface="Arial" panose="020B0604020202020204" pitchFamily="34" charset="0"/>
              <a:cs typeface="Arial" panose="020B0604020202020204" pitchFamily="34" charset="0"/>
            </a:endParaRPr>
          </a:p>
          <a:p>
            <a:r>
              <a:rPr lang="sv-SE" sz="1500" dirty="0">
                <a:solidFill>
                  <a:schemeClr val="tx1"/>
                </a:solidFill>
                <a:latin typeface="Arial" panose="020B0604020202020204" pitchFamily="34" charset="0"/>
                <a:cs typeface="Arial" panose="020B0604020202020204" pitchFamily="34" charset="0"/>
                <a:hlinkClick r:id="rId3"/>
              </a:rPr>
              <a:t>https://www.scb.se/sv_/Hitta-statistik/Artiklar/Vart-femte-barn-har-utlandsk-bakgrund</a:t>
            </a:r>
            <a:r>
              <a:rPr lang="sv-SE" sz="1500" dirty="0">
                <a:solidFill>
                  <a:schemeClr val="tx1"/>
                </a:solidFill>
                <a:hlinkClick r:id="rId3"/>
              </a:rPr>
              <a:t>/</a:t>
            </a:r>
            <a:endParaRPr lang="sv-SE" sz="1500" dirty="0">
              <a:solidFill>
                <a:schemeClr val="tx1"/>
              </a:solidFill>
            </a:endParaRPr>
          </a:p>
          <a:p>
            <a:endParaRPr lang="sv-SE" sz="1500" dirty="0">
              <a:solidFill>
                <a:schemeClr val="tx1"/>
              </a:solidFill>
            </a:endParaRPr>
          </a:p>
        </p:txBody>
      </p:sp>
      <p:sp>
        <p:nvSpPr>
          <p:cNvPr id="25" name="Rubrik 24"/>
          <p:cNvSpPr>
            <a:spLocks noGrp="1"/>
          </p:cNvSpPr>
          <p:nvPr>
            <p:ph type="title"/>
          </p:nvPr>
        </p:nvSpPr>
        <p:spPr>
          <a:xfrm>
            <a:off x="378741" y="357435"/>
            <a:ext cx="11221380" cy="1031884"/>
          </a:xfrm>
          <a:prstGeom prst="rect">
            <a:avLst/>
          </a:prstGeom>
        </p:spPr>
        <p:txBody>
          <a:bodyPr/>
          <a:lstStyle/>
          <a:p>
            <a:r>
              <a:rPr lang="sv-SE" dirty="0"/>
              <a:t>Var är du och dina föräldrar födda</a:t>
            </a:r>
          </a:p>
        </p:txBody>
      </p:sp>
      <p:sp>
        <p:nvSpPr>
          <p:cNvPr id="3" name="Platshållare för bildnummer 2"/>
          <p:cNvSpPr>
            <a:spLocks noGrp="1"/>
          </p:cNvSpPr>
          <p:nvPr>
            <p:ph type="sldNum" sz="quarter" idx="4"/>
          </p:nvPr>
        </p:nvSpPr>
        <p:spPr>
          <a:prstGeom prst="rect">
            <a:avLst/>
          </a:prstGeom>
        </p:spPr>
        <p:txBody>
          <a:bodyPr/>
          <a:lstStyle/>
          <a:p>
            <a:fld id="{69492A6A-7268-5C4D-913D-B61C9DE7F734}" type="slidenum">
              <a:rPr lang="en-US" smtClean="0">
                <a:latin typeface="Arial" panose="020B0604020202020204" pitchFamily="34" charset="0"/>
                <a:cs typeface="Arial" panose="020B0604020202020204" pitchFamily="34" charset="0"/>
              </a:rPr>
              <a:pPr/>
              <a:t>12</a:t>
            </a:fld>
            <a:endParaRPr lang="en-US" dirty="0">
              <a:latin typeface="Arial" panose="020B0604020202020204" pitchFamily="34" charset="0"/>
              <a:cs typeface="Arial" panose="020B0604020202020204" pitchFamily="34" charset="0"/>
            </a:endParaRPr>
          </a:p>
        </p:txBody>
      </p:sp>
      <p:sp>
        <p:nvSpPr>
          <p:cNvPr id="7" name="Rektangel 6">
            <a:extLst>
              <a:ext uri="{FF2B5EF4-FFF2-40B4-BE49-F238E27FC236}">
                <a16:creationId xmlns:a16="http://schemas.microsoft.com/office/drawing/2014/main" id="{511E7552-F8AD-4D91-982F-1E18EAA4BDEB}"/>
              </a:ext>
            </a:extLst>
          </p:cNvPr>
          <p:cNvSpPr/>
          <p:nvPr/>
        </p:nvSpPr>
        <p:spPr>
          <a:xfrm>
            <a:off x="301590" y="1177136"/>
            <a:ext cx="11056181" cy="276999"/>
          </a:xfrm>
          <a:prstGeom prst="rect">
            <a:avLst/>
          </a:prstGeom>
        </p:spPr>
        <p:txBody>
          <a:bodyPr wrap="square">
            <a:spAutoFit/>
          </a:bodyPr>
          <a:lstStyle/>
          <a:p>
            <a:r>
              <a:rPr lang="sv-SE" sz="1200" dirty="0">
                <a:latin typeface="Arial" panose="020B0604020202020204" pitchFamily="34" charset="0"/>
                <a:cs typeface="Arial" panose="020B0604020202020204" pitchFamily="34" charset="0"/>
              </a:rPr>
              <a:t>Fråga: Var är du och dina föräldrar födda? </a:t>
            </a:r>
            <a:endParaRPr lang="sv-SE" sz="1200" b="1" dirty="0">
              <a:latin typeface="Arial" panose="020B0604020202020204" pitchFamily="34" charset="0"/>
              <a:cs typeface="Arial" panose="020B0604020202020204" pitchFamily="34" charset="0"/>
            </a:endParaRPr>
          </a:p>
        </p:txBody>
      </p:sp>
      <p:sp>
        <p:nvSpPr>
          <p:cNvPr id="17" name="Date Placeholder 3">
            <a:extLst>
              <a:ext uri="{FF2B5EF4-FFF2-40B4-BE49-F238E27FC236}">
                <a16:creationId xmlns:a16="http://schemas.microsoft.com/office/drawing/2014/main" id="{B9D60385-325F-4058-B1E9-1E5433942009}"/>
              </a:ext>
            </a:extLst>
          </p:cNvPr>
          <p:cNvSpPr>
            <a:spLocks noGrp="1"/>
          </p:cNvSpPr>
          <p:nvPr>
            <p:ph type="dt" sz="half" idx="10"/>
          </p:nvPr>
        </p:nvSpPr>
        <p:spPr>
          <a:xfrm>
            <a:off x="8286750" y="1588"/>
            <a:ext cx="2133600" cy="360362"/>
          </a:xfrm>
        </p:spPr>
        <p:txBody>
          <a:bodyPr/>
          <a:lstStyle/>
          <a:p>
            <a:r>
              <a:rPr lang="en-US" dirty="0"/>
              <a:t>2018-06-13</a:t>
            </a:r>
          </a:p>
        </p:txBody>
      </p:sp>
      <p:sp>
        <p:nvSpPr>
          <p:cNvPr id="20" name="Ellips 19">
            <a:extLst>
              <a:ext uri="{FF2B5EF4-FFF2-40B4-BE49-F238E27FC236}">
                <a16:creationId xmlns:a16="http://schemas.microsoft.com/office/drawing/2014/main" id="{EB268DC7-4933-48D8-8D0C-FAE416EBCB5B}"/>
              </a:ext>
            </a:extLst>
          </p:cNvPr>
          <p:cNvSpPr/>
          <p:nvPr/>
        </p:nvSpPr>
        <p:spPr>
          <a:xfrm>
            <a:off x="6460721" y="1839638"/>
            <a:ext cx="4589716" cy="4151914"/>
          </a:xfrm>
          <a:prstGeom prst="ellipse">
            <a:avLst/>
          </a:prstGeom>
          <a:solidFill>
            <a:srgbClr val="F8921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pic>
        <p:nvPicPr>
          <p:cNvPr id="8" name="Bild 7" descr="Jordglob">
            <a:extLst>
              <a:ext uri="{FF2B5EF4-FFF2-40B4-BE49-F238E27FC236}">
                <a16:creationId xmlns:a16="http://schemas.microsoft.com/office/drawing/2014/main" id="{F12B0E56-FCEA-4392-B966-3AE14C7351F2}"/>
              </a:ext>
            </a:extLst>
          </p:cNvPr>
          <p:cNvPicPr>
            <a:picLocks noChangeAspect="1"/>
          </p:cNvPicPr>
          <p:nvPr/>
        </p:nvPicPr>
        <p:blipFill>
          <a:blip r:embed="rId4">
            <a:extLst>
              <a:ext uri="{96DAC541-7B7A-43D3-8B79-37D633B846F1}">
                <asvg:svgBlip xmlns="" xmlns:asvg="http://schemas.microsoft.com/office/drawing/2016/SVG/main" r:embed="rId5"/>
              </a:ext>
            </a:extLst>
          </a:blip>
          <a:stretch>
            <a:fillRect/>
          </a:stretch>
        </p:blipFill>
        <p:spPr>
          <a:xfrm>
            <a:off x="8331072" y="2051821"/>
            <a:ext cx="1002708" cy="966730"/>
          </a:xfrm>
          <a:prstGeom prst="rect">
            <a:avLst/>
          </a:prstGeom>
        </p:spPr>
      </p:pic>
      <p:sp>
        <p:nvSpPr>
          <p:cNvPr id="10" name="textruta 9">
            <a:extLst>
              <a:ext uri="{FF2B5EF4-FFF2-40B4-BE49-F238E27FC236}">
                <a16:creationId xmlns:a16="http://schemas.microsoft.com/office/drawing/2014/main" id="{91E584A8-6713-4252-A2B6-E55D5072057B}"/>
              </a:ext>
            </a:extLst>
          </p:cNvPr>
          <p:cNvSpPr txBox="1"/>
          <p:nvPr/>
        </p:nvSpPr>
        <p:spPr>
          <a:xfrm>
            <a:off x="7313993" y="3240492"/>
            <a:ext cx="3036866" cy="2154436"/>
          </a:xfrm>
          <a:prstGeom prst="rect">
            <a:avLst/>
          </a:prstGeom>
          <a:noFill/>
        </p:spPr>
        <p:txBody>
          <a:bodyPr wrap="square" rtlCol="0">
            <a:spAutoFit/>
          </a:bodyPr>
          <a:lstStyle/>
          <a:p>
            <a:r>
              <a:rPr lang="sv-SE" sz="1600" b="1" dirty="0">
                <a:solidFill>
                  <a:schemeClr val="bg1"/>
                </a:solidFill>
                <a:latin typeface="Arial" panose="020B0604020202020204" pitchFamily="34" charset="0"/>
                <a:cs typeface="Arial" panose="020B0604020202020204" pitchFamily="34" charset="0"/>
              </a:rPr>
              <a:t>Av </a:t>
            </a:r>
            <a:r>
              <a:rPr lang="sv-SE" b="1" dirty="0">
                <a:solidFill>
                  <a:schemeClr val="bg1"/>
                </a:solidFill>
                <a:latin typeface="Arial" panose="020B0604020202020204" pitchFamily="34" charset="0"/>
                <a:cs typeface="Arial" panose="020B0604020202020204" pitchFamily="34" charset="0"/>
              </a:rPr>
              <a:t>1059</a:t>
            </a:r>
            <a:r>
              <a:rPr lang="sv-SE" sz="1600" b="1" dirty="0">
                <a:solidFill>
                  <a:schemeClr val="bg1"/>
                </a:solidFill>
                <a:latin typeface="Arial" panose="020B0604020202020204" pitchFamily="34" charset="0"/>
                <a:cs typeface="Arial" panose="020B0604020202020204" pitchFamily="34" charset="0"/>
              </a:rPr>
              <a:t> personer som intervjuades har </a:t>
            </a:r>
            <a:r>
              <a:rPr lang="sv-SE" b="1" dirty="0">
                <a:solidFill>
                  <a:schemeClr val="bg1"/>
                </a:solidFill>
                <a:latin typeface="Arial" panose="020B0604020202020204" pitchFamily="34" charset="0"/>
                <a:cs typeface="Arial" panose="020B0604020202020204" pitchFamily="34" charset="0"/>
              </a:rPr>
              <a:t>205</a:t>
            </a:r>
            <a:r>
              <a:rPr lang="sv-SE" sz="1600" b="1" dirty="0">
                <a:solidFill>
                  <a:schemeClr val="bg1"/>
                </a:solidFill>
                <a:latin typeface="Arial" panose="020B0604020202020204" pitchFamily="34" charset="0"/>
                <a:cs typeface="Arial" panose="020B0604020202020204" pitchFamily="34" charset="0"/>
              </a:rPr>
              <a:t> stycken en eller två föräldrar som är födda utomlands (19%). </a:t>
            </a:r>
          </a:p>
          <a:p>
            <a:endParaRPr lang="sv-SE" sz="1600" b="1" dirty="0">
              <a:solidFill>
                <a:schemeClr val="bg1"/>
              </a:solidFill>
              <a:latin typeface="Arial" panose="020B0604020202020204" pitchFamily="34" charset="0"/>
              <a:cs typeface="Arial" panose="020B0604020202020204" pitchFamily="34" charset="0"/>
            </a:endParaRPr>
          </a:p>
          <a:p>
            <a:r>
              <a:rPr lang="sv-SE" sz="1600" b="1" dirty="0">
                <a:solidFill>
                  <a:schemeClr val="bg1"/>
                </a:solidFill>
                <a:latin typeface="Arial" panose="020B0604020202020204" pitchFamily="34" charset="0"/>
                <a:cs typeface="Arial" panose="020B0604020202020204" pitchFamily="34" charset="0"/>
              </a:rPr>
              <a:t>Hos </a:t>
            </a:r>
            <a:r>
              <a:rPr lang="sv-SE" b="1" dirty="0">
                <a:solidFill>
                  <a:schemeClr val="bg1"/>
                </a:solidFill>
                <a:latin typeface="Arial" panose="020B0604020202020204" pitchFamily="34" charset="0"/>
                <a:cs typeface="Arial" panose="020B0604020202020204" pitchFamily="34" charset="0"/>
              </a:rPr>
              <a:t>67 </a:t>
            </a:r>
            <a:r>
              <a:rPr lang="sv-SE" sz="1600" b="1" dirty="0">
                <a:solidFill>
                  <a:schemeClr val="bg1"/>
                </a:solidFill>
                <a:latin typeface="Arial" panose="020B0604020202020204" pitchFamily="34" charset="0"/>
                <a:cs typeface="Arial" panose="020B0604020202020204" pitchFamily="34" charset="0"/>
              </a:rPr>
              <a:t>stycken är båda föräldrarna födda utomlands (6,3%)</a:t>
            </a:r>
          </a:p>
        </p:txBody>
      </p:sp>
    </p:spTree>
    <p:extLst>
      <p:ext uri="{BB962C8B-B14F-4D97-AF65-F5344CB8AC3E}">
        <p14:creationId xmlns:p14="http://schemas.microsoft.com/office/powerpoint/2010/main" val="4035543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ECF82DA7-04C4-4FA9-9045-73833BF6D060}"/>
              </a:ext>
            </a:extLst>
          </p:cNvPr>
          <p:cNvSpPr/>
          <p:nvPr/>
        </p:nvSpPr>
        <p:spPr>
          <a:xfrm>
            <a:off x="1524000" y="356525"/>
            <a:ext cx="9144000" cy="6147581"/>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lang="sv-SE">
              <a:solidFill>
                <a:prstClr val="white"/>
              </a:solidFill>
              <a:latin typeface="Calibri"/>
            </a:endParaRPr>
          </a:p>
        </p:txBody>
      </p:sp>
      <p:pic>
        <p:nvPicPr>
          <p:cNvPr id="24" name="Picture 2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59290" y="6561595"/>
            <a:ext cx="1574800" cy="241300"/>
          </a:xfrm>
          <a:prstGeom prst="rect">
            <a:avLst/>
          </a:prstGeom>
        </p:spPr>
      </p:pic>
      <p:sp>
        <p:nvSpPr>
          <p:cNvPr id="2" name="Rubrik 1"/>
          <p:cNvSpPr>
            <a:spLocks noGrp="1"/>
          </p:cNvSpPr>
          <p:nvPr>
            <p:ph type="title"/>
          </p:nvPr>
        </p:nvSpPr>
        <p:spPr>
          <a:xfrm>
            <a:off x="1845793" y="395964"/>
            <a:ext cx="11528500" cy="899069"/>
          </a:xfrm>
        </p:spPr>
        <p:txBody>
          <a:bodyPr/>
          <a:lstStyle/>
          <a:p>
            <a:r>
              <a:rPr lang="sv-SE" dirty="0"/>
              <a:t>Bakgrund</a:t>
            </a:r>
            <a:endParaRPr lang="sv-SE" sz="2000" dirty="0"/>
          </a:p>
        </p:txBody>
      </p:sp>
      <p:sp>
        <p:nvSpPr>
          <p:cNvPr id="5" name="Platshållare för datum 4"/>
          <p:cNvSpPr>
            <a:spLocks noGrp="1"/>
          </p:cNvSpPr>
          <p:nvPr>
            <p:ph type="dt" sz="half" idx="10"/>
          </p:nvPr>
        </p:nvSpPr>
        <p:spPr/>
        <p:txBody>
          <a:bodyPr/>
          <a:lstStyle/>
          <a:p>
            <a:pPr>
              <a:defRPr/>
            </a:pPr>
            <a:fld id="{4CC41739-D272-471E-B7AC-3EEA9BB0BA0E}" type="datetime1">
              <a:rPr lang="sv-SE">
                <a:solidFill>
                  <a:prstClr val="white"/>
                </a:solidFill>
              </a:rPr>
              <a:pPr>
                <a:defRPr/>
              </a:pPr>
              <a:t>2019-11-18</a:t>
            </a:fld>
            <a:endParaRPr lang="en-US" dirty="0">
              <a:solidFill>
                <a:prstClr val="white"/>
              </a:solidFill>
            </a:endParaRPr>
          </a:p>
        </p:txBody>
      </p:sp>
      <p:sp>
        <p:nvSpPr>
          <p:cNvPr id="4" name="Platshållare för bildnummer 3"/>
          <p:cNvSpPr>
            <a:spLocks noGrp="1"/>
          </p:cNvSpPr>
          <p:nvPr>
            <p:ph type="sldNum" sz="quarter" idx="4"/>
          </p:nvPr>
        </p:nvSpPr>
        <p:spPr/>
        <p:txBody>
          <a:bodyPr/>
          <a:lstStyle/>
          <a:p>
            <a:pPr>
              <a:defRPr/>
            </a:pPr>
            <a:fld id="{69492A6A-7268-5C4D-913D-B61C9DE7F734}" type="slidenum">
              <a:rPr lang="en-US">
                <a:solidFill>
                  <a:prstClr val="white"/>
                </a:solidFill>
              </a:rPr>
              <a:pPr>
                <a:defRPr/>
              </a:pPr>
              <a:t>13</a:t>
            </a:fld>
            <a:endParaRPr lang="en-US" dirty="0">
              <a:solidFill>
                <a:prstClr val="white"/>
              </a:solidFill>
            </a:endParaRPr>
          </a:p>
        </p:txBody>
      </p:sp>
      <p:cxnSp>
        <p:nvCxnSpPr>
          <p:cNvPr id="8" name="Rak koppling 7">
            <a:extLst>
              <a:ext uri="{FF2B5EF4-FFF2-40B4-BE49-F238E27FC236}">
                <a16:creationId xmlns:a16="http://schemas.microsoft.com/office/drawing/2014/main" id="{6AB2EFAE-01A6-437D-A041-98FF241092C3}"/>
              </a:ext>
            </a:extLst>
          </p:cNvPr>
          <p:cNvCxnSpPr>
            <a:cxnSpLocks/>
          </p:cNvCxnSpPr>
          <p:nvPr/>
        </p:nvCxnSpPr>
        <p:spPr>
          <a:xfrm>
            <a:off x="4482214" y="1362325"/>
            <a:ext cx="0" cy="4886284"/>
          </a:xfrm>
          <a:prstGeom prst="line">
            <a:avLst/>
          </a:prstGeom>
          <a:ln>
            <a:solidFill>
              <a:schemeClr val="bg1"/>
            </a:solidFill>
            <a:prstDash val="sysDot"/>
          </a:ln>
          <a:effectLst/>
        </p:spPr>
        <p:style>
          <a:lnRef idx="2">
            <a:schemeClr val="accent1"/>
          </a:lnRef>
          <a:fillRef idx="0">
            <a:schemeClr val="accent1"/>
          </a:fillRef>
          <a:effectRef idx="1">
            <a:schemeClr val="accent1"/>
          </a:effectRef>
          <a:fontRef idx="minor">
            <a:schemeClr val="tx1"/>
          </a:fontRef>
        </p:style>
      </p:cxnSp>
      <p:sp>
        <p:nvSpPr>
          <p:cNvPr id="3" name="textruta 2">
            <a:extLst>
              <a:ext uri="{FF2B5EF4-FFF2-40B4-BE49-F238E27FC236}">
                <a16:creationId xmlns:a16="http://schemas.microsoft.com/office/drawing/2014/main" id="{8F38BBB0-31E3-4FF7-9D60-50BB9BA3D5F4}"/>
              </a:ext>
            </a:extLst>
          </p:cNvPr>
          <p:cNvSpPr txBox="1"/>
          <p:nvPr/>
        </p:nvSpPr>
        <p:spPr>
          <a:xfrm>
            <a:off x="2488413" y="1320411"/>
            <a:ext cx="962412" cy="369332"/>
          </a:xfrm>
          <a:prstGeom prst="rect">
            <a:avLst/>
          </a:prstGeom>
          <a:noFill/>
        </p:spPr>
        <p:txBody>
          <a:bodyPr wrap="square" rtlCol="0">
            <a:spAutoFit/>
          </a:bodyPr>
          <a:lstStyle/>
          <a:p>
            <a:pPr>
              <a:defRPr/>
            </a:pPr>
            <a:r>
              <a:rPr lang="sv-SE" b="1" dirty="0">
                <a:solidFill>
                  <a:srgbClr val="000000"/>
                </a:solidFill>
                <a:latin typeface="Arial" panose="020B0604020202020204" pitchFamily="34" charset="0"/>
                <a:cs typeface="Arial" panose="020B0604020202020204" pitchFamily="34" charset="0"/>
              </a:rPr>
              <a:t>Kön</a:t>
            </a:r>
          </a:p>
        </p:txBody>
      </p:sp>
      <p:sp>
        <p:nvSpPr>
          <p:cNvPr id="22" name="textruta 21">
            <a:extLst>
              <a:ext uri="{FF2B5EF4-FFF2-40B4-BE49-F238E27FC236}">
                <a16:creationId xmlns:a16="http://schemas.microsoft.com/office/drawing/2014/main" id="{FD058BE8-BAC6-48B5-A63A-223E0FB217AA}"/>
              </a:ext>
            </a:extLst>
          </p:cNvPr>
          <p:cNvSpPr txBox="1"/>
          <p:nvPr/>
        </p:nvSpPr>
        <p:spPr>
          <a:xfrm>
            <a:off x="8391250" y="1250366"/>
            <a:ext cx="1896117" cy="369332"/>
          </a:xfrm>
          <a:prstGeom prst="rect">
            <a:avLst/>
          </a:prstGeom>
          <a:noFill/>
        </p:spPr>
        <p:txBody>
          <a:bodyPr wrap="square" rtlCol="0">
            <a:spAutoFit/>
          </a:bodyPr>
          <a:lstStyle/>
          <a:p>
            <a:pPr algn="ctr">
              <a:defRPr/>
            </a:pPr>
            <a:r>
              <a:rPr lang="sv-SE" b="1" dirty="0">
                <a:solidFill>
                  <a:srgbClr val="000000"/>
                </a:solidFill>
                <a:latin typeface="Arial" panose="020B0604020202020204" pitchFamily="34" charset="0"/>
                <a:cs typeface="Arial" panose="020B0604020202020204" pitchFamily="34" charset="0"/>
              </a:rPr>
              <a:t>Ort</a:t>
            </a:r>
          </a:p>
        </p:txBody>
      </p:sp>
      <p:cxnSp>
        <p:nvCxnSpPr>
          <p:cNvPr id="29" name="Rak koppling 28">
            <a:extLst>
              <a:ext uri="{FF2B5EF4-FFF2-40B4-BE49-F238E27FC236}">
                <a16:creationId xmlns:a16="http://schemas.microsoft.com/office/drawing/2014/main" id="{F7336550-33C3-499A-BE73-7BADF6A88369}"/>
              </a:ext>
            </a:extLst>
          </p:cNvPr>
          <p:cNvCxnSpPr>
            <a:cxnSpLocks/>
          </p:cNvCxnSpPr>
          <p:nvPr/>
        </p:nvCxnSpPr>
        <p:spPr>
          <a:xfrm>
            <a:off x="7610043" y="1313714"/>
            <a:ext cx="0" cy="4886284"/>
          </a:xfrm>
          <a:prstGeom prst="line">
            <a:avLst/>
          </a:prstGeom>
          <a:ln>
            <a:solidFill>
              <a:schemeClr val="bg1"/>
            </a:solidFill>
            <a:prstDash val="sysDot"/>
          </a:ln>
          <a:effectLst/>
        </p:spPr>
        <p:style>
          <a:lnRef idx="2">
            <a:schemeClr val="accent1"/>
          </a:lnRef>
          <a:fillRef idx="0">
            <a:schemeClr val="accent1"/>
          </a:fillRef>
          <a:effectRef idx="1">
            <a:schemeClr val="accent1"/>
          </a:effectRef>
          <a:fontRef idx="minor">
            <a:schemeClr val="tx1"/>
          </a:fontRef>
        </p:style>
      </p:cxnSp>
      <p:sp>
        <p:nvSpPr>
          <p:cNvPr id="31" name="textruta 30">
            <a:extLst>
              <a:ext uri="{FF2B5EF4-FFF2-40B4-BE49-F238E27FC236}">
                <a16:creationId xmlns:a16="http://schemas.microsoft.com/office/drawing/2014/main" id="{807B4C53-FEE2-4EB5-BC3F-64344D782C45}"/>
              </a:ext>
            </a:extLst>
          </p:cNvPr>
          <p:cNvSpPr txBox="1"/>
          <p:nvPr/>
        </p:nvSpPr>
        <p:spPr>
          <a:xfrm>
            <a:off x="4797547" y="1320411"/>
            <a:ext cx="2361993" cy="369332"/>
          </a:xfrm>
          <a:prstGeom prst="rect">
            <a:avLst/>
          </a:prstGeom>
          <a:noFill/>
        </p:spPr>
        <p:txBody>
          <a:bodyPr wrap="square" rtlCol="0">
            <a:spAutoFit/>
          </a:bodyPr>
          <a:lstStyle/>
          <a:p>
            <a:pPr algn="ctr">
              <a:defRPr/>
            </a:pPr>
            <a:r>
              <a:rPr lang="sv-SE" b="1" dirty="0">
                <a:solidFill>
                  <a:srgbClr val="000000"/>
                </a:solidFill>
                <a:latin typeface="Arial" panose="020B0604020202020204" pitchFamily="34" charset="0"/>
                <a:cs typeface="Arial" panose="020B0604020202020204" pitchFamily="34" charset="0"/>
              </a:rPr>
              <a:t>Region </a:t>
            </a:r>
          </a:p>
        </p:txBody>
      </p:sp>
      <p:graphicFrame>
        <p:nvGraphicFramePr>
          <p:cNvPr id="17" name="Diagram 16">
            <a:extLst>
              <a:ext uri="{FF2B5EF4-FFF2-40B4-BE49-F238E27FC236}">
                <a16:creationId xmlns:a16="http://schemas.microsoft.com/office/drawing/2014/main" id="{7D83330C-02B5-40E0-8B50-C2A532363E5E}"/>
              </a:ext>
            </a:extLst>
          </p:cNvPr>
          <p:cNvGraphicFramePr/>
          <p:nvPr>
            <p:extLst/>
          </p:nvPr>
        </p:nvGraphicFramePr>
        <p:xfrm>
          <a:off x="833228" y="2349983"/>
          <a:ext cx="4639907" cy="271915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Diagram 19">
            <a:extLst>
              <a:ext uri="{FF2B5EF4-FFF2-40B4-BE49-F238E27FC236}">
                <a16:creationId xmlns:a16="http://schemas.microsoft.com/office/drawing/2014/main" id="{DBA79268-DD4C-4042-BB0D-95F8EBE94D42}"/>
              </a:ext>
            </a:extLst>
          </p:cNvPr>
          <p:cNvGraphicFramePr/>
          <p:nvPr>
            <p:extLst/>
          </p:nvPr>
        </p:nvGraphicFramePr>
        <p:xfrm>
          <a:off x="4702314" y="1915834"/>
          <a:ext cx="3018329" cy="368204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6" name="Diagram 25">
            <a:extLst>
              <a:ext uri="{FF2B5EF4-FFF2-40B4-BE49-F238E27FC236}">
                <a16:creationId xmlns:a16="http://schemas.microsoft.com/office/drawing/2014/main" id="{FA85EDE8-0663-47DD-ABA6-47C6AE75B61F}"/>
              </a:ext>
            </a:extLst>
          </p:cNvPr>
          <p:cNvGraphicFramePr/>
          <p:nvPr>
            <p:extLst/>
          </p:nvPr>
        </p:nvGraphicFramePr>
        <p:xfrm>
          <a:off x="7830143" y="2076527"/>
          <a:ext cx="3018329" cy="3254204"/>
        </p:xfrm>
        <a:graphic>
          <a:graphicData uri="http://schemas.openxmlformats.org/drawingml/2006/chart">
            <c:chart xmlns:c="http://schemas.openxmlformats.org/drawingml/2006/chart" xmlns:r="http://schemas.openxmlformats.org/officeDocument/2006/relationships" r:id="rId5"/>
          </a:graphicData>
        </a:graphic>
      </p:graphicFrame>
      <p:sp>
        <p:nvSpPr>
          <p:cNvPr id="28" name="Rectangle 8">
            <a:extLst>
              <a:ext uri="{FF2B5EF4-FFF2-40B4-BE49-F238E27FC236}">
                <a16:creationId xmlns:a16="http://schemas.microsoft.com/office/drawing/2014/main" id="{E33A3992-C707-42C3-8468-16659FDFB431}"/>
              </a:ext>
            </a:extLst>
          </p:cNvPr>
          <p:cNvSpPr/>
          <p:nvPr/>
        </p:nvSpPr>
        <p:spPr>
          <a:xfrm>
            <a:off x="1524000" y="6260466"/>
            <a:ext cx="1425390"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Samtliga (n=1059)</a:t>
            </a:r>
            <a:endParaRPr lang="en-US" sz="900"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1002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ktangel 3"/>
          <p:cNvSpPr/>
          <p:nvPr/>
        </p:nvSpPr>
        <p:spPr>
          <a:xfrm>
            <a:off x="6228746" y="2637230"/>
            <a:ext cx="4179888" cy="3708708"/>
          </a:xfrm>
          <a:prstGeom prst="rect">
            <a:avLst/>
          </a:prstGeom>
        </p:spPr>
        <p:txBody>
          <a:bodyPr wrap="square" lIns="0" tIns="0">
            <a:spAutoFit/>
          </a:bodyPr>
          <a:lstStyle/>
          <a:p>
            <a:pPr defTabSz="914400">
              <a:defRPr/>
            </a:pPr>
            <a:r>
              <a:rPr lang="sv-SE" sz="1400"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rPr>
              <a:t>Enligt internationella branschregler (ESOMAR) är Novus som undersökningsföretag ansvariga för att våra undersökningar tolkas rätt vid första publicering.</a:t>
            </a:r>
          </a:p>
          <a:p>
            <a:pPr defTabSz="914400">
              <a:defRPr/>
            </a:pPr>
            <a:endParaRPr lang="sv-SE" sz="1400"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endParaRPr>
          </a:p>
          <a:p>
            <a:pPr defTabSz="914400">
              <a:defRPr/>
            </a:pPr>
            <a:endParaRPr lang="sv-SE" sz="1400"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endParaRPr>
          </a:p>
          <a:p>
            <a:pPr defTabSz="914400">
              <a:defRPr/>
            </a:pPr>
            <a:endParaRPr lang="sv-SE" sz="1400"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endParaRPr>
          </a:p>
          <a:p>
            <a:pPr defTabSz="914400">
              <a:defRPr/>
            </a:pPr>
            <a:endParaRPr lang="sv-SE" sz="1400"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endParaRPr>
          </a:p>
          <a:p>
            <a:pPr defTabSz="914400">
              <a:defRPr/>
            </a:pPr>
            <a:endParaRPr lang="sv-SE" sz="1400"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endParaRPr>
          </a:p>
          <a:p>
            <a:pPr defTabSz="914400">
              <a:defRPr/>
            </a:pPr>
            <a:endParaRPr lang="sv-SE" sz="1400"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endParaRPr>
          </a:p>
          <a:p>
            <a:pPr defTabSz="914400">
              <a:defRPr/>
            </a:pPr>
            <a:r>
              <a:rPr lang="sv-SE" sz="1400"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rPr>
              <a:t>För att säkerställa att våra undersökningar presenteras på ett korrekt sätt ber vi alltid att få se den text som skrivs med syfte att publiceras där Novus undersökningar omnämns.</a:t>
            </a:r>
          </a:p>
          <a:p>
            <a:pPr defTabSz="914400">
              <a:defRPr/>
            </a:pPr>
            <a:endParaRPr lang="sv-SE" sz="1400"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endParaRPr>
          </a:p>
          <a:p>
            <a:pPr defTabSz="914400">
              <a:defRPr/>
            </a:pPr>
            <a:r>
              <a:rPr lang="sv-SE" sz="1400"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rPr>
              <a:t>Novus förbehåller sig rätten att korrigera felaktiga siffror och tolkningar som har publicerats.</a:t>
            </a:r>
          </a:p>
        </p:txBody>
      </p:sp>
      <p:pic>
        <p:nvPicPr>
          <p:cNvPr id="11" name="Picture 10"/>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524000" y="350221"/>
            <a:ext cx="9144000" cy="2099989"/>
          </a:xfrm>
          <a:prstGeom prst="rect">
            <a:avLst/>
          </a:prstGeom>
        </p:spPr>
      </p:pic>
      <p:sp>
        <p:nvSpPr>
          <p:cNvPr id="2" name="Rubrik 1"/>
          <p:cNvSpPr>
            <a:spLocks noGrp="1"/>
          </p:cNvSpPr>
          <p:nvPr>
            <p:ph type="title" idx="4294967295"/>
          </p:nvPr>
        </p:nvSpPr>
        <p:spPr>
          <a:xfrm>
            <a:off x="1662907" y="1387475"/>
            <a:ext cx="8609013" cy="317500"/>
          </a:xfrm>
          <a:prstGeom prst="rect">
            <a:avLst/>
          </a:prstGeom>
        </p:spPr>
        <p:txBody>
          <a:bodyPr tIns="0" bIns="0">
            <a:normAutofit fontScale="90000"/>
          </a:bodyPr>
          <a:lstStyle/>
          <a:p>
            <a:pPr algn="l"/>
            <a:r>
              <a:rPr lang="sv-SE" sz="6000" dirty="0">
                <a:solidFill>
                  <a:schemeClr val="bg1"/>
                </a:solidFill>
                <a:latin typeface="Arial" panose="020B0604020202020204" pitchFamily="34" charset="0"/>
                <a:cs typeface="Arial" panose="020B0604020202020204" pitchFamily="34" charset="0"/>
              </a:rPr>
              <a:t>Publiceringsregler</a:t>
            </a:r>
          </a:p>
        </p:txBody>
      </p:sp>
      <p:sp>
        <p:nvSpPr>
          <p:cNvPr id="4" name="Rektangel 3"/>
          <p:cNvSpPr/>
          <p:nvPr/>
        </p:nvSpPr>
        <p:spPr>
          <a:xfrm>
            <a:off x="1787526" y="3480133"/>
            <a:ext cx="4179888" cy="2446824"/>
          </a:xfrm>
          <a:prstGeom prst="rect">
            <a:avLst/>
          </a:prstGeom>
        </p:spPr>
        <p:txBody>
          <a:bodyPr wrap="square" lIns="0" tIns="0">
            <a:spAutoFit/>
          </a:bodyPr>
          <a:lstStyle/>
          <a:p>
            <a:pPr defTabSz="914400">
              <a:defRPr/>
            </a:pPr>
            <a:r>
              <a:rPr lang="sv-SE" sz="2200" b="1"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rPr>
              <a:t>Novus varumärke är en garant för att en undersökning har gått rätt till och att slutsatserna kring densamma är korrekta utifrån målet med undersökningen.</a:t>
            </a:r>
          </a:p>
          <a:p>
            <a:pPr defTabSz="914400">
              <a:defRPr/>
            </a:pPr>
            <a:endParaRPr lang="sv-SE" sz="2400" kern="0" dirty="0">
              <a:solidFill>
                <a:sysClr val="windowText" lastClr="000000"/>
              </a:solidFill>
              <a:latin typeface="Arial" panose="020B0604020202020204" pitchFamily="34" charset="0"/>
              <a:ea typeface="Tahoma" panose="020B0604030504040204" pitchFamily="34" charset="0"/>
              <a:cs typeface="Arial" panose="020B0604020202020204" pitchFamily="34" charset="0"/>
            </a:endParaRP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24588" y="3747339"/>
            <a:ext cx="2292846" cy="824662"/>
          </a:xfrm>
          <a:prstGeom prst="rect">
            <a:avLst/>
          </a:prstGeom>
        </p:spPr>
      </p:pic>
      <p:pic>
        <p:nvPicPr>
          <p:cNvPr id="9" name="Picture 8"/>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707516" y="2610734"/>
            <a:ext cx="2957139" cy="571714"/>
          </a:xfrm>
          <a:prstGeom prst="rect">
            <a:avLst/>
          </a:prstGeom>
        </p:spPr>
      </p:pic>
    </p:spTree>
    <p:extLst>
      <p:ext uri="{BB962C8B-B14F-4D97-AF65-F5344CB8AC3E}">
        <p14:creationId xmlns:p14="http://schemas.microsoft.com/office/powerpoint/2010/main" val="2427357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ktangel 21">
            <a:extLst>
              <a:ext uri="{FF2B5EF4-FFF2-40B4-BE49-F238E27FC236}">
                <a16:creationId xmlns:a16="http://schemas.microsoft.com/office/drawing/2014/main" id="{E30E86F5-1AFF-41B6-BD86-33B0481C6C78}"/>
              </a:ext>
            </a:extLst>
          </p:cNvPr>
          <p:cNvSpPr/>
          <p:nvPr/>
        </p:nvSpPr>
        <p:spPr>
          <a:xfrm>
            <a:off x="8091519" y="1601215"/>
            <a:ext cx="3584366" cy="4567197"/>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ktangel 17">
            <a:extLst>
              <a:ext uri="{FF2B5EF4-FFF2-40B4-BE49-F238E27FC236}">
                <a16:creationId xmlns:a16="http://schemas.microsoft.com/office/drawing/2014/main" id="{C599EFC9-E6B0-4140-B3DD-E816F7D8937D}"/>
              </a:ext>
            </a:extLst>
          </p:cNvPr>
          <p:cNvSpPr/>
          <p:nvPr/>
        </p:nvSpPr>
        <p:spPr>
          <a:xfrm>
            <a:off x="4294740" y="1674552"/>
            <a:ext cx="3602520" cy="4521979"/>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Rektangel 15">
            <a:extLst>
              <a:ext uri="{FF2B5EF4-FFF2-40B4-BE49-F238E27FC236}">
                <a16:creationId xmlns:a16="http://schemas.microsoft.com/office/drawing/2014/main" id="{8A79D934-CA7E-4B8A-BC2A-19DCA54573C7}"/>
              </a:ext>
            </a:extLst>
          </p:cNvPr>
          <p:cNvSpPr/>
          <p:nvPr/>
        </p:nvSpPr>
        <p:spPr>
          <a:xfrm>
            <a:off x="378741" y="1674552"/>
            <a:ext cx="3517267" cy="4541521"/>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ubrik 24"/>
          <p:cNvSpPr>
            <a:spLocks noGrp="1"/>
          </p:cNvSpPr>
          <p:nvPr>
            <p:ph type="title"/>
          </p:nvPr>
        </p:nvSpPr>
        <p:spPr>
          <a:xfrm>
            <a:off x="364408" y="303494"/>
            <a:ext cx="11221380" cy="1031884"/>
          </a:xfrm>
          <a:prstGeom prst="rect">
            <a:avLst/>
          </a:prstGeom>
        </p:spPr>
        <p:txBody>
          <a:bodyPr/>
          <a:lstStyle/>
          <a:p>
            <a:r>
              <a:rPr lang="sv-SE" sz="3000" dirty="0"/>
              <a:t>Runt en tredjedel känner någon som fått avstå från fritids- eller </a:t>
            </a:r>
            <a:r>
              <a:rPr lang="sv-SE" sz="3000" dirty="0" err="1"/>
              <a:t>skolaktivitet</a:t>
            </a:r>
            <a:r>
              <a:rPr lang="sv-SE" sz="3000" dirty="0"/>
              <a:t> av ekonomiska skäl</a:t>
            </a:r>
          </a:p>
        </p:txBody>
      </p:sp>
      <p:sp>
        <p:nvSpPr>
          <p:cNvPr id="3" name="Platshållare för bildnummer 2"/>
          <p:cNvSpPr>
            <a:spLocks noGrp="1"/>
          </p:cNvSpPr>
          <p:nvPr>
            <p:ph type="sldNum" sz="quarter" idx="4"/>
          </p:nvPr>
        </p:nvSpPr>
        <p:spPr>
          <a:prstGeom prst="rect">
            <a:avLst/>
          </a:prstGeom>
        </p:spPr>
        <p:txBody>
          <a:bodyPr/>
          <a:lstStyle/>
          <a:p>
            <a:fld id="{69492A6A-7268-5C4D-913D-B61C9DE7F734}" type="slidenum">
              <a:rPr lang="en-US" smtClean="0">
                <a:latin typeface="Arial" panose="020B0604020202020204" pitchFamily="34" charset="0"/>
                <a:cs typeface="Arial" panose="020B0604020202020204" pitchFamily="34" charset="0"/>
              </a:rPr>
              <a:pPr/>
              <a:t>2</a:t>
            </a:fld>
            <a:endParaRPr lang="en-US" dirty="0">
              <a:latin typeface="Arial" panose="020B0604020202020204" pitchFamily="34" charset="0"/>
              <a:cs typeface="Arial" panose="020B0604020202020204" pitchFamily="34" charset="0"/>
            </a:endParaRPr>
          </a:p>
        </p:txBody>
      </p:sp>
      <p:sp>
        <p:nvSpPr>
          <p:cNvPr id="7" name="Rektangel 6">
            <a:extLst>
              <a:ext uri="{FF2B5EF4-FFF2-40B4-BE49-F238E27FC236}">
                <a16:creationId xmlns:a16="http://schemas.microsoft.com/office/drawing/2014/main" id="{511E7552-F8AD-4D91-982F-1E18EAA4BDEB}"/>
              </a:ext>
            </a:extLst>
          </p:cNvPr>
          <p:cNvSpPr/>
          <p:nvPr/>
        </p:nvSpPr>
        <p:spPr>
          <a:xfrm>
            <a:off x="301590" y="1177136"/>
            <a:ext cx="11056181" cy="461665"/>
          </a:xfrm>
          <a:prstGeom prst="rect">
            <a:avLst/>
          </a:prstGeom>
        </p:spPr>
        <p:txBody>
          <a:bodyPr wrap="square">
            <a:spAutoFit/>
          </a:bodyPr>
          <a:lstStyle/>
          <a:p>
            <a:r>
              <a:rPr lang="sv-SE" sz="1200" dirty="0">
                <a:latin typeface="Arial" panose="020B0604020202020204" pitchFamily="34" charset="0"/>
                <a:cs typeface="Arial" panose="020B0604020202020204" pitchFamily="34" charset="0"/>
              </a:rPr>
              <a:t>Fråga: Känner du något barn eller ungdom som blivit tvungen att avstå från fritids- eller </a:t>
            </a:r>
            <a:r>
              <a:rPr lang="sv-SE" sz="1200" dirty="0" err="1">
                <a:latin typeface="Arial" panose="020B0604020202020204" pitchFamily="34" charset="0"/>
                <a:cs typeface="Arial" panose="020B0604020202020204" pitchFamily="34" charset="0"/>
              </a:rPr>
              <a:t>skolaktivitet</a:t>
            </a:r>
            <a:r>
              <a:rPr lang="sv-SE" sz="1200" dirty="0">
                <a:latin typeface="Arial" panose="020B0604020202020204" pitchFamily="34" charset="0"/>
                <a:cs typeface="Arial" panose="020B0604020202020204" pitchFamily="34" charset="0"/>
              </a:rPr>
              <a:t> p.g.a. att hen eller familjen inte har haft råd med aktiviteten? Tänk på den här och förra terminen!</a:t>
            </a:r>
          </a:p>
        </p:txBody>
      </p:sp>
      <p:graphicFrame>
        <p:nvGraphicFramePr>
          <p:cNvPr id="19" name="ChartObject">
            <a:extLst>
              <a:ext uri="{FF2B5EF4-FFF2-40B4-BE49-F238E27FC236}">
                <a16:creationId xmlns:a16="http://schemas.microsoft.com/office/drawing/2014/main" id="{189E8389-A063-44D4-B636-713E7FB4AAE3}"/>
              </a:ext>
            </a:extLst>
          </p:cNvPr>
          <p:cNvGraphicFramePr>
            <a:graphicFrameLocks noGrp="1"/>
          </p:cNvGraphicFramePr>
          <p:nvPr>
            <p:ph type="chart" sz="quarter" idx="15"/>
            <p:extLst/>
          </p:nvPr>
        </p:nvGraphicFramePr>
        <p:xfrm>
          <a:off x="419978" y="2147976"/>
          <a:ext cx="3493623" cy="4277948"/>
        </p:xfrm>
        <a:graphic>
          <a:graphicData uri="http://schemas.openxmlformats.org/drawingml/2006/chart">
            <c:chart xmlns:c="http://schemas.openxmlformats.org/drawingml/2006/chart" xmlns:r="http://schemas.openxmlformats.org/officeDocument/2006/relationships" r:id="rId3"/>
          </a:graphicData>
        </a:graphic>
      </p:graphicFrame>
      <p:sp>
        <p:nvSpPr>
          <p:cNvPr id="17" name="Date Placeholder 3">
            <a:extLst>
              <a:ext uri="{FF2B5EF4-FFF2-40B4-BE49-F238E27FC236}">
                <a16:creationId xmlns:a16="http://schemas.microsoft.com/office/drawing/2014/main" id="{B9D60385-325F-4058-B1E9-1E5433942009}"/>
              </a:ext>
            </a:extLst>
          </p:cNvPr>
          <p:cNvSpPr>
            <a:spLocks noGrp="1"/>
          </p:cNvSpPr>
          <p:nvPr>
            <p:ph type="dt" sz="half" idx="10"/>
          </p:nvPr>
        </p:nvSpPr>
        <p:spPr>
          <a:xfrm>
            <a:off x="8286750" y="1588"/>
            <a:ext cx="2133600" cy="360362"/>
          </a:xfrm>
        </p:spPr>
        <p:txBody>
          <a:bodyPr/>
          <a:lstStyle/>
          <a:p>
            <a:r>
              <a:rPr lang="en-US" dirty="0"/>
              <a:t>2018-06-13</a:t>
            </a:r>
          </a:p>
        </p:txBody>
      </p:sp>
      <p:sp>
        <p:nvSpPr>
          <p:cNvPr id="30" name="Pratbubbla: rektangel med rundade hörn 29">
            <a:extLst>
              <a:ext uri="{FF2B5EF4-FFF2-40B4-BE49-F238E27FC236}">
                <a16:creationId xmlns:a16="http://schemas.microsoft.com/office/drawing/2014/main" id="{20443939-E47D-4390-ADCE-9134B29A9492}"/>
              </a:ext>
            </a:extLst>
          </p:cNvPr>
          <p:cNvSpPr/>
          <p:nvPr/>
        </p:nvSpPr>
        <p:spPr>
          <a:xfrm>
            <a:off x="5414161" y="1775064"/>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8</a:t>
            </a:r>
          </a:p>
        </p:txBody>
      </p:sp>
      <p:pic>
        <p:nvPicPr>
          <p:cNvPr id="14" name="Bildobjekt 13">
            <a:extLst>
              <a:ext uri="{FF2B5EF4-FFF2-40B4-BE49-F238E27FC236}">
                <a16:creationId xmlns:a16="http://schemas.microsoft.com/office/drawing/2014/main" id="{09CE8C42-8370-4A03-A822-54773DB3FE96}"/>
              </a:ext>
            </a:extLst>
          </p:cNvPr>
          <p:cNvPicPr>
            <a:picLocks noChangeAspect="1"/>
          </p:cNvPicPr>
          <p:nvPr/>
        </p:nvPicPr>
        <p:blipFill>
          <a:blip r:embed="rId4" cstate="email">
            <a:extLst>
              <a:ext uri="{BEBA8EAE-BF5A-486C-A8C5-ECC9F3942E4B}">
                <a14:imgProps xmlns:a14="http://schemas.microsoft.com/office/drawing/2010/main">
                  <a14:imgLayer r:embed="rId5">
                    <a14:imgEffect>
                      <a14:brightnessContrast contrast="20000"/>
                    </a14:imgEffect>
                  </a14:imgLayer>
                </a14:imgProps>
              </a:ext>
              <a:ext uri="{28A0092B-C50C-407E-A947-70E740481C1C}">
                <a14:useLocalDpi xmlns:a14="http://schemas.microsoft.com/office/drawing/2010/main"/>
              </a:ext>
            </a:extLst>
          </a:blip>
          <a:stretch>
            <a:fillRect/>
          </a:stretch>
        </p:blipFill>
        <p:spPr>
          <a:xfrm>
            <a:off x="454988" y="1723256"/>
            <a:ext cx="563271" cy="634571"/>
          </a:xfrm>
          <a:prstGeom prst="rect">
            <a:avLst/>
          </a:prstGeom>
        </p:spPr>
      </p:pic>
      <p:pic>
        <p:nvPicPr>
          <p:cNvPr id="2" name="Bildobjekt 1">
            <a:extLst>
              <a:ext uri="{FF2B5EF4-FFF2-40B4-BE49-F238E27FC236}">
                <a16:creationId xmlns:a16="http://schemas.microsoft.com/office/drawing/2014/main" id="{C10B75EB-4F5B-496D-B242-98F38769440B}"/>
              </a:ext>
            </a:extLst>
          </p:cNvPr>
          <p:cNvPicPr>
            <a:picLocks noChangeAspect="1"/>
          </p:cNvPicPr>
          <p:nvPr/>
        </p:nvPicPr>
        <p:blipFill rotWithShape="1">
          <a:blip r:embed="rId6" cstate="email">
            <a:extLst>
              <a:ext uri="{BEBA8EAE-BF5A-486C-A8C5-ECC9F3942E4B}">
                <a14:imgProps xmlns:a14="http://schemas.microsoft.com/office/drawing/2010/main">
                  <a14:imgLayer r:embed="rId7">
                    <a14:imgEffect>
                      <a14:brightnessContrast contrast="20000"/>
                    </a14:imgEffect>
                  </a14:imgLayer>
                </a14:imgProps>
              </a:ext>
              <a:ext uri="{28A0092B-C50C-407E-A947-70E740481C1C}">
                <a14:useLocalDpi xmlns:a14="http://schemas.microsoft.com/office/drawing/2010/main"/>
              </a:ext>
            </a:extLst>
          </a:blip>
          <a:srcRect/>
          <a:stretch/>
        </p:blipFill>
        <p:spPr>
          <a:xfrm>
            <a:off x="8120251" y="1674552"/>
            <a:ext cx="700672" cy="636043"/>
          </a:xfrm>
          <a:prstGeom prst="rect">
            <a:avLst/>
          </a:prstGeom>
        </p:spPr>
      </p:pic>
      <p:pic>
        <p:nvPicPr>
          <p:cNvPr id="27" name="Bildobjekt 26">
            <a:extLst>
              <a:ext uri="{FF2B5EF4-FFF2-40B4-BE49-F238E27FC236}">
                <a16:creationId xmlns:a16="http://schemas.microsoft.com/office/drawing/2014/main" id="{A8B680F4-44CD-4A2F-B61F-7BFC81625BC1}"/>
              </a:ext>
            </a:extLst>
          </p:cNvPr>
          <p:cNvPicPr>
            <a:picLocks noChangeAspect="1"/>
          </p:cNvPicPr>
          <p:nvPr/>
        </p:nvPicPr>
        <p:blipFill rotWithShape="1">
          <a:blip r:embed="rId8" cstate="email">
            <a:extLst>
              <a:ext uri="{BEBA8EAE-BF5A-486C-A8C5-ECC9F3942E4B}">
                <a14:imgProps xmlns:a14="http://schemas.microsoft.com/office/drawing/2010/main">
                  <a14:imgLayer r:embed="rId9">
                    <a14:imgEffect>
                      <a14:brightnessContrast contrast="20000"/>
                    </a14:imgEffect>
                  </a14:imgLayer>
                </a14:imgProps>
              </a:ext>
              <a:ext uri="{28A0092B-C50C-407E-A947-70E740481C1C}">
                <a14:useLocalDpi xmlns:a14="http://schemas.microsoft.com/office/drawing/2010/main"/>
              </a:ext>
            </a:extLst>
          </a:blip>
          <a:srcRect/>
          <a:stretch/>
        </p:blipFill>
        <p:spPr>
          <a:xfrm>
            <a:off x="4403376" y="1695240"/>
            <a:ext cx="559986" cy="713368"/>
          </a:xfrm>
          <a:prstGeom prst="rect">
            <a:avLst/>
          </a:prstGeom>
        </p:spPr>
      </p:pic>
      <p:sp>
        <p:nvSpPr>
          <p:cNvPr id="35" name="Pratbubbla: rektangel med rundade hörn 34">
            <a:extLst>
              <a:ext uri="{FF2B5EF4-FFF2-40B4-BE49-F238E27FC236}">
                <a16:creationId xmlns:a16="http://schemas.microsoft.com/office/drawing/2014/main" id="{8F8A2AEC-5FAA-4341-B893-80EAB0324DA6}"/>
              </a:ext>
            </a:extLst>
          </p:cNvPr>
          <p:cNvSpPr/>
          <p:nvPr/>
        </p:nvSpPr>
        <p:spPr>
          <a:xfrm>
            <a:off x="1466231" y="1820419"/>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6</a:t>
            </a:r>
          </a:p>
        </p:txBody>
      </p:sp>
      <p:sp>
        <p:nvSpPr>
          <p:cNvPr id="36" name="Pratbubbla: rektangel med rundade hörn 35">
            <a:extLst>
              <a:ext uri="{FF2B5EF4-FFF2-40B4-BE49-F238E27FC236}">
                <a16:creationId xmlns:a16="http://schemas.microsoft.com/office/drawing/2014/main" id="{60F376F1-D6B4-4E5C-8B8E-69806321F787}"/>
              </a:ext>
            </a:extLst>
          </p:cNvPr>
          <p:cNvSpPr/>
          <p:nvPr/>
        </p:nvSpPr>
        <p:spPr>
          <a:xfrm>
            <a:off x="9202062" y="1769375"/>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1:AN GYMNASIET</a:t>
            </a:r>
          </a:p>
        </p:txBody>
      </p:sp>
      <p:sp>
        <p:nvSpPr>
          <p:cNvPr id="21" name="Rectangle 8">
            <a:extLst>
              <a:ext uri="{FF2B5EF4-FFF2-40B4-BE49-F238E27FC236}">
                <a16:creationId xmlns:a16="http://schemas.microsoft.com/office/drawing/2014/main" id="{8FA6E25A-6AEA-49AD-A392-E1779C443CFF}"/>
              </a:ext>
            </a:extLst>
          </p:cNvPr>
          <p:cNvSpPr/>
          <p:nvPr/>
        </p:nvSpPr>
        <p:spPr>
          <a:xfrm>
            <a:off x="1524000"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6 (n=351)</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3" name="Rectangle 8">
            <a:extLst>
              <a:ext uri="{FF2B5EF4-FFF2-40B4-BE49-F238E27FC236}">
                <a16:creationId xmlns:a16="http://schemas.microsoft.com/office/drawing/2014/main" id="{3DF79BFF-88B7-4CF0-A6DF-FF7192DD50E6}"/>
              </a:ext>
            </a:extLst>
          </p:cNvPr>
          <p:cNvSpPr/>
          <p:nvPr/>
        </p:nvSpPr>
        <p:spPr>
          <a:xfrm>
            <a:off x="5589204"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8 (n=352)</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4" name="Rectangle 8">
            <a:extLst>
              <a:ext uri="{FF2B5EF4-FFF2-40B4-BE49-F238E27FC236}">
                <a16:creationId xmlns:a16="http://schemas.microsoft.com/office/drawing/2014/main" id="{2EF09134-5C5F-49BF-B872-F8AC3AF88E59}"/>
              </a:ext>
            </a:extLst>
          </p:cNvPr>
          <p:cNvSpPr/>
          <p:nvPr/>
        </p:nvSpPr>
        <p:spPr>
          <a:xfrm>
            <a:off x="9366763" y="6266570"/>
            <a:ext cx="1694695"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1:an gymnasiet (n=356)</a:t>
            </a:r>
            <a:endParaRPr lang="en-US" sz="900" dirty="0">
              <a:solidFill>
                <a:schemeClr val="bg1">
                  <a:lumMod val="50000"/>
                </a:schemeClr>
              </a:solidFill>
              <a:latin typeface="Arial" panose="020B0604020202020204" pitchFamily="34" charset="0"/>
              <a:cs typeface="Arial" panose="020B0604020202020204" pitchFamily="34" charset="0"/>
            </a:endParaRPr>
          </a:p>
        </p:txBody>
      </p:sp>
      <p:graphicFrame>
        <p:nvGraphicFramePr>
          <p:cNvPr id="34" name="ChartObject">
            <a:extLst>
              <a:ext uri="{FF2B5EF4-FFF2-40B4-BE49-F238E27FC236}">
                <a16:creationId xmlns:a16="http://schemas.microsoft.com/office/drawing/2014/main" id="{9126A330-C4BE-4595-AA83-7086C6B0B3C5}"/>
              </a:ext>
            </a:extLst>
          </p:cNvPr>
          <p:cNvGraphicFramePr>
            <a:graphicFrameLocks/>
          </p:cNvGraphicFramePr>
          <p:nvPr>
            <p:extLst/>
          </p:nvPr>
        </p:nvGraphicFramePr>
        <p:xfrm>
          <a:off x="8226055" y="2119903"/>
          <a:ext cx="3493623" cy="4277948"/>
        </p:xfrm>
        <a:graphic>
          <a:graphicData uri="http://schemas.openxmlformats.org/drawingml/2006/chart">
            <c:chart xmlns:c="http://schemas.openxmlformats.org/drawingml/2006/chart" xmlns:r="http://schemas.openxmlformats.org/officeDocument/2006/relationships" r:id="rId10"/>
          </a:graphicData>
        </a:graphic>
      </p:graphicFrame>
      <p:sp>
        <p:nvSpPr>
          <p:cNvPr id="26" name="Höger klammerparentes 25">
            <a:extLst>
              <a:ext uri="{FF2B5EF4-FFF2-40B4-BE49-F238E27FC236}">
                <a16:creationId xmlns:a16="http://schemas.microsoft.com/office/drawing/2014/main" id="{3948F6CF-72B7-466C-B40D-60C5646FB70B}"/>
              </a:ext>
            </a:extLst>
          </p:cNvPr>
          <p:cNvSpPr/>
          <p:nvPr/>
        </p:nvSpPr>
        <p:spPr>
          <a:xfrm>
            <a:off x="2838877" y="2559914"/>
            <a:ext cx="248965" cy="1346405"/>
          </a:xfrm>
          <a:prstGeom prst="rightBrace">
            <a:avLst>
              <a:gd name="adj1" fmla="val 8333"/>
              <a:gd name="adj2" fmla="val 49160"/>
            </a:avLst>
          </a:prstGeom>
        </p:spPr>
        <p:style>
          <a:lnRef idx="1">
            <a:schemeClr val="accent6"/>
          </a:lnRef>
          <a:fillRef idx="0">
            <a:schemeClr val="accent6"/>
          </a:fillRef>
          <a:effectRef idx="0">
            <a:schemeClr val="accent6"/>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sv-SE"/>
          </a:p>
        </p:txBody>
      </p:sp>
      <p:sp>
        <p:nvSpPr>
          <p:cNvPr id="28" name="textruta 27">
            <a:extLst>
              <a:ext uri="{FF2B5EF4-FFF2-40B4-BE49-F238E27FC236}">
                <a16:creationId xmlns:a16="http://schemas.microsoft.com/office/drawing/2014/main" id="{627C3B4F-F10C-476A-A959-6C02DA118800}"/>
              </a:ext>
            </a:extLst>
          </p:cNvPr>
          <p:cNvSpPr txBox="1"/>
          <p:nvPr/>
        </p:nvSpPr>
        <p:spPr>
          <a:xfrm>
            <a:off x="3113233" y="3047197"/>
            <a:ext cx="904006" cy="276999"/>
          </a:xfrm>
          <a:prstGeom prst="rect">
            <a:avLst/>
          </a:prstGeom>
          <a:noFill/>
        </p:spPr>
        <p:txBody>
          <a:bodyPr wrap="square" rtlCol="0">
            <a:spAutoFit/>
          </a:bodyPr>
          <a:lstStyle/>
          <a:p>
            <a:r>
              <a:rPr lang="sv-SE" sz="1200" dirty="0">
                <a:solidFill>
                  <a:schemeClr val="tx1">
                    <a:lumMod val="75000"/>
                    <a:lumOff val="25000"/>
                  </a:schemeClr>
                </a:solidFill>
                <a:latin typeface="Arial" panose="020B0604020202020204" pitchFamily="34" charset="0"/>
                <a:cs typeface="Arial" panose="020B0604020202020204" pitchFamily="34" charset="0"/>
              </a:rPr>
              <a:t>JA 30%</a:t>
            </a:r>
            <a:endParaRPr lang="sv-SE" sz="1200" dirty="0">
              <a:solidFill>
                <a:srgbClr val="686868"/>
              </a:solidFill>
              <a:latin typeface="Arial" panose="020B0604020202020204" pitchFamily="34" charset="0"/>
              <a:cs typeface="Arial" panose="020B0604020202020204" pitchFamily="34" charset="0"/>
            </a:endParaRPr>
          </a:p>
        </p:txBody>
      </p:sp>
      <p:graphicFrame>
        <p:nvGraphicFramePr>
          <p:cNvPr id="29" name="ChartObject">
            <a:extLst>
              <a:ext uri="{FF2B5EF4-FFF2-40B4-BE49-F238E27FC236}">
                <a16:creationId xmlns:a16="http://schemas.microsoft.com/office/drawing/2014/main" id="{28985C94-47DA-47DE-98E0-A69463D8DB41}"/>
              </a:ext>
            </a:extLst>
          </p:cNvPr>
          <p:cNvGraphicFramePr>
            <a:graphicFrameLocks/>
          </p:cNvGraphicFramePr>
          <p:nvPr>
            <p:extLst/>
          </p:nvPr>
        </p:nvGraphicFramePr>
        <p:xfrm>
          <a:off x="4242396" y="2119903"/>
          <a:ext cx="3493623" cy="4277948"/>
        </p:xfrm>
        <a:graphic>
          <a:graphicData uri="http://schemas.openxmlformats.org/drawingml/2006/chart">
            <c:chart xmlns:c="http://schemas.openxmlformats.org/drawingml/2006/chart" xmlns:r="http://schemas.openxmlformats.org/officeDocument/2006/relationships" r:id="rId11"/>
          </a:graphicData>
        </a:graphic>
      </p:graphicFrame>
      <p:sp>
        <p:nvSpPr>
          <p:cNvPr id="31" name="Höger klammerparentes 30">
            <a:extLst>
              <a:ext uri="{FF2B5EF4-FFF2-40B4-BE49-F238E27FC236}">
                <a16:creationId xmlns:a16="http://schemas.microsoft.com/office/drawing/2014/main" id="{06D5548B-44C9-41B3-B17C-6065B3695D63}"/>
              </a:ext>
            </a:extLst>
          </p:cNvPr>
          <p:cNvSpPr/>
          <p:nvPr/>
        </p:nvSpPr>
        <p:spPr>
          <a:xfrm>
            <a:off x="6814935" y="2484422"/>
            <a:ext cx="248965" cy="1346405"/>
          </a:xfrm>
          <a:prstGeom prst="rightBrace">
            <a:avLst>
              <a:gd name="adj1" fmla="val 8333"/>
              <a:gd name="adj2" fmla="val 49160"/>
            </a:avLst>
          </a:prstGeom>
        </p:spPr>
        <p:style>
          <a:lnRef idx="1">
            <a:schemeClr val="accent6"/>
          </a:lnRef>
          <a:fillRef idx="0">
            <a:schemeClr val="accent6"/>
          </a:fillRef>
          <a:effectRef idx="0">
            <a:schemeClr val="accent6"/>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sv-SE"/>
          </a:p>
        </p:txBody>
      </p:sp>
      <p:sp>
        <p:nvSpPr>
          <p:cNvPr id="32" name="textruta 31">
            <a:extLst>
              <a:ext uri="{FF2B5EF4-FFF2-40B4-BE49-F238E27FC236}">
                <a16:creationId xmlns:a16="http://schemas.microsoft.com/office/drawing/2014/main" id="{A1899CA4-3D26-4966-80C7-2A22703BBC0C}"/>
              </a:ext>
            </a:extLst>
          </p:cNvPr>
          <p:cNvSpPr txBox="1"/>
          <p:nvPr/>
        </p:nvSpPr>
        <p:spPr>
          <a:xfrm>
            <a:off x="7055999" y="3019124"/>
            <a:ext cx="904006" cy="276999"/>
          </a:xfrm>
          <a:prstGeom prst="rect">
            <a:avLst/>
          </a:prstGeom>
          <a:noFill/>
        </p:spPr>
        <p:txBody>
          <a:bodyPr wrap="square" rtlCol="0">
            <a:spAutoFit/>
          </a:bodyPr>
          <a:lstStyle/>
          <a:p>
            <a:r>
              <a:rPr lang="sv-SE" sz="1200" dirty="0">
                <a:solidFill>
                  <a:schemeClr val="tx1">
                    <a:lumMod val="75000"/>
                    <a:lumOff val="25000"/>
                  </a:schemeClr>
                </a:solidFill>
                <a:latin typeface="Arial" panose="020B0604020202020204" pitchFamily="34" charset="0"/>
                <a:cs typeface="Arial" panose="020B0604020202020204" pitchFamily="34" charset="0"/>
              </a:rPr>
              <a:t>JA 34%</a:t>
            </a:r>
            <a:endParaRPr lang="sv-SE" sz="1200" dirty="0">
              <a:solidFill>
                <a:srgbClr val="686868"/>
              </a:solidFill>
              <a:latin typeface="Arial" panose="020B0604020202020204" pitchFamily="34" charset="0"/>
              <a:cs typeface="Arial" panose="020B0604020202020204" pitchFamily="34" charset="0"/>
            </a:endParaRPr>
          </a:p>
        </p:txBody>
      </p:sp>
      <p:graphicFrame>
        <p:nvGraphicFramePr>
          <p:cNvPr id="37" name="ChartObject">
            <a:extLst>
              <a:ext uri="{FF2B5EF4-FFF2-40B4-BE49-F238E27FC236}">
                <a16:creationId xmlns:a16="http://schemas.microsoft.com/office/drawing/2014/main" id="{C2FF3A24-7E14-49D5-BC2C-AE70E3AB3FDB}"/>
              </a:ext>
            </a:extLst>
          </p:cNvPr>
          <p:cNvGraphicFramePr>
            <a:graphicFrameLocks/>
          </p:cNvGraphicFramePr>
          <p:nvPr>
            <p:extLst/>
          </p:nvPr>
        </p:nvGraphicFramePr>
        <p:xfrm>
          <a:off x="8092165" y="2056897"/>
          <a:ext cx="3493623" cy="4277948"/>
        </p:xfrm>
        <a:graphic>
          <a:graphicData uri="http://schemas.openxmlformats.org/drawingml/2006/chart">
            <c:chart xmlns:c="http://schemas.openxmlformats.org/drawingml/2006/chart" xmlns:r="http://schemas.openxmlformats.org/officeDocument/2006/relationships" r:id="rId12"/>
          </a:graphicData>
        </a:graphic>
      </p:graphicFrame>
      <p:sp>
        <p:nvSpPr>
          <p:cNvPr id="39" name="Höger klammerparentes 38">
            <a:extLst>
              <a:ext uri="{FF2B5EF4-FFF2-40B4-BE49-F238E27FC236}">
                <a16:creationId xmlns:a16="http://schemas.microsoft.com/office/drawing/2014/main" id="{24643D8F-3C20-44B6-96F7-3F4BBF9D1EEE}"/>
              </a:ext>
            </a:extLst>
          </p:cNvPr>
          <p:cNvSpPr/>
          <p:nvPr/>
        </p:nvSpPr>
        <p:spPr>
          <a:xfrm>
            <a:off x="10664704" y="2421416"/>
            <a:ext cx="248965" cy="1346405"/>
          </a:xfrm>
          <a:prstGeom prst="rightBrace">
            <a:avLst>
              <a:gd name="adj1" fmla="val 8333"/>
              <a:gd name="adj2" fmla="val 49160"/>
            </a:avLst>
          </a:prstGeom>
        </p:spPr>
        <p:style>
          <a:lnRef idx="1">
            <a:schemeClr val="accent6"/>
          </a:lnRef>
          <a:fillRef idx="0">
            <a:schemeClr val="accent6"/>
          </a:fillRef>
          <a:effectRef idx="0">
            <a:schemeClr val="accent6"/>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sv-SE"/>
          </a:p>
        </p:txBody>
      </p:sp>
      <p:sp>
        <p:nvSpPr>
          <p:cNvPr id="40" name="textruta 39">
            <a:extLst>
              <a:ext uri="{FF2B5EF4-FFF2-40B4-BE49-F238E27FC236}">
                <a16:creationId xmlns:a16="http://schemas.microsoft.com/office/drawing/2014/main" id="{6535D062-ADC7-4364-9F59-FC9CF58B2A93}"/>
              </a:ext>
            </a:extLst>
          </p:cNvPr>
          <p:cNvSpPr txBox="1"/>
          <p:nvPr/>
        </p:nvSpPr>
        <p:spPr>
          <a:xfrm>
            <a:off x="10905768" y="2956118"/>
            <a:ext cx="904006" cy="276999"/>
          </a:xfrm>
          <a:prstGeom prst="rect">
            <a:avLst/>
          </a:prstGeom>
          <a:noFill/>
        </p:spPr>
        <p:txBody>
          <a:bodyPr wrap="square" rtlCol="0">
            <a:spAutoFit/>
          </a:bodyPr>
          <a:lstStyle/>
          <a:p>
            <a:r>
              <a:rPr lang="sv-SE" sz="1200" dirty="0">
                <a:solidFill>
                  <a:schemeClr val="tx1">
                    <a:lumMod val="75000"/>
                    <a:lumOff val="25000"/>
                  </a:schemeClr>
                </a:solidFill>
                <a:latin typeface="Arial" panose="020B0604020202020204" pitchFamily="34" charset="0"/>
                <a:cs typeface="Arial" panose="020B0604020202020204" pitchFamily="34" charset="0"/>
              </a:rPr>
              <a:t>JA 39%</a:t>
            </a:r>
            <a:endParaRPr lang="sv-SE" sz="1200" dirty="0">
              <a:solidFill>
                <a:srgbClr val="68686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7084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ktangel 21">
            <a:extLst>
              <a:ext uri="{FF2B5EF4-FFF2-40B4-BE49-F238E27FC236}">
                <a16:creationId xmlns:a16="http://schemas.microsoft.com/office/drawing/2014/main" id="{E30E86F5-1AFF-41B6-BD86-33B0481C6C78}"/>
              </a:ext>
            </a:extLst>
          </p:cNvPr>
          <p:cNvSpPr/>
          <p:nvPr/>
        </p:nvSpPr>
        <p:spPr>
          <a:xfrm>
            <a:off x="8091519" y="1601215"/>
            <a:ext cx="3584366" cy="4567197"/>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ktangel 17">
            <a:extLst>
              <a:ext uri="{FF2B5EF4-FFF2-40B4-BE49-F238E27FC236}">
                <a16:creationId xmlns:a16="http://schemas.microsoft.com/office/drawing/2014/main" id="{C599EFC9-E6B0-4140-B3DD-E816F7D8937D}"/>
              </a:ext>
            </a:extLst>
          </p:cNvPr>
          <p:cNvSpPr/>
          <p:nvPr/>
        </p:nvSpPr>
        <p:spPr>
          <a:xfrm>
            <a:off x="4294740" y="1674552"/>
            <a:ext cx="3602520" cy="4521979"/>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Rektangel 15">
            <a:extLst>
              <a:ext uri="{FF2B5EF4-FFF2-40B4-BE49-F238E27FC236}">
                <a16:creationId xmlns:a16="http://schemas.microsoft.com/office/drawing/2014/main" id="{8A79D934-CA7E-4B8A-BC2A-19DCA54573C7}"/>
              </a:ext>
            </a:extLst>
          </p:cNvPr>
          <p:cNvSpPr/>
          <p:nvPr/>
        </p:nvSpPr>
        <p:spPr>
          <a:xfrm>
            <a:off x="378741" y="1674552"/>
            <a:ext cx="3517267" cy="4541521"/>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ubrik 24"/>
          <p:cNvSpPr>
            <a:spLocks noGrp="1"/>
          </p:cNvSpPr>
          <p:nvPr>
            <p:ph type="title"/>
          </p:nvPr>
        </p:nvSpPr>
        <p:spPr>
          <a:xfrm>
            <a:off x="378741" y="357435"/>
            <a:ext cx="11221380" cy="1031884"/>
          </a:xfrm>
          <a:prstGeom prst="rect">
            <a:avLst/>
          </a:prstGeom>
        </p:spPr>
        <p:txBody>
          <a:bodyPr/>
          <a:lstStyle/>
          <a:p>
            <a:r>
              <a:rPr lang="sv-SE" sz="3000" dirty="0"/>
              <a:t>Runt hälften har varit med om att man från skolan bett dem ta med pengar till matsäck eller utflykt</a:t>
            </a:r>
          </a:p>
        </p:txBody>
      </p:sp>
      <p:sp>
        <p:nvSpPr>
          <p:cNvPr id="3" name="Platshållare för bildnummer 2"/>
          <p:cNvSpPr>
            <a:spLocks noGrp="1"/>
          </p:cNvSpPr>
          <p:nvPr>
            <p:ph type="sldNum" sz="quarter" idx="4"/>
          </p:nvPr>
        </p:nvSpPr>
        <p:spPr>
          <a:prstGeom prst="rect">
            <a:avLst/>
          </a:prstGeom>
        </p:spPr>
        <p:txBody>
          <a:bodyPr/>
          <a:lstStyle/>
          <a:p>
            <a:fld id="{69492A6A-7268-5C4D-913D-B61C9DE7F734}" type="slidenum">
              <a:rPr lang="en-US" smtClean="0">
                <a:latin typeface="Arial" panose="020B0604020202020204" pitchFamily="34" charset="0"/>
                <a:cs typeface="Arial" panose="020B0604020202020204" pitchFamily="34" charset="0"/>
              </a:rPr>
              <a:pPr/>
              <a:t>3</a:t>
            </a:fld>
            <a:endParaRPr lang="en-US" dirty="0">
              <a:latin typeface="Arial" panose="020B0604020202020204" pitchFamily="34" charset="0"/>
              <a:cs typeface="Arial" panose="020B0604020202020204" pitchFamily="34" charset="0"/>
            </a:endParaRPr>
          </a:p>
        </p:txBody>
      </p:sp>
      <p:sp>
        <p:nvSpPr>
          <p:cNvPr id="7" name="Rektangel 6">
            <a:extLst>
              <a:ext uri="{FF2B5EF4-FFF2-40B4-BE49-F238E27FC236}">
                <a16:creationId xmlns:a16="http://schemas.microsoft.com/office/drawing/2014/main" id="{511E7552-F8AD-4D91-982F-1E18EAA4BDEB}"/>
              </a:ext>
            </a:extLst>
          </p:cNvPr>
          <p:cNvSpPr/>
          <p:nvPr/>
        </p:nvSpPr>
        <p:spPr>
          <a:xfrm>
            <a:off x="301590" y="1230286"/>
            <a:ext cx="11056181" cy="461665"/>
          </a:xfrm>
          <a:prstGeom prst="rect">
            <a:avLst/>
          </a:prstGeom>
        </p:spPr>
        <p:txBody>
          <a:bodyPr wrap="square">
            <a:spAutoFit/>
          </a:bodyPr>
          <a:lstStyle/>
          <a:p>
            <a:r>
              <a:rPr lang="sv-SE" sz="1200" dirty="0">
                <a:latin typeface="Arial" panose="020B0604020202020204" pitchFamily="34" charset="0"/>
                <a:cs typeface="Arial" panose="020B0604020202020204" pitchFamily="34" charset="0"/>
              </a:rPr>
              <a:t>Fråga: Har det hänt att en lärare (eller någon annan på skolan) bett er ta med pengar till gemensam matsäck, utflykt eller friluftsdag? Tänk på den här och förra terminen!</a:t>
            </a:r>
          </a:p>
        </p:txBody>
      </p:sp>
      <p:graphicFrame>
        <p:nvGraphicFramePr>
          <p:cNvPr id="19" name="ChartObject">
            <a:extLst>
              <a:ext uri="{FF2B5EF4-FFF2-40B4-BE49-F238E27FC236}">
                <a16:creationId xmlns:a16="http://schemas.microsoft.com/office/drawing/2014/main" id="{189E8389-A063-44D4-B636-713E7FB4AAE3}"/>
              </a:ext>
            </a:extLst>
          </p:cNvPr>
          <p:cNvGraphicFramePr>
            <a:graphicFrameLocks noGrp="1"/>
          </p:cNvGraphicFramePr>
          <p:nvPr>
            <p:ph type="chart" sz="quarter" idx="15"/>
            <p:extLst/>
          </p:nvPr>
        </p:nvGraphicFramePr>
        <p:xfrm>
          <a:off x="419978" y="2147976"/>
          <a:ext cx="3493623" cy="4277948"/>
        </p:xfrm>
        <a:graphic>
          <a:graphicData uri="http://schemas.openxmlformats.org/drawingml/2006/chart">
            <c:chart xmlns:c="http://schemas.openxmlformats.org/drawingml/2006/chart" xmlns:r="http://schemas.openxmlformats.org/officeDocument/2006/relationships" r:id="rId3"/>
          </a:graphicData>
        </a:graphic>
      </p:graphicFrame>
      <p:sp>
        <p:nvSpPr>
          <p:cNvPr id="17" name="Date Placeholder 3">
            <a:extLst>
              <a:ext uri="{FF2B5EF4-FFF2-40B4-BE49-F238E27FC236}">
                <a16:creationId xmlns:a16="http://schemas.microsoft.com/office/drawing/2014/main" id="{B9D60385-325F-4058-B1E9-1E5433942009}"/>
              </a:ext>
            </a:extLst>
          </p:cNvPr>
          <p:cNvSpPr>
            <a:spLocks noGrp="1"/>
          </p:cNvSpPr>
          <p:nvPr>
            <p:ph type="dt" sz="half" idx="10"/>
          </p:nvPr>
        </p:nvSpPr>
        <p:spPr>
          <a:xfrm>
            <a:off x="8286750" y="1588"/>
            <a:ext cx="2133600" cy="360362"/>
          </a:xfrm>
        </p:spPr>
        <p:txBody>
          <a:bodyPr/>
          <a:lstStyle/>
          <a:p>
            <a:r>
              <a:rPr lang="en-US" dirty="0"/>
              <a:t>2018-06-13</a:t>
            </a:r>
          </a:p>
        </p:txBody>
      </p:sp>
      <p:sp>
        <p:nvSpPr>
          <p:cNvPr id="30" name="Pratbubbla: rektangel med rundade hörn 29">
            <a:extLst>
              <a:ext uri="{FF2B5EF4-FFF2-40B4-BE49-F238E27FC236}">
                <a16:creationId xmlns:a16="http://schemas.microsoft.com/office/drawing/2014/main" id="{20443939-E47D-4390-ADCE-9134B29A9492}"/>
              </a:ext>
            </a:extLst>
          </p:cNvPr>
          <p:cNvSpPr/>
          <p:nvPr/>
        </p:nvSpPr>
        <p:spPr>
          <a:xfrm>
            <a:off x="5414161" y="1775064"/>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8</a:t>
            </a:r>
          </a:p>
        </p:txBody>
      </p:sp>
      <p:pic>
        <p:nvPicPr>
          <p:cNvPr id="14" name="Bildobjekt 13">
            <a:extLst>
              <a:ext uri="{FF2B5EF4-FFF2-40B4-BE49-F238E27FC236}">
                <a16:creationId xmlns:a16="http://schemas.microsoft.com/office/drawing/2014/main" id="{09CE8C42-8370-4A03-A822-54773DB3FE96}"/>
              </a:ext>
            </a:extLst>
          </p:cNvPr>
          <p:cNvPicPr>
            <a:picLocks noChangeAspect="1"/>
          </p:cNvPicPr>
          <p:nvPr/>
        </p:nvPicPr>
        <p:blipFill>
          <a:blip r:embed="rId4" cstate="email">
            <a:extLst>
              <a:ext uri="{BEBA8EAE-BF5A-486C-A8C5-ECC9F3942E4B}">
                <a14:imgProps xmlns:a14="http://schemas.microsoft.com/office/drawing/2010/main">
                  <a14:imgLayer r:embed="rId5">
                    <a14:imgEffect>
                      <a14:brightnessContrast contrast="20000"/>
                    </a14:imgEffect>
                  </a14:imgLayer>
                </a14:imgProps>
              </a:ext>
              <a:ext uri="{28A0092B-C50C-407E-A947-70E740481C1C}">
                <a14:useLocalDpi xmlns:a14="http://schemas.microsoft.com/office/drawing/2010/main"/>
              </a:ext>
            </a:extLst>
          </a:blip>
          <a:stretch>
            <a:fillRect/>
          </a:stretch>
        </p:blipFill>
        <p:spPr>
          <a:xfrm>
            <a:off x="454988" y="1723256"/>
            <a:ext cx="563271" cy="634571"/>
          </a:xfrm>
          <a:prstGeom prst="rect">
            <a:avLst/>
          </a:prstGeom>
        </p:spPr>
      </p:pic>
      <p:pic>
        <p:nvPicPr>
          <p:cNvPr id="2" name="Bildobjekt 1">
            <a:extLst>
              <a:ext uri="{FF2B5EF4-FFF2-40B4-BE49-F238E27FC236}">
                <a16:creationId xmlns:a16="http://schemas.microsoft.com/office/drawing/2014/main" id="{C10B75EB-4F5B-496D-B242-98F38769440B}"/>
              </a:ext>
            </a:extLst>
          </p:cNvPr>
          <p:cNvPicPr>
            <a:picLocks noChangeAspect="1"/>
          </p:cNvPicPr>
          <p:nvPr/>
        </p:nvPicPr>
        <p:blipFill rotWithShape="1">
          <a:blip r:embed="rId6" cstate="email">
            <a:extLst>
              <a:ext uri="{BEBA8EAE-BF5A-486C-A8C5-ECC9F3942E4B}">
                <a14:imgProps xmlns:a14="http://schemas.microsoft.com/office/drawing/2010/main">
                  <a14:imgLayer r:embed="rId7">
                    <a14:imgEffect>
                      <a14:brightnessContrast contrast="20000"/>
                    </a14:imgEffect>
                  </a14:imgLayer>
                </a14:imgProps>
              </a:ext>
              <a:ext uri="{28A0092B-C50C-407E-A947-70E740481C1C}">
                <a14:useLocalDpi xmlns:a14="http://schemas.microsoft.com/office/drawing/2010/main"/>
              </a:ext>
            </a:extLst>
          </a:blip>
          <a:srcRect/>
          <a:stretch/>
        </p:blipFill>
        <p:spPr>
          <a:xfrm>
            <a:off x="8120251" y="1674552"/>
            <a:ext cx="700672" cy="636043"/>
          </a:xfrm>
          <a:prstGeom prst="rect">
            <a:avLst/>
          </a:prstGeom>
        </p:spPr>
      </p:pic>
      <p:pic>
        <p:nvPicPr>
          <p:cNvPr id="27" name="Bildobjekt 26">
            <a:extLst>
              <a:ext uri="{FF2B5EF4-FFF2-40B4-BE49-F238E27FC236}">
                <a16:creationId xmlns:a16="http://schemas.microsoft.com/office/drawing/2014/main" id="{A8B680F4-44CD-4A2F-B61F-7BFC81625BC1}"/>
              </a:ext>
            </a:extLst>
          </p:cNvPr>
          <p:cNvPicPr>
            <a:picLocks noChangeAspect="1"/>
          </p:cNvPicPr>
          <p:nvPr/>
        </p:nvPicPr>
        <p:blipFill rotWithShape="1">
          <a:blip r:embed="rId8" cstate="email">
            <a:extLst>
              <a:ext uri="{BEBA8EAE-BF5A-486C-A8C5-ECC9F3942E4B}">
                <a14:imgProps xmlns:a14="http://schemas.microsoft.com/office/drawing/2010/main">
                  <a14:imgLayer r:embed="rId9">
                    <a14:imgEffect>
                      <a14:brightnessContrast contrast="20000"/>
                    </a14:imgEffect>
                  </a14:imgLayer>
                </a14:imgProps>
              </a:ext>
              <a:ext uri="{28A0092B-C50C-407E-A947-70E740481C1C}">
                <a14:useLocalDpi xmlns:a14="http://schemas.microsoft.com/office/drawing/2010/main"/>
              </a:ext>
            </a:extLst>
          </a:blip>
          <a:srcRect/>
          <a:stretch/>
        </p:blipFill>
        <p:spPr>
          <a:xfrm>
            <a:off x="4403376" y="1695240"/>
            <a:ext cx="559986" cy="713368"/>
          </a:xfrm>
          <a:prstGeom prst="rect">
            <a:avLst/>
          </a:prstGeom>
        </p:spPr>
      </p:pic>
      <p:sp>
        <p:nvSpPr>
          <p:cNvPr id="35" name="Pratbubbla: rektangel med rundade hörn 34">
            <a:extLst>
              <a:ext uri="{FF2B5EF4-FFF2-40B4-BE49-F238E27FC236}">
                <a16:creationId xmlns:a16="http://schemas.microsoft.com/office/drawing/2014/main" id="{8F8A2AEC-5FAA-4341-B893-80EAB0324DA6}"/>
              </a:ext>
            </a:extLst>
          </p:cNvPr>
          <p:cNvSpPr/>
          <p:nvPr/>
        </p:nvSpPr>
        <p:spPr>
          <a:xfrm>
            <a:off x="1466231" y="1820419"/>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6</a:t>
            </a:r>
          </a:p>
        </p:txBody>
      </p:sp>
      <p:sp>
        <p:nvSpPr>
          <p:cNvPr id="36" name="Pratbubbla: rektangel med rundade hörn 35">
            <a:extLst>
              <a:ext uri="{FF2B5EF4-FFF2-40B4-BE49-F238E27FC236}">
                <a16:creationId xmlns:a16="http://schemas.microsoft.com/office/drawing/2014/main" id="{60F376F1-D6B4-4E5C-8B8E-69806321F787}"/>
              </a:ext>
            </a:extLst>
          </p:cNvPr>
          <p:cNvSpPr/>
          <p:nvPr/>
        </p:nvSpPr>
        <p:spPr>
          <a:xfrm>
            <a:off x="9202062" y="1769375"/>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1:AN GYMNASIET</a:t>
            </a:r>
          </a:p>
        </p:txBody>
      </p:sp>
      <p:sp>
        <p:nvSpPr>
          <p:cNvPr id="21" name="Rectangle 8">
            <a:extLst>
              <a:ext uri="{FF2B5EF4-FFF2-40B4-BE49-F238E27FC236}">
                <a16:creationId xmlns:a16="http://schemas.microsoft.com/office/drawing/2014/main" id="{8FA6E25A-6AEA-49AD-A392-E1779C443CFF}"/>
              </a:ext>
            </a:extLst>
          </p:cNvPr>
          <p:cNvSpPr/>
          <p:nvPr/>
        </p:nvSpPr>
        <p:spPr>
          <a:xfrm>
            <a:off x="1524000"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6 (n=351)</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3" name="Rectangle 8">
            <a:extLst>
              <a:ext uri="{FF2B5EF4-FFF2-40B4-BE49-F238E27FC236}">
                <a16:creationId xmlns:a16="http://schemas.microsoft.com/office/drawing/2014/main" id="{3DF79BFF-88B7-4CF0-A6DF-FF7192DD50E6}"/>
              </a:ext>
            </a:extLst>
          </p:cNvPr>
          <p:cNvSpPr/>
          <p:nvPr/>
        </p:nvSpPr>
        <p:spPr>
          <a:xfrm>
            <a:off x="5589204"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8 (n=352)</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4" name="Rectangle 8">
            <a:extLst>
              <a:ext uri="{FF2B5EF4-FFF2-40B4-BE49-F238E27FC236}">
                <a16:creationId xmlns:a16="http://schemas.microsoft.com/office/drawing/2014/main" id="{2EF09134-5C5F-49BF-B872-F8AC3AF88E59}"/>
              </a:ext>
            </a:extLst>
          </p:cNvPr>
          <p:cNvSpPr/>
          <p:nvPr/>
        </p:nvSpPr>
        <p:spPr>
          <a:xfrm>
            <a:off x="9366763" y="6266570"/>
            <a:ext cx="1694695"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1:an gymnasiet (n=356)</a:t>
            </a:r>
            <a:endParaRPr lang="en-US" sz="900" dirty="0">
              <a:solidFill>
                <a:schemeClr val="bg1">
                  <a:lumMod val="50000"/>
                </a:schemeClr>
              </a:solidFill>
              <a:latin typeface="Arial" panose="020B0604020202020204" pitchFamily="34" charset="0"/>
              <a:cs typeface="Arial" panose="020B0604020202020204" pitchFamily="34" charset="0"/>
            </a:endParaRPr>
          </a:p>
        </p:txBody>
      </p:sp>
      <p:graphicFrame>
        <p:nvGraphicFramePr>
          <p:cNvPr id="34" name="ChartObject">
            <a:extLst>
              <a:ext uri="{FF2B5EF4-FFF2-40B4-BE49-F238E27FC236}">
                <a16:creationId xmlns:a16="http://schemas.microsoft.com/office/drawing/2014/main" id="{9126A330-C4BE-4595-AA83-7086C6B0B3C5}"/>
              </a:ext>
            </a:extLst>
          </p:cNvPr>
          <p:cNvGraphicFramePr>
            <a:graphicFrameLocks/>
          </p:cNvGraphicFramePr>
          <p:nvPr>
            <p:extLst/>
          </p:nvPr>
        </p:nvGraphicFramePr>
        <p:xfrm>
          <a:off x="8226055" y="2119903"/>
          <a:ext cx="3493623" cy="4277948"/>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33" name="ChartObject">
            <a:extLst>
              <a:ext uri="{FF2B5EF4-FFF2-40B4-BE49-F238E27FC236}">
                <a16:creationId xmlns:a16="http://schemas.microsoft.com/office/drawing/2014/main" id="{031F5FE3-4D63-4A58-8286-53503427FD13}"/>
              </a:ext>
            </a:extLst>
          </p:cNvPr>
          <p:cNvGraphicFramePr>
            <a:graphicFrameLocks/>
          </p:cNvGraphicFramePr>
          <p:nvPr>
            <p:extLst/>
          </p:nvPr>
        </p:nvGraphicFramePr>
        <p:xfrm>
          <a:off x="4519530" y="2138452"/>
          <a:ext cx="3493623" cy="4277948"/>
        </p:xfrm>
        <a:graphic>
          <a:graphicData uri="http://schemas.openxmlformats.org/drawingml/2006/chart">
            <c:chart xmlns:c="http://schemas.openxmlformats.org/drawingml/2006/chart" xmlns:r="http://schemas.openxmlformats.org/officeDocument/2006/relationships" r:id="rId11"/>
          </a:graphicData>
        </a:graphic>
      </p:graphicFrame>
      <p:sp>
        <p:nvSpPr>
          <p:cNvPr id="26" name="Höger klammerparentes 25">
            <a:extLst>
              <a:ext uri="{FF2B5EF4-FFF2-40B4-BE49-F238E27FC236}">
                <a16:creationId xmlns:a16="http://schemas.microsoft.com/office/drawing/2014/main" id="{7762C7B3-0C65-4593-863A-D05F2E8F7763}"/>
              </a:ext>
            </a:extLst>
          </p:cNvPr>
          <p:cNvSpPr/>
          <p:nvPr/>
        </p:nvSpPr>
        <p:spPr>
          <a:xfrm>
            <a:off x="3016498" y="3047197"/>
            <a:ext cx="201860" cy="2136251"/>
          </a:xfrm>
          <a:prstGeom prst="rightBrace">
            <a:avLst>
              <a:gd name="adj1" fmla="val 8333"/>
              <a:gd name="adj2" fmla="val 49160"/>
            </a:avLst>
          </a:prstGeom>
        </p:spPr>
        <p:style>
          <a:lnRef idx="1">
            <a:schemeClr val="accent6"/>
          </a:lnRef>
          <a:fillRef idx="0">
            <a:schemeClr val="accent6"/>
          </a:fillRef>
          <a:effectRef idx="0">
            <a:schemeClr val="accent6"/>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sv-SE"/>
          </a:p>
        </p:txBody>
      </p:sp>
      <p:sp>
        <p:nvSpPr>
          <p:cNvPr id="28" name="textruta 27">
            <a:extLst>
              <a:ext uri="{FF2B5EF4-FFF2-40B4-BE49-F238E27FC236}">
                <a16:creationId xmlns:a16="http://schemas.microsoft.com/office/drawing/2014/main" id="{5958A580-C1CC-458E-B785-7E133EE70440}"/>
              </a:ext>
            </a:extLst>
          </p:cNvPr>
          <p:cNvSpPr txBox="1"/>
          <p:nvPr/>
        </p:nvSpPr>
        <p:spPr>
          <a:xfrm>
            <a:off x="3292549" y="3963230"/>
            <a:ext cx="904006" cy="276999"/>
          </a:xfrm>
          <a:prstGeom prst="rect">
            <a:avLst/>
          </a:prstGeom>
          <a:noFill/>
        </p:spPr>
        <p:txBody>
          <a:bodyPr wrap="square" rtlCol="0">
            <a:spAutoFit/>
          </a:bodyPr>
          <a:lstStyle/>
          <a:p>
            <a:r>
              <a:rPr lang="sv-SE" sz="1200" dirty="0">
                <a:solidFill>
                  <a:schemeClr val="tx1">
                    <a:lumMod val="75000"/>
                    <a:lumOff val="25000"/>
                  </a:schemeClr>
                </a:solidFill>
                <a:latin typeface="Arial" panose="020B0604020202020204" pitchFamily="34" charset="0"/>
                <a:cs typeface="Arial" panose="020B0604020202020204" pitchFamily="34" charset="0"/>
              </a:rPr>
              <a:t>JA 47%</a:t>
            </a:r>
            <a:endParaRPr lang="sv-SE" sz="1200" dirty="0">
              <a:solidFill>
                <a:srgbClr val="686868"/>
              </a:solidFill>
              <a:latin typeface="Arial" panose="020B0604020202020204" pitchFamily="34" charset="0"/>
              <a:cs typeface="Arial" panose="020B0604020202020204" pitchFamily="34" charset="0"/>
            </a:endParaRPr>
          </a:p>
        </p:txBody>
      </p:sp>
      <p:sp>
        <p:nvSpPr>
          <p:cNvPr id="29" name="Höger klammerparentes 28">
            <a:extLst>
              <a:ext uri="{FF2B5EF4-FFF2-40B4-BE49-F238E27FC236}">
                <a16:creationId xmlns:a16="http://schemas.microsoft.com/office/drawing/2014/main" id="{B8BE3B03-EB54-4A64-9283-6C7359757FF8}"/>
              </a:ext>
            </a:extLst>
          </p:cNvPr>
          <p:cNvSpPr/>
          <p:nvPr/>
        </p:nvSpPr>
        <p:spPr>
          <a:xfrm>
            <a:off x="7045998" y="2908697"/>
            <a:ext cx="201860" cy="2136251"/>
          </a:xfrm>
          <a:prstGeom prst="rightBrace">
            <a:avLst>
              <a:gd name="adj1" fmla="val 8333"/>
              <a:gd name="adj2" fmla="val 49160"/>
            </a:avLst>
          </a:prstGeom>
        </p:spPr>
        <p:style>
          <a:lnRef idx="1">
            <a:schemeClr val="accent6"/>
          </a:lnRef>
          <a:fillRef idx="0">
            <a:schemeClr val="accent6"/>
          </a:fillRef>
          <a:effectRef idx="0">
            <a:schemeClr val="accent6"/>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sv-SE"/>
          </a:p>
        </p:txBody>
      </p:sp>
      <p:sp>
        <p:nvSpPr>
          <p:cNvPr id="31" name="textruta 30">
            <a:extLst>
              <a:ext uri="{FF2B5EF4-FFF2-40B4-BE49-F238E27FC236}">
                <a16:creationId xmlns:a16="http://schemas.microsoft.com/office/drawing/2014/main" id="{C93B745A-8F8A-4390-AD59-5D096C2F4D6A}"/>
              </a:ext>
            </a:extLst>
          </p:cNvPr>
          <p:cNvSpPr txBox="1"/>
          <p:nvPr/>
        </p:nvSpPr>
        <p:spPr>
          <a:xfrm>
            <a:off x="7322049" y="3824730"/>
            <a:ext cx="904006" cy="276999"/>
          </a:xfrm>
          <a:prstGeom prst="rect">
            <a:avLst/>
          </a:prstGeom>
          <a:noFill/>
        </p:spPr>
        <p:txBody>
          <a:bodyPr wrap="square" rtlCol="0">
            <a:spAutoFit/>
          </a:bodyPr>
          <a:lstStyle/>
          <a:p>
            <a:r>
              <a:rPr lang="sv-SE" sz="1200" dirty="0">
                <a:solidFill>
                  <a:schemeClr val="tx1">
                    <a:lumMod val="75000"/>
                    <a:lumOff val="25000"/>
                  </a:schemeClr>
                </a:solidFill>
                <a:latin typeface="Arial" panose="020B0604020202020204" pitchFamily="34" charset="0"/>
                <a:cs typeface="Arial" panose="020B0604020202020204" pitchFamily="34" charset="0"/>
              </a:rPr>
              <a:t>JA 52%</a:t>
            </a:r>
            <a:endParaRPr lang="sv-SE" sz="1200" dirty="0">
              <a:solidFill>
                <a:srgbClr val="686868"/>
              </a:solidFill>
              <a:latin typeface="Arial" panose="020B0604020202020204" pitchFamily="34" charset="0"/>
              <a:cs typeface="Arial" panose="020B0604020202020204" pitchFamily="34" charset="0"/>
            </a:endParaRPr>
          </a:p>
        </p:txBody>
      </p:sp>
      <p:graphicFrame>
        <p:nvGraphicFramePr>
          <p:cNvPr id="32" name="ChartObject">
            <a:extLst>
              <a:ext uri="{FF2B5EF4-FFF2-40B4-BE49-F238E27FC236}">
                <a16:creationId xmlns:a16="http://schemas.microsoft.com/office/drawing/2014/main" id="{5971A9F3-3B63-4931-89F6-ADF78E3FE84A}"/>
              </a:ext>
            </a:extLst>
          </p:cNvPr>
          <p:cNvGraphicFramePr>
            <a:graphicFrameLocks/>
          </p:cNvGraphicFramePr>
          <p:nvPr>
            <p:extLst/>
          </p:nvPr>
        </p:nvGraphicFramePr>
        <p:xfrm>
          <a:off x="8254787" y="2113683"/>
          <a:ext cx="3493623" cy="4277948"/>
        </p:xfrm>
        <a:graphic>
          <a:graphicData uri="http://schemas.openxmlformats.org/drawingml/2006/chart">
            <c:chart xmlns:c="http://schemas.openxmlformats.org/drawingml/2006/chart" xmlns:r="http://schemas.openxmlformats.org/officeDocument/2006/relationships" r:id="rId12"/>
          </a:graphicData>
        </a:graphic>
      </p:graphicFrame>
      <p:sp>
        <p:nvSpPr>
          <p:cNvPr id="37" name="Höger klammerparentes 36">
            <a:extLst>
              <a:ext uri="{FF2B5EF4-FFF2-40B4-BE49-F238E27FC236}">
                <a16:creationId xmlns:a16="http://schemas.microsoft.com/office/drawing/2014/main" id="{7A34BE3D-C9E5-4B97-8355-766CBAABFBF4}"/>
              </a:ext>
            </a:extLst>
          </p:cNvPr>
          <p:cNvSpPr/>
          <p:nvPr/>
        </p:nvSpPr>
        <p:spPr>
          <a:xfrm>
            <a:off x="10851307" y="3012904"/>
            <a:ext cx="201860" cy="2136251"/>
          </a:xfrm>
          <a:prstGeom prst="rightBrace">
            <a:avLst>
              <a:gd name="adj1" fmla="val 8333"/>
              <a:gd name="adj2" fmla="val 49160"/>
            </a:avLst>
          </a:prstGeom>
        </p:spPr>
        <p:style>
          <a:lnRef idx="1">
            <a:schemeClr val="accent6"/>
          </a:lnRef>
          <a:fillRef idx="0">
            <a:schemeClr val="accent6"/>
          </a:fillRef>
          <a:effectRef idx="0">
            <a:schemeClr val="accent6"/>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sv-SE"/>
          </a:p>
        </p:txBody>
      </p:sp>
      <p:sp>
        <p:nvSpPr>
          <p:cNvPr id="39" name="textruta 38">
            <a:extLst>
              <a:ext uri="{FF2B5EF4-FFF2-40B4-BE49-F238E27FC236}">
                <a16:creationId xmlns:a16="http://schemas.microsoft.com/office/drawing/2014/main" id="{32D00C76-EC18-467C-9721-19BC1F7D6E28}"/>
              </a:ext>
            </a:extLst>
          </p:cNvPr>
          <p:cNvSpPr txBox="1"/>
          <p:nvPr/>
        </p:nvSpPr>
        <p:spPr>
          <a:xfrm>
            <a:off x="11127358" y="3928937"/>
            <a:ext cx="904006" cy="276999"/>
          </a:xfrm>
          <a:prstGeom prst="rect">
            <a:avLst/>
          </a:prstGeom>
          <a:noFill/>
        </p:spPr>
        <p:txBody>
          <a:bodyPr wrap="square" rtlCol="0">
            <a:spAutoFit/>
          </a:bodyPr>
          <a:lstStyle/>
          <a:p>
            <a:r>
              <a:rPr lang="sv-SE" sz="1200" dirty="0">
                <a:solidFill>
                  <a:schemeClr val="tx1">
                    <a:lumMod val="75000"/>
                    <a:lumOff val="25000"/>
                  </a:schemeClr>
                </a:solidFill>
                <a:latin typeface="Arial" panose="020B0604020202020204" pitchFamily="34" charset="0"/>
                <a:cs typeface="Arial" panose="020B0604020202020204" pitchFamily="34" charset="0"/>
              </a:rPr>
              <a:t>JA 53%</a:t>
            </a:r>
            <a:endParaRPr lang="sv-SE" sz="1200" dirty="0">
              <a:solidFill>
                <a:srgbClr val="68686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0769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ktangel 19">
            <a:extLst>
              <a:ext uri="{FF2B5EF4-FFF2-40B4-BE49-F238E27FC236}">
                <a16:creationId xmlns:a16="http://schemas.microsoft.com/office/drawing/2014/main" id="{5F924802-CF04-4AB7-8C36-76BA461CD05B}"/>
              </a:ext>
            </a:extLst>
          </p:cNvPr>
          <p:cNvSpPr/>
          <p:nvPr/>
        </p:nvSpPr>
        <p:spPr>
          <a:xfrm>
            <a:off x="851970" y="1222920"/>
            <a:ext cx="11007048" cy="5102686"/>
          </a:xfrm>
          <a:prstGeom prst="rect">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 name="Platshållare för text 1">
            <a:extLst>
              <a:ext uri="{FF2B5EF4-FFF2-40B4-BE49-F238E27FC236}">
                <a16:creationId xmlns:a16="http://schemas.microsoft.com/office/drawing/2014/main" id="{53E850A9-E2C6-48E5-98CA-A657ABB83580}"/>
              </a:ext>
            </a:extLst>
          </p:cNvPr>
          <p:cNvSpPr>
            <a:spLocks noGrp="1"/>
          </p:cNvSpPr>
          <p:nvPr>
            <p:ph type="body" sz="quarter" idx="13"/>
          </p:nvPr>
        </p:nvSpPr>
        <p:spPr>
          <a:xfrm>
            <a:off x="993282" y="1035942"/>
            <a:ext cx="5256031" cy="1760547"/>
          </a:xfrm>
          <a:noFill/>
          <a:effectLst>
            <a:softEdge rad="12700"/>
          </a:effectLst>
        </p:spPr>
        <p:txBody>
          <a:bodyPr>
            <a:normAutofit fontScale="70000" lnSpcReduction="20000"/>
          </a:bodyPr>
          <a:lstStyle/>
          <a:p>
            <a:pPr marL="176213" indent="-1588"/>
            <a:endParaRPr lang="sv-SE" b="0" dirty="0">
              <a:solidFill>
                <a:srgbClr val="006968"/>
              </a:solidFill>
            </a:endParaRPr>
          </a:p>
          <a:p>
            <a:pPr marL="176213" indent="-1588"/>
            <a:r>
              <a:rPr lang="sv-SE" sz="1600" i="1" dirty="0">
                <a:solidFill>
                  <a:srgbClr val="006968"/>
                </a:solidFill>
              </a:rPr>
              <a:t>Ekonomi är ett relativt laddat ämne. Få säger att de själva har upplevt problem med detta och några känner andra som har det. Ändå har man uppfattningen att det är ett svårt ämne att prata om. Man nämner ord som att det är tabu att prata om och att det är pinsamt.</a:t>
            </a:r>
          </a:p>
          <a:p>
            <a:pPr marL="176213" indent="-1588"/>
            <a:r>
              <a:rPr lang="sv-SE" sz="1600" i="1" dirty="0">
                <a:solidFill>
                  <a:srgbClr val="006968"/>
                </a:solidFill>
              </a:rPr>
              <a:t>På frågan om varför det känns så här så handlar det om att passa in. Att man känner skam om man inte har det lika bra som alla andra, att man inte kan ha likadana märkeskläder eller saker.</a:t>
            </a:r>
          </a:p>
          <a:p>
            <a:pPr marL="176213" indent="-1588"/>
            <a:r>
              <a:rPr lang="sv-SE" sz="1600" i="1" dirty="0">
                <a:solidFill>
                  <a:srgbClr val="006968"/>
                </a:solidFill>
              </a:rPr>
              <a:t>Många är överens om att pengar är viktigt, man kopplar det till </a:t>
            </a:r>
            <a:r>
              <a:rPr lang="sv-SE" sz="1600" i="1" dirty="0" err="1">
                <a:solidFill>
                  <a:srgbClr val="006968"/>
                </a:solidFill>
              </a:rPr>
              <a:t>möjligheter,status</a:t>
            </a:r>
            <a:r>
              <a:rPr lang="sv-SE" sz="1600" i="1" dirty="0">
                <a:solidFill>
                  <a:srgbClr val="006968"/>
                </a:solidFill>
              </a:rPr>
              <a:t> och makt</a:t>
            </a:r>
          </a:p>
        </p:txBody>
      </p:sp>
      <p:sp>
        <p:nvSpPr>
          <p:cNvPr id="3" name="Rubrik 2">
            <a:extLst>
              <a:ext uri="{FF2B5EF4-FFF2-40B4-BE49-F238E27FC236}">
                <a16:creationId xmlns:a16="http://schemas.microsoft.com/office/drawing/2014/main" id="{D5E3BDF4-3F26-401D-B22D-E6A1B75321F6}"/>
              </a:ext>
            </a:extLst>
          </p:cNvPr>
          <p:cNvSpPr>
            <a:spLocks noGrp="1"/>
          </p:cNvSpPr>
          <p:nvPr>
            <p:ph type="title"/>
          </p:nvPr>
        </p:nvSpPr>
        <p:spPr>
          <a:xfrm>
            <a:off x="809149" y="343772"/>
            <a:ext cx="9163536" cy="899069"/>
          </a:xfrm>
        </p:spPr>
        <p:txBody>
          <a:bodyPr/>
          <a:lstStyle/>
          <a:p>
            <a:r>
              <a:rPr lang="sv-SE" dirty="0"/>
              <a:t>Socioekonomisk utsatthet</a:t>
            </a:r>
            <a:endParaRPr lang="sv-SE" sz="3000" dirty="0"/>
          </a:p>
        </p:txBody>
      </p:sp>
      <p:sp>
        <p:nvSpPr>
          <p:cNvPr id="4" name="Platshållare för datum 3">
            <a:extLst>
              <a:ext uri="{FF2B5EF4-FFF2-40B4-BE49-F238E27FC236}">
                <a16:creationId xmlns:a16="http://schemas.microsoft.com/office/drawing/2014/main" id="{0004A5A2-81A0-4CED-80C9-EA2D5F701E47}"/>
              </a:ext>
            </a:extLst>
          </p:cNvPr>
          <p:cNvSpPr>
            <a:spLocks noGrp="1"/>
          </p:cNvSpPr>
          <p:nvPr>
            <p:ph type="dt" sz="half" idx="10"/>
          </p:nvPr>
        </p:nvSpPr>
        <p:spPr/>
        <p:txBody>
          <a:bodyPr/>
          <a:lstStyle/>
          <a:p>
            <a:endParaRPr lang="en-US" dirty="0"/>
          </a:p>
        </p:txBody>
      </p:sp>
      <p:sp>
        <p:nvSpPr>
          <p:cNvPr id="5" name="Platshållare för bildnummer 4">
            <a:extLst>
              <a:ext uri="{FF2B5EF4-FFF2-40B4-BE49-F238E27FC236}">
                <a16:creationId xmlns:a16="http://schemas.microsoft.com/office/drawing/2014/main" id="{6AA4E6F8-9FFE-4866-A301-0A772C360D15}"/>
              </a:ext>
            </a:extLst>
          </p:cNvPr>
          <p:cNvSpPr>
            <a:spLocks noGrp="1"/>
          </p:cNvSpPr>
          <p:nvPr>
            <p:ph type="sldNum" sz="quarter" idx="4"/>
          </p:nvPr>
        </p:nvSpPr>
        <p:spPr/>
        <p:txBody>
          <a:bodyPr/>
          <a:lstStyle/>
          <a:p>
            <a:fld id="{69492A6A-7268-5C4D-913D-B61C9DE7F734}" type="slidenum">
              <a:rPr lang="en-US" sz="1100" b="1" i="1" smtClean="0"/>
              <a:pPr/>
              <a:t>4</a:t>
            </a:fld>
            <a:endParaRPr lang="en-US" sz="1100" b="1" i="1" dirty="0"/>
          </a:p>
        </p:txBody>
      </p:sp>
      <p:sp>
        <p:nvSpPr>
          <p:cNvPr id="18" name="Rektangel 17">
            <a:extLst>
              <a:ext uri="{FF2B5EF4-FFF2-40B4-BE49-F238E27FC236}">
                <a16:creationId xmlns:a16="http://schemas.microsoft.com/office/drawing/2014/main" id="{83CE5364-0992-4F90-BA46-ACB9A2401965}"/>
              </a:ext>
            </a:extLst>
          </p:cNvPr>
          <p:cNvSpPr/>
          <p:nvPr/>
        </p:nvSpPr>
        <p:spPr>
          <a:xfrm>
            <a:off x="10068069" y="729083"/>
            <a:ext cx="1864410" cy="851239"/>
          </a:xfrm>
          <a:prstGeom prst="rect">
            <a:avLst/>
          </a:prstGeom>
          <a:solidFill>
            <a:srgbClr val="FF99F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noFill/>
            </a:endParaRPr>
          </a:p>
        </p:txBody>
      </p:sp>
      <p:pic>
        <p:nvPicPr>
          <p:cNvPr id="14" name="Bild 13" descr="Användare">
            <a:extLst>
              <a:ext uri="{FF2B5EF4-FFF2-40B4-BE49-F238E27FC236}">
                <a16:creationId xmlns:a16="http://schemas.microsoft.com/office/drawing/2014/main" id="{DC8B3088-FCFA-4F33-A212-14DF521B4304}"/>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10138567" y="678515"/>
            <a:ext cx="914400" cy="914400"/>
          </a:xfrm>
          <a:prstGeom prst="rect">
            <a:avLst/>
          </a:prstGeom>
        </p:spPr>
      </p:pic>
      <p:sp>
        <p:nvSpPr>
          <p:cNvPr id="17" name="textruta 16">
            <a:extLst>
              <a:ext uri="{FF2B5EF4-FFF2-40B4-BE49-F238E27FC236}">
                <a16:creationId xmlns:a16="http://schemas.microsoft.com/office/drawing/2014/main" id="{77EE2626-5CBD-4A4B-966F-F0AAB9072F9E}"/>
              </a:ext>
            </a:extLst>
          </p:cNvPr>
          <p:cNvSpPr txBox="1"/>
          <p:nvPr/>
        </p:nvSpPr>
        <p:spPr>
          <a:xfrm>
            <a:off x="11052967" y="848249"/>
            <a:ext cx="1039309" cy="646331"/>
          </a:xfrm>
          <a:prstGeom prst="rect">
            <a:avLst/>
          </a:prstGeom>
          <a:noFill/>
        </p:spPr>
        <p:txBody>
          <a:bodyPr wrap="square" rtlCol="0">
            <a:spAutoFit/>
          </a:bodyPr>
          <a:lstStyle/>
          <a:p>
            <a:r>
              <a:rPr lang="sv-SE" b="1" dirty="0">
                <a:solidFill>
                  <a:schemeClr val="bg1"/>
                </a:solidFill>
              </a:rPr>
              <a:t>ONLINE CHATT</a:t>
            </a:r>
          </a:p>
        </p:txBody>
      </p:sp>
      <p:pic>
        <p:nvPicPr>
          <p:cNvPr id="24" name="Bild 23" descr="Kartnål">
            <a:extLst>
              <a:ext uri="{FF2B5EF4-FFF2-40B4-BE49-F238E27FC236}">
                <a16:creationId xmlns:a16="http://schemas.microsoft.com/office/drawing/2014/main" id="{6AE53A1C-D095-4906-8504-E2B7396FA4B4}"/>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 xmlns:asvg="http://schemas.microsoft.com/office/drawing/2016/SVG/main" r:embed="rId5"/>
              </a:ext>
            </a:extLst>
          </a:blip>
          <a:stretch>
            <a:fillRect/>
          </a:stretch>
        </p:blipFill>
        <p:spPr>
          <a:xfrm rot="4839800">
            <a:off x="10980598" y="311272"/>
            <a:ext cx="530041" cy="530041"/>
          </a:xfrm>
          <a:prstGeom prst="rect">
            <a:avLst/>
          </a:prstGeom>
        </p:spPr>
      </p:pic>
      <p:sp>
        <p:nvSpPr>
          <p:cNvPr id="21" name="Pratbubbla: oval 20">
            <a:extLst>
              <a:ext uri="{FF2B5EF4-FFF2-40B4-BE49-F238E27FC236}">
                <a16:creationId xmlns:a16="http://schemas.microsoft.com/office/drawing/2014/main" id="{E5F90F8C-B77D-4630-863A-D6D5EFEAC9C1}"/>
              </a:ext>
            </a:extLst>
          </p:cNvPr>
          <p:cNvSpPr/>
          <p:nvPr/>
        </p:nvSpPr>
        <p:spPr>
          <a:xfrm>
            <a:off x="778478" y="4771958"/>
            <a:ext cx="3251871" cy="1453705"/>
          </a:xfrm>
          <a:prstGeom prst="wedgeEllipseCallout">
            <a:avLst>
              <a:gd name="adj1" fmla="val 37084"/>
              <a:gd name="adj2" fmla="val 49488"/>
            </a:avLst>
          </a:prstGeom>
          <a:solidFill>
            <a:srgbClr val="F28A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sz="1100" b="1" i="1" dirty="0">
              <a:latin typeface="Arial" panose="020B0604020202020204" pitchFamily="34" charset="0"/>
              <a:cs typeface="Arial" panose="020B0604020202020204" pitchFamily="34" charset="0"/>
            </a:endParaRPr>
          </a:p>
          <a:p>
            <a:pPr algn="ctr"/>
            <a:r>
              <a:rPr lang="sv-SE" sz="1100" b="1" i="1" dirty="0">
                <a:latin typeface="Arial" panose="020B0604020202020204" pitchFamily="34" charset="0"/>
                <a:cs typeface="Arial" panose="020B0604020202020204" pitchFamily="34" charset="0"/>
              </a:rPr>
              <a:t>För att pengar hör ihop med klass och man vet ju hur mycket klass har och göra med samhället och alla </a:t>
            </a:r>
            <a:r>
              <a:rPr lang="sv-SE" sz="1100" b="1" i="1" dirty="0" err="1">
                <a:latin typeface="Arial" panose="020B0604020202020204" pitchFamily="34" charset="0"/>
                <a:cs typeface="Arial" panose="020B0604020202020204" pitchFamily="34" charset="0"/>
              </a:rPr>
              <a:t>ndivider</a:t>
            </a:r>
            <a:r>
              <a:rPr lang="sv-SE" sz="1100" b="1" dirty="0">
                <a:latin typeface="Arial" panose="020B0604020202020204" pitchFamily="34" charset="0"/>
                <a:cs typeface="Arial" panose="020B0604020202020204" pitchFamily="34" charset="0"/>
              </a:rPr>
              <a:t/>
            </a:r>
            <a:br>
              <a:rPr lang="sv-SE" sz="1100" b="1" dirty="0">
                <a:latin typeface="Arial" panose="020B0604020202020204" pitchFamily="34" charset="0"/>
                <a:cs typeface="Arial" panose="020B0604020202020204" pitchFamily="34" charset="0"/>
              </a:rPr>
            </a:br>
            <a:r>
              <a:rPr lang="sv-SE" sz="1100" i="1" dirty="0">
                <a:latin typeface="Arial" panose="020B0604020202020204" pitchFamily="34" charset="0"/>
                <a:cs typeface="Arial" panose="020B0604020202020204" pitchFamily="34" charset="0"/>
              </a:rPr>
              <a:t>Tjej </a:t>
            </a:r>
            <a:r>
              <a:rPr lang="sv-SE" sz="1100" b="1" i="1" dirty="0">
                <a:latin typeface="Arial" panose="020B0604020202020204" pitchFamily="34" charset="0"/>
                <a:cs typeface="Arial" panose="020B0604020202020204" pitchFamily="34" charset="0"/>
              </a:rPr>
              <a:t>åk 1 GY</a:t>
            </a:r>
            <a:endParaRPr lang="sv-SE" sz="1100" i="1" dirty="0">
              <a:latin typeface="Arial" panose="020B0604020202020204" pitchFamily="34" charset="0"/>
              <a:cs typeface="Arial" panose="020B0604020202020204" pitchFamily="34" charset="0"/>
            </a:endParaRPr>
          </a:p>
        </p:txBody>
      </p:sp>
      <p:sp>
        <p:nvSpPr>
          <p:cNvPr id="27" name="Tankebubbla: moln 26">
            <a:extLst>
              <a:ext uri="{FF2B5EF4-FFF2-40B4-BE49-F238E27FC236}">
                <a16:creationId xmlns:a16="http://schemas.microsoft.com/office/drawing/2014/main" id="{D213F587-DB24-42E3-826B-81FB968664C7}"/>
              </a:ext>
            </a:extLst>
          </p:cNvPr>
          <p:cNvSpPr/>
          <p:nvPr/>
        </p:nvSpPr>
        <p:spPr>
          <a:xfrm>
            <a:off x="6203078" y="1222920"/>
            <a:ext cx="2984897" cy="1699525"/>
          </a:xfrm>
          <a:prstGeom prst="cloudCallout">
            <a:avLst>
              <a:gd name="adj1" fmla="val -59096"/>
              <a:gd name="adj2" fmla="val 59326"/>
            </a:avLst>
          </a:prstGeom>
          <a:solidFill>
            <a:srgbClr val="F28A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b="1" i="1" dirty="0">
                <a:latin typeface="Arial" panose="020B0604020202020204" pitchFamily="34" charset="0"/>
                <a:cs typeface="Arial" panose="020B0604020202020204" pitchFamily="34" charset="0"/>
              </a:rPr>
              <a:t>För att det är ett känsligt ämne och folk kanske tror att man kommer bli utfryst om man erkänner att man inte har så mycket pengar</a:t>
            </a:r>
            <a:br>
              <a:rPr lang="sv-SE" sz="1100" b="1" i="1" dirty="0">
                <a:latin typeface="Arial" panose="020B0604020202020204" pitchFamily="34" charset="0"/>
                <a:cs typeface="Arial" panose="020B0604020202020204" pitchFamily="34" charset="0"/>
              </a:rPr>
            </a:br>
            <a:r>
              <a:rPr lang="sv-SE" sz="1100" b="1" i="1" dirty="0">
                <a:latin typeface="Arial" panose="020B0604020202020204" pitchFamily="34" charset="0"/>
                <a:cs typeface="Arial" panose="020B0604020202020204" pitchFamily="34" charset="0"/>
              </a:rPr>
              <a:t>Tjej åk 6</a:t>
            </a:r>
          </a:p>
        </p:txBody>
      </p:sp>
      <p:sp>
        <p:nvSpPr>
          <p:cNvPr id="29" name="Pratbubbla: oval 28">
            <a:extLst>
              <a:ext uri="{FF2B5EF4-FFF2-40B4-BE49-F238E27FC236}">
                <a16:creationId xmlns:a16="http://schemas.microsoft.com/office/drawing/2014/main" id="{141243F9-32FC-4F9E-B236-F22E0F7BE27A}"/>
              </a:ext>
            </a:extLst>
          </p:cNvPr>
          <p:cNvSpPr/>
          <p:nvPr/>
        </p:nvSpPr>
        <p:spPr>
          <a:xfrm>
            <a:off x="6249313" y="2940252"/>
            <a:ext cx="1972820" cy="1600913"/>
          </a:xfrm>
          <a:prstGeom prst="wedgeEllipseCallout">
            <a:avLst>
              <a:gd name="adj1" fmla="val 21045"/>
              <a:gd name="adj2" fmla="val 55753"/>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sz="1100" b="1" i="1" dirty="0">
              <a:latin typeface="Arial" panose="020B0604020202020204" pitchFamily="34" charset="0"/>
              <a:cs typeface="Arial" panose="020B0604020202020204" pitchFamily="34" charset="0"/>
            </a:endParaRPr>
          </a:p>
          <a:p>
            <a:pPr algn="ctr"/>
            <a:endParaRPr lang="sv-SE" sz="1100" b="1" i="1" dirty="0">
              <a:latin typeface="Arial" panose="020B0604020202020204" pitchFamily="34" charset="0"/>
              <a:cs typeface="Arial" panose="020B0604020202020204" pitchFamily="34" charset="0"/>
            </a:endParaRPr>
          </a:p>
          <a:p>
            <a:pPr algn="ctr"/>
            <a:endParaRPr lang="sv-SE" sz="1100" b="1" i="1" dirty="0">
              <a:latin typeface="Arial" panose="020B0604020202020204" pitchFamily="34" charset="0"/>
              <a:cs typeface="Arial" panose="020B0604020202020204" pitchFamily="34" charset="0"/>
            </a:endParaRPr>
          </a:p>
          <a:p>
            <a:pPr algn="ctr"/>
            <a:r>
              <a:rPr lang="sv-SE" sz="1100" b="1" i="1" dirty="0">
                <a:latin typeface="Arial" panose="020B0604020202020204" pitchFamily="34" charset="0"/>
                <a:cs typeface="Arial" panose="020B0604020202020204" pitchFamily="34" charset="0"/>
              </a:rPr>
              <a:t>jag tror nog att oavsett om man varit vänner i 5 år så är det ett väldigt känsligt </a:t>
            </a:r>
            <a:r>
              <a:rPr lang="sv-SE" sz="1100" b="1" i="1" dirty="0" err="1">
                <a:latin typeface="Arial" panose="020B0604020202020204" pitchFamily="34" charset="0"/>
                <a:cs typeface="Arial" panose="020B0604020202020204" pitchFamily="34" charset="0"/>
              </a:rPr>
              <a:t>ämmne</a:t>
            </a:r>
            <a:r>
              <a:rPr lang="sv-SE" sz="1100" b="1" i="1" dirty="0">
                <a:latin typeface="Arial" panose="020B0604020202020204" pitchFamily="34" charset="0"/>
                <a:cs typeface="Arial" panose="020B0604020202020204" pitchFamily="34" charset="0"/>
              </a:rPr>
              <a:t/>
            </a:r>
            <a:br>
              <a:rPr lang="sv-SE" sz="1100" b="1" i="1" dirty="0">
                <a:latin typeface="Arial" panose="020B0604020202020204" pitchFamily="34" charset="0"/>
                <a:cs typeface="Arial" panose="020B0604020202020204" pitchFamily="34" charset="0"/>
              </a:rPr>
            </a:br>
            <a:r>
              <a:rPr lang="sv-SE" sz="1100" b="1" i="1" dirty="0">
                <a:latin typeface="Arial" panose="020B0604020202020204" pitchFamily="34" charset="0"/>
                <a:cs typeface="Arial" panose="020B0604020202020204" pitchFamily="34" charset="0"/>
              </a:rPr>
              <a:t>Tjej åk 6</a:t>
            </a:r>
          </a:p>
          <a:p>
            <a:pPr algn="ctr"/>
            <a:endParaRPr lang="sv-SE" sz="1100" b="1" i="1" dirty="0">
              <a:latin typeface="Arial" panose="020B0604020202020204" pitchFamily="34" charset="0"/>
              <a:cs typeface="Arial" panose="020B0604020202020204" pitchFamily="34" charset="0"/>
            </a:endParaRPr>
          </a:p>
          <a:p>
            <a:pPr algn="ctr"/>
            <a:r>
              <a:rPr lang="sv-SE" sz="1100" b="1" i="1" dirty="0">
                <a:latin typeface="Arial" panose="020B0604020202020204" pitchFamily="34" charset="0"/>
                <a:cs typeface="Arial" panose="020B0604020202020204" pitchFamily="34" charset="0"/>
              </a:rPr>
              <a:t>.</a:t>
            </a:r>
          </a:p>
          <a:p>
            <a:pPr algn="ctr"/>
            <a:endParaRPr lang="sv-SE" sz="1100" b="1" i="1" dirty="0">
              <a:latin typeface="Arial" panose="020B0604020202020204" pitchFamily="34" charset="0"/>
              <a:cs typeface="Arial" panose="020B0604020202020204" pitchFamily="34" charset="0"/>
            </a:endParaRPr>
          </a:p>
        </p:txBody>
      </p:sp>
      <p:sp>
        <p:nvSpPr>
          <p:cNvPr id="30" name="Pratbubbla: rektangel med rundade hörn 29">
            <a:extLst>
              <a:ext uri="{FF2B5EF4-FFF2-40B4-BE49-F238E27FC236}">
                <a16:creationId xmlns:a16="http://schemas.microsoft.com/office/drawing/2014/main" id="{B33A4AD7-70ED-4D1D-A758-B1EF143F5A1D}"/>
              </a:ext>
            </a:extLst>
          </p:cNvPr>
          <p:cNvSpPr/>
          <p:nvPr/>
        </p:nvSpPr>
        <p:spPr>
          <a:xfrm>
            <a:off x="9187975" y="1988417"/>
            <a:ext cx="2502089" cy="1658389"/>
          </a:xfrm>
          <a:prstGeom prst="wedgeRoundRectCallout">
            <a:avLst>
              <a:gd name="adj1" fmla="val -56081"/>
              <a:gd name="adj2" fmla="val -2902"/>
              <a:gd name="adj3" fmla="val 16667"/>
            </a:avLst>
          </a:prstGeom>
          <a:solidFill>
            <a:srgbClr val="93CA9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b="1" i="1" dirty="0">
                <a:latin typeface="Arial" panose="020B0604020202020204" pitchFamily="34" charset="0"/>
                <a:cs typeface="Arial" panose="020B0604020202020204" pitchFamily="34" charset="0"/>
              </a:rPr>
              <a:t>känns tabubelagt om det är knapert med pengar </a:t>
            </a:r>
            <a:r>
              <a:rPr lang="sv-SE" sz="1100" b="1" dirty="0">
                <a:latin typeface="Arial" panose="020B0604020202020204" pitchFamily="34" charset="0"/>
                <a:cs typeface="Arial" panose="020B0604020202020204" pitchFamily="34" charset="0"/>
              </a:rPr>
              <a:t>[..]</a:t>
            </a:r>
          </a:p>
          <a:p>
            <a:pPr algn="ctr"/>
            <a:r>
              <a:rPr lang="sv-SE" sz="1100" b="1" i="1" dirty="0">
                <a:latin typeface="Arial" panose="020B0604020202020204" pitchFamily="34" charset="0"/>
                <a:cs typeface="Arial" panose="020B0604020202020204" pitchFamily="34" charset="0"/>
              </a:rPr>
              <a:t>betyder ganska mycket. Där jag bor är det ganska viktigt med märkes kläder och man vill inte vara utanför </a:t>
            </a:r>
            <a:r>
              <a:rPr lang="sv-SE" sz="1100" b="1" dirty="0">
                <a:latin typeface="Arial" panose="020B0604020202020204" pitchFamily="34" charset="0"/>
                <a:cs typeface="Arial" panose="020B0604020202020204" pitchFamily="34" charset="0"/>
              </a:rPr>
              <a:t>[..]</a:t>
            </a:r>
            <a:r>
              <a:rPr lang="sv-SE" sz="1100" b="1" i="1" dirty="0">
                <a:latin typeface="Arial" panose="020B0604020202020204" pitchFamily="34" charset="0"/>
                <a:cs typeface="Arial" panose="020B0604020202020204" pitchFamily="34" charset="0"/>
              </a:rPr>
              <a:t/>
            </a:r>
            <a:br>
              <a:rPr lang="sv-SE" sz="1100" b="1" i="1" dirty="0">
                <a:latin typeface="Arial" panose="020B0604020202020204" pitchFamily="34" charset="0"/>
                <a:cs typeface="Arial" panose="020B0604020202020204" pitchFamily="34" charset="0"/>
              </a:rPr>
            </a:br>
            <a:r>
              <a:rPr lang="sv-SE" sz="1100" b="1" i="1" dirty="0">
                <a:latin typeface="Arial" panose="020B0604020202020204" pitchFamily="34" charset="0"/>
                <a:cs typeface="Arial" panose="020B0604020202020204" pitchFamily="34" charset="0"/>
              </a:rPr>
              <a:t>Tjejer åk 8</a:t>
            </a:r>
          </a:p>
        </p:txBody>
      </p:sp>
      <p:sp>
        <p:nvSpPr>
          <p:cNvPr id="31" name="Pratbubbla: oval 30">
            <a:extLst>
              <a:ext uri="{FF2B5EF4-FFF2-40B4-BE49-F238E27FC236}">
                <a16:creationId xmlns:a16="http://schemas.microsoft.com/office/drawing/2014/main" id="{7C8436F4-0E1E-49D8-9836-8E13D54A513F}"/>
              </a:ext>
            </a:extLst>
          </p:cNvPr>
          <p:cNvSpPr/>
          <p:nvPr/>
        </p:nvSpPr>
        <p:spPr>
          <a:xfrm>
            <a:off x="4115468" y="4355419"/>
            <a:ext cx="2549771" cy="1967564"/>
          </a:xfrm>
          <a:prstGeom prst="wedgeEllipseCallout">
            <a:avLst>
              <a:gd name="adj1" fmla="val -28862"/>
              <a:gd name="adj2" fmla="val 50727"/>
            </a:avLst>
          </a:prstGeom>
          <a:solidFill>
            <a:srgbClr val="93817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100" b="1" i="1" dirty="0">
                <a:latin typeface="Arial" panose="020B0604020202020204" pitchFamily="34" charset="0"/>
                <a:cs typeface="Arial" panose="020B0604020202020204" pitchFamily="34" charset="0"/>
              </a:rPr>
              <a:t>Pengar är det viktigaste</a:t>
            </a:r>
            <a:r>
              <a:rPr lang="sv-SE" sz="1100" b="1" dirty="0">
                <a:latin typeface="Arial" panose="020B0604020202020204" pitchFamily="34" charset="0"/>
                <a:cs typeface="Arial" panose="020B0604020202020204" pitchFamily="34" charset="0"/>
              </a:rPr>
              <a:t>[..]</a:t>
            </a:r>
          </a:p>
          <a:p>
            <a:pPr algn="ctr"/>
            <a:r>
              <a:rPr lang="sv-SE" sz="1100" b="1" i="1" dirty="0">
                <a:latin typeface="Arial" panose="020B0604020202020204" pitchFamily="34" charset="0"/>
                <a:cs typeface="Arial" panose="020B0604020202020204" pitchFamily="34" charset="0"/>
              </a:rPr>
              <a:t>Pengar är makt, pengar styr världen</a:t>
            </a:r>
            <a:r>
              <a:rPr lang="sv-SE" sz="1100" b="1" dirty="0">
                <a:latin typeface="Arial" panose="020B0604020202020204" pitchFamily="34" charset="0"/>
                <a:cs typeface="Arial" panose="020B0604020202020204" pitchFamily="34" charset="0"/>
              </a:rPr>
              <a:t>[..]</a:t>
            </a:r>
          </a:p>
          <a:p>
            <a:pPr algn="ctr"/>
            <a:r>
              <a:rPr lang="sv-SE" sz="1100" b="1" i="1" dirty="0">
                <a:latin typeface="Arial" panose="020B0604020202020204" pitchFamily="34" charset="0"/>
                <a:cs typeface="Arial" panose="020B0604020202020204" pitchFamily="34" charset="0"/>
              </a:rPr>
              <a:t>extremt mycket, det ger dig alla förutsättningar för det du kan uppnå </a:t>
            </a:r>
            <a:r>
              <a:rPr lang="sv-SE" sz="1100" b="1" i="1" dirty="0" err="1">
                <a:latin typeface="Arial" panose="020B0604020202020204" pitchFamily="34" charset="0"/>
                <a:cs typeface="Arial" panose="020B0604020202020204" pitchFamily="34" charset="0"/>
              </a:rPr>
              <a:t>iprincip</a:t>
            </a:r>
            <a:endParaRPr lang="sv-SE" sz="1100" b="1" i="1" dirty="0">
              <a:latin typeface="Arial" panose="020B0604020202020204" pitchFamily="34" charset="0"/>
              <a:cs typeface="Arial" panose="020B0604020202020204" pitchFamily="34" charset="0"/>
            </a:endParaRPr>
          </a:p>
          <a:p>
            <a:pPr algn="ctr"/>
            <a:r>
              <a:rPr lang="sv-SE" sz="1100" b="1" i="1" dirty="0">
                <a:latin typeface="Arial" panose="020B0604020202020204" pitchFamily="34" charset="0"/>
                <a:cs typeface="Arial" panose="020B0604020202020204" pitchFamily="34" charset="0"/>
              </a:rPr>
              <a:t>Killar åk 1 GY</a:t>
            </a:r>
          </a:p>
        </p:txBody>
      </p:sp>
      <p:sp>
        <p:nvSpPr>
          <p:cNvPr id="32" name="Tankebubbla: moln 31">
            <a:extLst>
              <a:ext uri="{FF2B5EF4-FFF2-40B4-BE49-F238E27FC236}">
                <a16:creationId xmlns:a16="http://schemas.microsoft.com/office/drawing/2014/main" id="{7FB3EC0D-66CE-484C-848D-7CFC8085871D}"/>
              </a:ext>
            </a:extLst>
          </p:cNvPr>
          <p:cNvSpPr/>
          <p:nvPr/>
        </p:nvSpPr>
        <p:spPr>
          <a:xfrm>
            <a:off x="7401304" y="4120349"/>
            <a:ext cx="4263931" cy="2129078"/>
          </a:xfrm>
          <a:prstGeom prst="cloudCallout">
            <a:avLst>
              <a:gd name="adj1" fmla="val 46818"/>
              <a:gd name="adj2" fmla="val 54254"/>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sz="1100" b="1" i="1" dirty="0">
              <a:latin typeface="Arial" panose="020B0604020202020204" pitchFamily="34" charset="0"/>
              <a:cs typeface="Arial" panose="020B0604020202020204" pitchFamily="34" charset="0"/>
            </a:endParaRPr>
          </a:p>
          <a:p>
            <a:pPr algn="ctr"/>
            <a:r>
              <a:rPr lang="sv-SE" sz="1100" b="1" i="1" dirty="0">
                <a:latin typeface="Arial" panose="020B0604020202020204" pitchFamily="34" charset="0"/>
                <a:cs typeface="Arial" panose="020B0604020202020204" pitchFamily="34" charset="0"/>
              </a:rPr>
              <a:t>Känns som att det kan vara </a:t>
            </a:r>
            <a:r>
              <a:rPr lang="sv-SE" sz="1100" b="1" i="1" dirty="0" err="1">
                <a:latin typeface="Arial" panose="020B0604020202020204" pitchFamily="34" charset="0"/>
                <a:cs typeface="Arial" panose="020B0604020202020204" pitchFamily="34" charset="0"/>
              </a:rPr>
              <a:t>skämmigt</a:t>
            </a:r>
            <a:r>
              <a:rPr lang="sv-SE" sz="1100" b="1" i="1" dirty="0">
                <a:latin typeface="Arial" panose="020B0604020202020204" pitchFamily="34" charset="0"/>
                <a:cs typeface="Arial" panose="020B0604020202020204" pitchFamily="34" charset="0"/>
              </a:rPr>
              <a:t> för vissa att erkänna att de inte har det lika bra som  andra</a:t>
            </a:r>
            <a:r>
              <a:rPr lang="sv-SE" sz="1100" b="1" dirty="0">
                <a:latin typeface="Arial" panose="020B0604020202020204" pitchFamily="34" charset="0"/>
                <a:cs typeface="Arial" panose="020B0604020202020204" pitchFamily="34" charset="0"/>
              </a:rPr>
              <a:t>[..]</a:t>
            </a:r>
          </a:p>
          <a:p>
            <a:pPr algn="ctr"/>
            <a:r>
              <a:rPr lang="sv-SE" sz="1100" b="1" dirty="0">
                <a:latin typeface="Arial" panose="020B0604020202020204" pitchFamily="34" charset="0"/>
                <a:cs typeface="Arial" panose="020B0604020202020204" pitchFamily="34" charset="0"/>
              </a:rPr>
              <a:t>Det är självklart jobbigt att prata om sin familjs ekonomi. Jag skulle tycka att det var skamligt om jag inte skulle kunna hålla på med en sport </a:t>
            </a:r>
            <a:r>
              <a:rPr lang="sv-SE" sz="1100" b="1" dirty="0" err="1">
                <a:latin typeface="Arial" panose="020B0604020202020204" pitchFamily="34" charset="0"/>
                <a:cs typeface="Arial" panose="020B0604020202020204" pitchFamily="34" charset="0"/>
              </a:rPr>
              <a:t>pga</a:t>
            </a:r>
            <a:r>
              <a:rPr lang="sv-SE" sz="1100" b="1" dirty="0">
                <a:latin typeface="Arial" panose="020B0604020202020204" pitchFamily="34" charset="0"/>
                <a:cs typeface="Arial" panose="020B0604020202020204" pitchFamily="34" charset="0"/>
              </a:rPr>
              <a:t> ekonomin[..]</a:t>
            </a:r>
          </a:p>
          <a:p>
            <a:pPr algn="ctr"/>
            <a:r>
              <a:rPr lang="sv-SE" sz="1100" b="1" i="1" dirty="0">
                <a:latin typeface="Arial" panose="020B0604020202020204" pitchFamily="34" charset="0"/>
                <a:cs typeface="Arial" panose="020B0604020202020204" pitchFamily="34" charset="0"/>
              </a:rPr>
              <a:t>Killar åk 1 GY</a:t>
            </a:r>
          </a:p>
        </p:txBody>
      </p:sp>
      <p:pic>
        <p:nvPicPr>
          <p:cNvPr id="16" name="Bild 15" descr="Spargris">
            <a:extLst>
              <a:ext uri="{FF2B5EF4-FFF2-40B4-BE49-F238E27FC236}">
                <a16:creationId xmlns:a16="http://schemas.microsoft.com/office/drawing/2014/main" id="{E508DF3E-4529-4087-9115-98B4BE3817DB}"/>
              </a:ext>
            </a:extLst>
          </p:cNvPr>
          <p:cNvPicPr>
            <a:picLocks noChangeAspect="1"/>
          </p:cNvPicPr>
          <p:nvPr/>
        </p:nvPicPr>
        <p:blipFill>
          <a:blip r:embed="rId6">
            <a:extLst>
              <a:ext uri="{96DAC541-7B7A-43D3-8B79-37D633B846F1}">
                <asvg:svgBlip xmlns="" xmlns:asvg="http://schemas.microsoft.com/office/drawing/2016/SVG/main" r:embed="rId7"/>
              </a:ext>
            </a:extLst>
          </a:blip>
          <a:stretch>
            <a:fillRect/>
          </a:stretch>
        </p:blipFill>
        <p:spPr>
          <a:xfrm flipH="1">
            <a:off x="81950" y="2083079"/>
            <a:ext cx="1088081" cy="1088081"/>
          </a:xfrm>
          <a:prstGeom prst="rect">
            <a:avLst/>
          </a:prstGeom>
        </p:spPr>
      </p:pic>
    </p:spTree>
    <p:extLst>
      <p:ext uri="{BB962C8B-B14F-4D97-AF65-F5344CB8AC3E}">
        <p14:creationId xmlns:p14="http://schemas.microsoft.com/office/powerpoint/2010/main" val="3947295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p:cNvSpPr>
            <a:spLocks noGrp="1"/>
          </p:cNvSpPr>
          <p:nvPr>
            <p:ph type="sldNum" sz="quarter" idx="4294967295"/>
          </p:nvPr>
        </p:nvSpPr>
        <p:spPr>
          <a:xfrm>
            <a:off x="1767353" y="6506687"/>
            <a:ext cx="630104" cy="360000"/>
          </a:xfrm>
          <a:prstGeom prst="rect">
            <a:avLst/>
          </a:prstGeom>
        </p:spPr>
        <p:txBody>
          <a:bodyPr/>
          <a:lstStyle/>
          <a:p>
            <a:fld id="{69492A6A-7268-5C4D-913D-B61C9DE7F734}" type="slidenum">
              <a:rPr lang="en-US" smtClean="0"/>
              <a:pPr/>
              <a:t>5</a:t>
            </a:fld>
            <a:endParaRPr lang="en-US" dirty="0"/>
          </a:p>
        </p:txBody>
      </p:sp>
      <p:sp>
        <p:nvSpPr>
          <p:cNvPr id="3" name="Platshållare för datum 2"/>
          <p:cNvSpPr>
            <a:spLocks noGrp="1"/>
          </p:cNvSpPr>
          <p:nvPr>
            <p:ph type="dt" sz="half" idx="10"/>
          </p:nvPr>
        </p:nvSpPr>
        <p:spPr>
          <a:xfrm>
            <a:off x="8286465" y="1650"/>
            <a:ext cx="2133600" cy="360000"/>
          </a:xfrm>
          <a:prstGeom prst="rect">
            <a:avLst/>
          </a:prstGeom>
        </p:spPr>
        <p:txBody>
          <a:bodyPr/>
          <a:lstStyle/>
          <a:p>
            <a:fld id="{2D92FDD7-6030-42C2-A152-4A59B2A88B1C}" type="datetime1">
              <a:rPr lang="sv-SE" smtClean="0"/>
              <a:t>2019-11-18</a:t>
            </a:fld>
            <a:endParaRPr lang="en-US" dirty="0"/>
          </a:p>
        </p:txBody>
      </p:sp>
      <p:sp>
        <p:nvSpPr>
          <p:cNvPr id="4" name="Rubrik 3"/>
          <p:cNvSpPr>
            <a:spLocks noGrp="1"/>
          </p:cNvSpPr>
          <p:nvPr>
            <p:ph type="title"/>
          </p:nvPr>
        </p:nvSpPr>
        <p:spPr/>
        <p:txBody>
          <a:bodyPr>
            <a:normAutofit fontScale="90000"/>
          </a:bodyPr>
          <a:lstStyle/>
          <a:p>
            <a:r>
              <a:rPr lang="sv-SE" sz="5000" dirty="0"/>
              <a:t>Bakgrund</a:t>
            </a:r>
          </a:p>
        </p:txBody>
      </p:sp>
    </p:spTree>
    <p:extLst>
      <p:ext uri="{BB962C8B-B14F-4D97-AF65-F5344CB8AC3E}">
        <p14:creationId xmlns:p14="http://schemas.microsoft.com/office/powerpoint/2010/main" val="3509177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374073" y="2100823"/>
            <a:ext cx="8977745" cy="4247317"/>
          </a:xfrm>
          <a:prstGeom prst="rect">
            <a:avLst/>
          </a:prstGeom>
        </p:spPr>
        <p:txBody>
          <a:bodyPr wrap="square">
            <a:spAutoFit/>
          </a:bodyPr>
          <a:lstStyle/>
          <a:p>
            <a:pPr>
              <a:spcAft>
                <a:spcPts val="0"/>
              </a:spcAft>
            </a:pPr>
            <a:r>
              <a:rPr lang="sv-SE" b="1" dirty="0">
                <a:latin typeface="Calibri" panose="020F0502020204030204" pitchFamily="34" charset="0"/>
                <a:ea typeface="Calibri" panose="020F0502020204030204" pitchFamily="34" charset="0"/>
              </a:rPr>
              <a:t>Svagheter med undersökningen Ung Röst:</a:t>
            </a:r>
            <a:endParaRPr lang="sv-SE" dirty="0">
              <a:latin typeface="Calibri" panose="020F0502020204030204" pitchFamily="34" charset="0"/>
              <a:ea typeface="Calibri" panose="020F0502020204030204" pitchFamily="34" charset="0"/>
            </a:endParaRPr>
          </a:p>
          <a:p>
            <a:pPr>
              <a:spcAft>
                <a:spcPts val="0"/>
              </a:spcAft>
            </a:pPr>
            <a:r>
              <a:rPr lang="sv-SE" dirty="0">
                <a:latin typeface="Calibri" panose="020F0502020204030204" pitchFamily="34" charset="0"/>
                <a:ea typeface="Calibri" panose="020F0502020204030204" pitchFamily="34" charset="0"/>
              </a:rPr>
              <a:t>Bland barnen som deltar i Ung Röst är en mindre andel barn med utländsk bakgrund jämfört med barn i Sverige generellt. Framförallt hade </a:t>
            </a:r>
            <a:r>
              <a:rPr lang="sv-SE" dirty="0" err="1">
                <a:latin typeface="Calibri" panose="020F0502020204030204" pitchFamily="34" charset="0"/>
                <a:ea typeface="Calibri" panose="020F0502020204030204" pitchFamily="34" charset="0"/>
              </a:rPr>
              <a:t>Novus</a:t>
            </a:r>
            <a:r>
              <a:rPr lang="sv-SE" dirty="0">
                <a:latin typeface="Calibri" panose="020F0502020204030204" pitchFamily="34" charset="0"/>
                <a:ea typeface="Calibri" panose="020F0502020204030204" pitchFamily="34" charset="0"/>
              </a:rPr>
              <a:t> svårt att nå de familjer där den som svarade i telefonen hemma inte kunde svenska. Det gör att vi misstänker att vi i denna undersökning framförallt saknar röster från de barn som bott i Sverige relativt kort tid. </a:t>
            </a:r>
          </a:p>
          <a:p>
            <a:pPr>
              <a:spcAft>
                <a:spcPts val="0"/>
              </a:spcAft>
            </a:pPr>
            <a:r>
              <a:rPr lang="sv-SE" dirty="0">
                <a:latin typeface="Calibri" panose="020F0502020204030204" pitchFamily="34" charset="0"/>
                <a:ea typeface="Calibri" panose="020F0502020204030204" pitchFamily="34" charset="0"/>
              </a:rPr>
              <a:t>Eftersom vi också vet att det är vanligare att barn med utländsk bakgrund, och särskilt de med kort i tid i Sverige, växer upp i låga socioekonomiska omständigheter, jämfört med barn med andra barn, finns också en risk att undersökningen inte speglar barn i låga socioekonomiska omständigheter fullt ut. </a:t>
            </a:r>
          </a:p>
          <a:p>
            <a:pPr>
              <a:spcAft>
                <a:spcPts val="0"/>
              </a:spcAft>
            </a:pPr>
            <a:r>
              <a:rPr lang="sv-SE" dirty="0">
                <a:latin typeface="Calibri" panose="020F0502020204030204" pitchFamily="34" charset="0"/>
                <a:ea typeface="Calibri" panose="020F0502020204030204" pitchFamily="34" charset="0"/>
              </a:rPr>
              <a:t> </a:t>
            </a:r>
          </a:p>
          <a:p>
            <a:pPr>
              <a:spcAft>
                <a:spcPts val="0"/>
              </a:spcAft>
            </a:pPr>
            <a:r>
              <a:rPr lang="sv-SE" b="1" dirty="0">
                <a:latin typeface="Calibri" panose="020F0502020204030204" pitchFamily="34" charset="0"/>
                <a:ea typeface="Calibri" panose="020F0502020204030204" pitchFamily="34" charset="0"/>
              </a:rPr>
              <a:t>En styrka med undersökningen Ung Röst: </a:t>
            </a:r>
            <a:endParaRPr lang="sv-SE" dirty="0">
              <a:latin typeface="Calibri" panose="020F0502020204030204" pitchFamily="34" charset="0"/>
              <a:ea typeface="Calibri" panose="020F0502020204030204" pitchFamily="34" charset="0"/>
            </a:endParaRPr>
          </a:p>
          <a:p>
            <a:pPr>
              <a:spcAft>
                <a:spcPts val="0"/>
              </a:spcAft>
            </a:pPr>
            <a:r>
              <a:rPr lang="sv-SE" dirty="0">
                <a:latin typeface="Calibri" panose="020F0502020204030204" pitchFamily="34" charset="0"/>
                <a:ea typeface="Calibri" panose="020F0502020204030204" pitchFamily="34" charset="0"/>
              </a:rPr>
              <a:t>Rädda Barnen genomförde särskilda fokusgrupper med barn som nyligen hade invandrat till Sverige. Det gör att vi, trots bristen som nämns ovan, har låtit även dessa barn få en röst i undersökningen. När vi redovisar statistisk information syns alltså inte dessa barn särskilt bra, men däremot genom de svaren som vi redovisar från Fokusgrupperna. </a:t>
            </a:r>
          </a:p>
        </p:txBody>
      </p:sp>
    </p:spTree>
    <p:extLst>
      <p:ext uri="{BB962C8B-B14F-4D97-AF65-F5344CB8AC3E}">
        <p14:creationId xmlns:p14="http://schemas.microsoft.com/office/powerpoint/2010/main" val="2193773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Platshållare för text 14"/>
          <p:cNvSpPr>
            <a:spLocks noGrp="1"/>
          </p:cNvSpPr>
          <p:nvPr>
            <p:ph type="body" sz="quarter" idx="13"/>
          </p:nvPr>
        </p:nvSpPr>
        <p:spPr>
          <a:xfrm>
            <a:off x="324471" y="1440826"/>
            <a:ext cx="10907299" cy="5671821"/>
          </a:xfrm>
        </p:spPr>
        <p:txBody>
          <a:bodyPr/>
          <a:lstStyle/>
          <a:p>
            <a:r>
              <a:rPr lang="sv-SE" b="1" dirty="0">
                <a:solidFill>
                  <a:schemeClr val="accent6"/>
                </a:solidFill>
              </a:rPr>
              <a:t>BAKGRUND</a:t>
            </a:r>
            <a:r>
              <a:rPr lang="sv-SE" altLang="ko-KR" dirty="0"/>
              <a:t/>
            </a:r>
            <a:br>
              <a:rPr lang="sv-SE" altLang="ko-KR" dirty="0"/>
            </a:br>
            <a:r>
              <a:rPr lang="sv-SE" b="0" dirty="0"/>
              <a:t>Rädda Barnen genomför 2018 återigen undersökningen som ligger till grund för rapporten ”Ung röst” som ska vara ett verktyg för samtal med politiker, beslutsfattare och andra aktörer kring barns och ungas uppväxtvillkor. Rädda Barnen ska använda studien för att kunna påverka i sina hjärtefrågor inför valet 2018 samt ha ett faktaunderlag kring barns syn på och upplevelser av våld i samhället, integration och socialt/ekonomiskt utsatta.</a:t>
            </a:r>
          </a:p>
          <a:p>
            <a:pPr lvl="1"/>
            <a:endParaRPr lang="sv-SE" dirty="0">
              <a:solidFill>
                <a:schemeClr val="accent6"/>
              </a:solidFill>
            </a:endParaRPr>
          </a:p>
          <a:p>
            <a:pPr lvl="1"/>
            <a:r>
              <a:rPr lang="sv-SE" b="1" dirty="0">
                <a:solidFill>
                  <a:schemeClr val="accent6"/>
                </a:solidFill>
              </a:rPr>
              <a:t>MÅLGRUPPER OCH GENOMFÖRANDE</a:t>
            </a:r>
          </a:p>
          <a:p>
            <a:pPr lvl="1"/>
            <a:r>
              <a:rPr lang="sv-SE" dirty="0"/>
              <a:t>Barn och unga i åk 6, åk 8 och åk 1 på gymnasiet representativt urval av befolkningen med anpassat genomförande</a:t>
            </a:r>
            <a:r>
              <a:rPr lang="sv-SE" b="1" dirty="0"/>
              <a:t> </a:t>
            </a:r>
            <a:r>
              <a:rPr lang="sv-SE" b="0" dirty="0"/>
              <a:t>i två steg, barnen i åk 6 och 8 rekryterades i en telefonintervju med föräldrarna för att inhämta </a:t>
            </a:r>
            <a:r>
              <a:rPr lang="sv-SE" dirty="0"/>
              <a:t>der</a:t>
            </a:r>
            <a:r>
              <a:rPr lang="sv-SE" b="0" dirty="0"/>
              <a:t>as tillstånd att låta barnen delta i </a:t>
            </a:r>
            <a:r>
              <a:rPr lang="sv-SE" dirty="0"/>
              <a:t>webbenkäten </a:t>
            </a:r>
            <a:r>
              <a:rPr lang="sv-SE" b="0" dirty="0"/>
              <a:t>online</a:t>
            </a:r>
            <a:r>
              <a:rPr lang="sv-SE" dirty="0"/>
              <a:t>. För barnen i åk 6 och 8 rekryterades även föräldrarna via representativ webbpanel för att inhämta deras tillstånd att låta barnen delta i webbenkäten online.</a:t>
            </a:r>
          </a:p>
          <a:p>
            <a:pPr lvl="1"/>
            <a:r>
              <a:rPr lang="sv-SE" b="0" dirty="0"/>
              <a:t>Åldersgruppen 16-åringar kontaktades direkt och genomförde intervjun som webbenkät.</a:t>
            </a:r>
            <a:endParaRPr lang="sv-SE" b="1" dirty="0">
              <a:solidFill>
                <a:schemeClr val="accent6"/>
              </a:solidFill>
            </a:endParaRPr>
          </a:p>
          <a:p>
            <a:pPr lvl="1"/>
            <a:endParaRPr lang="sv-SE" b="1" dirty="0">
              <a:solidFill>
                <a:schemeClr val="accent6"/>
              </a:solidFill>
            </a:endParaRPr>
          </a:p>
          <a:p>
            <a:pPr lvl="1"/>
            <a:r>
              <a:rPr lang="sv-SE" b="1" dirty="0">
                <a:solidFill>
                  <a:schemeClr val="accent6"/>
                </a:solidFill>
              </a:rPr>
              <a:t>ANTAL INTERVJUER</a:t>
            </a:r>
          </a:p>
          <a:p>
            <a:r>
              <a:rPr lang="sv-SE" b="0" dirty="0"/>
              <a:t>Antal intervjuer: 350 intervjuer/åldersgrupp med jämn fördelning på kön. </a:t>
            </a:r>
          </a:p>
          <a:p>
            <a:r>
              <a:rPr lang="sv-SE" b="0" dirty="0"/>
              <a:t>Totalt 1059 intervjuer har genomförts via webbenkät.</a:t>
            </a:r>
          </a:p>
          <a:p>
            <a:endParaRPr lang="sv-SE" b="0" dirty="0"/>
          </a:p>
          <a:p>
            <a:r>
              <a:rPr lang="sv-SE" dirty="0">
                <a:solidFill>
                  <a:schemeClr val="accent6"/>
                </a:solidFill>
              </a:rPr>
              <a:t>REKRYTERING TILL ONLINE GRUPPER</a:t>
            </a:r>
          </a:p>
          <a:p>
            <a:r>
              <a:rPr lang="sv-SE" b="0" dirty="0"/>
              <a:t>Deltagarna i online-grupperna fick förfrågan om att delta i chatten via webbenkäten, och</a:t>
            </a:r>
            <a:br>
              <a:rPr lang="sv-SE" b="0" dirty="0"/>
            </a:br>
            <a:r>
              <a:rPr lang="sv-SE" b="0" dirty="0"/>
              <a:t>rekryterades därefter via den e-postadress som angetts i enkäten. Totalt deltog 32 barn och ungdomar.</a:t>
            </a:r>
          </a:p>
          <a:p>
            <a:pPr lvl="1"/>
            <a:endParaRPr lang="sv-SE" dirty="0"/>
          </a:p>
          <a:p>
            <a:pPr lvl="1"/>
            <a:endParaRPr lang="sv-SE" dirty="0"/>
          </a:p>
          <a:p>
            <a:pPr lvl="1"/>
            <a:r>
              <a:rPr lang="sv-SE" dirty="0"/>
              <a:t>																		</a:t>
            </a:r>
          </a:p>
        </p:txBody>
      </p:sp>
      <p:sp>
        <p:nvSpPr>
          <p:cNvPr id="25" name="Rubrik 24"/>
          <p:cNvSpPr>
            <a:spLocks noGrp="1"/>
          </p:cNvSpPr>
          <p:nvPr>
            <p:ph type="title"/>
          </p:nvPr>
        </p:nvSpPr>
        <p:spPr>
          <a:prstGeom prst="rect">
            <a:avLst/>
          </a:prstGeom>
        </p:spPr>
        <p:txBody>
          <a:bodyPr/>
          <a:lstStyle/>
          <a:p>
            <a:r>
              <a:rPr lang="sv-SE" dirty="0">
                <a:cs typeface="Arial" panose="020B0604020202020204" pitchFamily="34" charset="0"/>
              </a:rPr>
              <a:t>Bakgrund &amp; Genomförande</a:t>
            </a:r>
          </a:p>
        </p:txBody>
      </p:sp>
      <p:sp>
        <p:nvSpPr>
          <p:cNvPr id="2" name="Platshållare för datum 1"/>
          <p:cNvSpPr>
            <a:spLocks noGrp="1"/>
          </p:cNvSpPr>
          <p:nvPr>
            <p:ph type="dt" sz="half" idx="10"/>
          </p:nvPr>
        </p:nvSpPr>
        <p:spPr>
          <a:xfrm>
            <a:off x="8286465" y="1650"/>
            <a:ext cx="2133600" cy="360000"/>
          </a:xfrm>
        </p:spPr>
        <p:txBody>
          <a:bodyPr/>
          <a:lstStyle/>
          <a:p>
            <a:r>
              <a:rPr lang="en-US" dirty="0"/>
              <a:t>2018-06-13</a:t>
            </a:r>
            <a:endParaRPr lang="en-US" dirty="0">
              <a:latin typeface="Arial" panose="020B0604020202020204" pitchFamily="34" charset="0"/>
              <a:cs typeface="Arial" panose="020B0604020202020204" pitchFamily="34" charset="0"/>
            </a:endParaRPr>
          </a:p>
        </p:txBody>
      </p:sp>
      <p:sp>
        <p:nvSpPr>
          <p:cNvPr id="3" name="Platshållare för bildnummer 2"/>
          <p:cNvSpPr>
            <a:spLocks noGrp="1"/>
          </p:cNvSpPr>
          <p:nvPr>
            <p:ph type="sldNum" sz="quarter" idx="4"/>
          </p:nvPr>
        </p:nvSpPr>
        <p:spPr>
          <a:prstGeom prst="rect">
            <a:avLst/>
          </a:prstGeom>
        </p:spPr>
        <p:txBody>
          <a:bodyPr/>
          <a:lstStyle/>
          <a:p>
            <a:fld id="{69492A6A-7268-5C4D-913D-B61C9DE7F734}" type="slidenum">
              <a:rPr lang="en-US" smtClean="0">
                <a:latin typeface="Arial" panose="020B0604020202020204" pitchFamily="34" charset="0"/>
                <a:cs typeface="Arial" panose="020B0604020202020204" pitchFamily="34" charset="0"/>
              </a:rPr>
              <a:pPr/>
              <a:t>7</a:t>
            </a:fld>
            <a:endParaRPr lang="en-US" dirty="0">
              <a:latin typeface="Arial" panose="020B0604020202020204" pitchFamily="34" charset="0"/>
              <a:cs typeface="Arial" panose="020B0604020202020204" pitchFamily="34" charset="0"/>
            </a:endParaRPr>
          </a:p>
        </p:txBody>
      </p:sp>
      <p:sp>
        <p:nvSpPr>
          <p:cNvPr id="4" name="textruta 3">
            <a:extLst>
              <a:ext uri="{FF2B5EF4-FFF2-40B4-BE49-F238E27FC236}">
                <a16:creationId xmlns:a16="http://schemas.microsoft.com/office/drawing/2014/main" id="{28B40D13-847A-495B-A549-BBF25269A4D3}"/>
              </a:ext>
            </a:extLst>
          </p:cNvPr>
          <p:cNvSpPr txBox="1"/>
          <p:nvPr/>
        </p:nvSpPr>
        <p:spPr>
          <a:xfrm>
            <a:off x="7809137" y="4165583"/>
            <a:ext cx="3088256" cy="1015663"/>
          </a:xfrm>
          <a:prstGeom prst="rect">
            <a:avLst/>
          </a:prstGeom>
          <a:noFill/>
        </p:spPr>
        <p:txBody>
          <a:bodyPr wrap="square" rtlCol="0">
            <a:spAutoFit/>
          </a:bodyPr>
          <a:lstStyle/>
          <a:p>
            <a:pPr lvl="1"/>
            <a:r>
              <a:rPr lang="sv-SE" sz="1200" dirty="0">
                <a:latin typeface="Arial" panose="020B0604020202020204" pitchFamily="34" charset="0"/>
                <a:cs typeface="Arial" panose="020B0604020202020204" pitchFamily="34" charset="0"/>
              </a:rPr>
              <a:t>Felmarginalen 300 intervjuer</a:t>
            </a:r>
          </a:p>
          <a:p>
            <a:pPr lvl="1"/>
            <a:r>
              <a:rPr lang="sv-SE" sz="1200" dirty="0">
                <a:latin typeface="Arial" panose="020B0604020202020204" pitchFamily="34" charset="0"/>
                <a:cs typeface="Arial" panose="020B0604020202020204" pitchFamily="34" charset="0"/>
              </a:rPr>
              <a:t>Vid utfall 50/50: +/- 5,3%</a:t>
            </a:r>
          </a:p>
          <a:p>
            <a:pPr lvl="1"/>
            <a:r>
              <a:rPr lang="sv-SE" sz="1200" dirty="0">
                <a:latin typeface="Arial" panose="020B0604020202020204" pitchFamily="34" charset="0"/>
                <a:cs typeface="Arial" panose="020B0604020202020204" pitchFamily="34" charset="0"/>
              </a:rPr>
              <a:t>Felmarginalen 500 intervjuer</a:t>
            </a:r>
          </a:p>
          <a:p>
            <a:pPr lvl="1"/>
            <a:r>
              <a:rPr lang="sv-SE" sz="1200" dirty="0">
                <a:latin typeface="Arial" panose="020B0604020202020204" pitchFamily="34" charset="0"/>
                <a:cs typeface="Arial" panose="020B0604020202020204" pitchFamily="34" charset="0"/>
              </a:rPr>
              <a:t>Vid utfall 50/50: +/- 4,5%</a:t>
            </a:r>
          </a:p>
          <a:p>
            <a:pPr lvl="1"/>
            <a:endParaRPr lang="sv-SE"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3520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1D24DB4B-992C-40CC-B8CD-1B0DE8FCD939}"/>
              </a:ext>
            </a:extLst>
          </p:cNvPr>
          <p:cNvSpPr>
            <a:spLocks noGrp="1"/>
          </p:cNvSpPr>
          <p:nvPr>
            <p:ph type="body" sz="quarter" idx="13"/>
          </p:nvPr>
        </p:nvSpPr>
        <p:spPr>
          <a:xfrm>
            <a:off x="332920" y="1222345"/>
            <a:ext cx="11537949" cy="4873176"/>
          </a:xfrm>
        </p:spPr>
        <p:txBody>
          <a:bodyPr>
            <a:normAutofit fontScale="92500" lnSpcReduction="10000"/>
          </a:bodyPr>
          <a:lstStyle/>
          <a:p>
            <a:r>
              <a:rPr lang="sv-SE" dirty="0">
                <a:solidFill>
                  <a:schemeClr val="tx1">
                    <a:lumMod val="75000"/>
                    <a:lumOff val="25000"/>
                  </a:schemeClr>
                </a:solidFill>
              </a:rPr>
              <a:t>1. Rekryteringsformuläret skickades ut till hushåll med barn där föräldrarna fick godkänna och sedan skickades en länk till email/mobiltelefon. </a:t>
            </a:r>
            <a:br>
              <a:rPr lang="sv-SE" dirty="0">
                <a:solidFill>
                  <a:schemeClr val="tx1">
                    <a:lumMod val="75000"/>
                    <a:lumOff val="25000"/>
                  </a:schemeClr>
                </a:solidFill>
              </a:rPr>
            </a:br>
            <a:r>
              <a:rPr lang="sv-SE" b="0" dirty="0">
                <a:solidFill>
                  <a:schemeClr val="tx1">
                    <a:lumMod val="75000"/>
                    <a:lumOff val="25000"/>
                  </a:schemeClr>
                </a:solidFill>
              </a:rPr>
              <a:t>Inbjudna: 16278</a:t>
            </a:r>
            <a:br>
              <a:rPr lang="sv-SE" b="0" dirty="0">
                <a:solidFill>
                  <a:schemeClr val="tx1">
                    <a:lumMod val="75000"/>
                    <a:lumOff val="25000"/>
                  </a:schemeClr>
                </a:solidFill>
              </a:rPr>
            </a:br>
            <a:r>
              <a:rPr lang="sv-SE" b="0" dirty="0">
                <a:solidFill>
                  <a:schemeClr val="tx1">
                    <a:lumMod val="75000"/>
                    <a:lumOff val="25000"/>
                  </a:schemeClr>
                </a:solidFill>
              </a:rPr>
              <a:t>Klickade på länken: 8033</a:t>
            </a:r>
            <a:br>
              <a:rPr lang="sv-SE" b="0" dirty="0">
                <a:solidFill>
                  <a:schemeClr val="tx1">
                    <a:lumMod val="75000"/>
                    <a:lumOff val="25000"/>
                  </a:schemeClr>
                </a:solidFill>
              </a:rPr>
            </a:br>
            <a:r>
              <a:rPr lang="sv-SE" b="0" dirty="0" err="1">
                <a:solidFill>
                  <a:schemeClr val="tx1">
                    <a:lumMod val="75000"/>
                    <a:lumOff val="25000"/>
                  </a:schemeClr>
                </a:solidFill>
              </a:rPr>
              <a:t>Completes</a:t>
            </a:r>
            <a:r>
              <a:rPr lang="sv-SE" b="0" dirty="0">
                <a:solidFill>
                  <a:schemeClr val="tx1">
                    <a:lumMod val="75000"/>
                    <a:lumOff val="25000"/>
                  </a:schemeClr>
                </a:solidFill>
              </a:rPr>
              <a:t>: 617 (som godkände att barnen var med) </a:t>
            </a:r>
            <a:br>
              <a:rPr lang="sv-SE" b="0" dirty="0">
                <a:solidFill>
                  <a:schemeClr val="tx1">
                    <a:lumMod val="75000"/>
                    <a:lumOff val="25000"/>
                  </a:schemeClr>
                </a:solidFill>
              </a:rPr>
            </a:br>
            <a:r>
              <a:rPr lang="sv-SE" b="0" dirty="0" err="1">
                <a:solidFill>
                  <a:schemeClr val="tx1">
                    <a:lumMod val="75000"/>
                    <a:lumOff val="25000"/>
                  </a:schemeClr>
                </a:solidFill>
              </a:rPr>
              <a:t>Incompletes</a:t>
            </a:r>
            <a:r>
              <a:rPr lang="sv-SE" b="0" dirty="0">
                <a:solidFill>
                  <a:schemeClr val="tx1">
                    <a:lumMod val="75000"/>
                    <a:lumOff val="25000"/>
                  </a:schemeClr>
                </a:solidFill>
              </a:rPr>
              <a:t> (fullföljde ej): 1579 </a:t>
            </a:r>
            <a:br>
              <a:rPr lang="sv-SE" b="0" dirty="0">
                <a:solidFill>
                  <a:schemeClr val="tx1">
                    <a:lumMod val="75000"/>
                    <a:lumOff val="25000"/>
                  </a:schemeClr>
                </a:solidFill>
              </a:rPr>
            </a:br>
            <a:r>
              <a:rPr lang="sv-SE" b="0" dirty="0">
                <a:solidFill>
                  <a:schemeClr val="tx1">
                    <a:lumMod val="75000"/>
                    <a:lumOff val="25000"/>
                  </a:schemeClr>
                </a:solidFill>
              </a:rPr>
              <a:t>Screenade: 5837 (godkände ej barnens deltagande eller hade barn i annan årskurs) </a:t>
            </a:r>
          </a:p>
          <a:p>
            <a:r>
              <a:rPr lang="sv-SE" b="0" dirty="0">
                <a:solidFill>
                  <a:schemeClr val="tx1">
                    <a:lumMod val="75000"/>
                    <a:lumOff val="25000"/>
                  </a:schemeClr>
                </a:solidFill>
              </a:rPr>
              <a:t>Bland de föräldrar som intervjuades per telefon på svenska och/eller engelska så kunde </a:t>
            </a:r>
            <a:r>
              <a:rPr lang="sv-SE" dirty="0">
                <a:solidFill>
                  <a:schemeClr val="tx1">
                    <a:lumMod val="75000"/>
                    <a:lumOff val="25000"/>
                  </a:schemeClr>
                </a:solidFill>
              </a:rPr>
              <a:t>63 personer </a:t>
            </a:r>
            <a:r>
              <a:rPr lang="sv-SE" b="0" dirty="0">
                <a:solidFill>
                  <a:schemeClr val="tx1">
                    <a:lumMod val="75000"/>
                    <a:lumOff val="25000"/>
                  </a:schemeClr>
                </a:solidFill>
              </a:rPr>
              <a:t>inte genomföra intervjun p.g.a. bristande   kunskaper i svenska och engelska.</a:t>
            </a:r>
            <a:br>
              <a:rPr lang="sv-SE" b="0" dirty="0">
                <a:solidFill>
                  <a:schemeClr val="tx1">
                    <a:lumMod val="75000"/>
                    <a:lumOff val="25000"/>
                  </a:schemeClr>
                </a:solidFill>
              </a:rPr>
            </a:br>
            <a:r>
              <a:rPr lang="sv-SE" b="0" dirty="0">
                <a:solidFill>
                  <a:schemeClr val="tx1">
                    <a:lumMod val="75000"/>
                    <a:lumOff val="25000"/>
                  </a:schemeClr>
                </a:solidFill>
              </a:rPr>
              <a:t/>
            </a:r>
            <a:br>
              <a:rPr lang="sv-SE" b="0" dirty="0">
                <a:solidFill>
                  <a:schemeClr val="tx1">
                    <a:lumMod val="75000"/>
                    <a:lumOff val="25000"/>
                  </a:schemeClr>
                </a:solidFill>
              </a:rPr>
            </a:br>
            <a:r>
              <a:rPr lang="sv-SE" dirty="0">
                <a:solidFill>
                  <a:schemeClr val="tx1">
                    <a:lumMod val="75000"/>
                    <a:lumOff val="25000"/>
                  </a:schemeClr>
                </a:solidFill>
              </a:rPr>
              <a:t>2. Rekryteringsformulär och hela intervjun (vid godkännande av förälder) i samma utskick (skickades till föräldrar med barn födda år 2001-2006). </a:t>
            </a:r>
            <a:r>
              <a:rPr lang="sv-SE" b="0" dirty="0">
                <a:solidFill>
                  <a:schemeClr val="tx1">
                    <a:lumMod val="75000"/>
                    <a:lumOff val="25000"/>
                  </a:schemeClr>
                </a:solidFill>
              </a:rPr>
              <a:t/>
            </a:r>
            <a:br>
              <a:rPr lang="sv-SE" b="0" dirty="0">
                <a:solidFill>
                  <a:schemeClr val="tx1">
                    <a:lumMod val="75000"/>
                    <a:lumOff val="25000"/>
                  </a:schemeClr>
                </a:solidFill>
              </a:rPr>
            </a:br>
            <a:r>
              <a:rPr lang="sv-SE" b="0" dirty="0">
                <a:solidFill>
                  <a:schemeClr val="tx1">
                    <a:lumMod val="75000"/>
                    <a:lumOff val="25000"/>
                  </a:schemeClr>
                </a:solidFill>
              </a:rPr>
              <a:t>Inbjudna: 7833</a:t>
            </a:r>
            <a:br>
              <a:rPr lang="sv-SE" b="0" dirty="0">
                <a:solidFill>
                  <a:schemeClr val="tx1">
                    <a:lumMod val="75000"/>
                    <a:lumOff val="25000"/>
                  </a:schemeClr>
                </a:solidFill>
              </a:rPr>
            </a:br>
            <a:r>
              <a:rPr lang="sv-SE" b="0" dirty="0">
                <a:solidFill>
                  <a:schemeClr val="tx1">
                    <a:lumMod val="75000"/>
                    <a:lumOff val="25000"/>
                  </a:schemeClr>
                </a:solidFill>
              </a:rPr>
              <a:t>Klickade på länken: 3025</a:t>
            </a:r>
            <a:br>
              <a:rPr lang="sv-SE" b="0" dirty="0">
                <a:solidFill>
                  <a:schemeClr val="tx1">
                    <a:lumMod val="75000"/>
                    <a:lumOff val="25000"/>
                  </a:schemeClr>
                </a:solidFill>
              </a:rPr>
            </a:br>
            <a:r>
              <a:rPr lang="sv-SE" b="0" dirty="0" err="1">
                <a:solidFill>
                  <a:schemeClr val="tx1">
                    <a:lumMod val="75000"/>
                    <a:lumOff val="25000"/>
                  </a:schemeClr>
                </a:solidFill>
              </a:rPr>
              <a:t>Completes</a:t>
            </a:r>
            <a:r>
              <a:rPr lang="sv-SE" b="0" dirty="0">
                <a:solidFill>
                  <a:schemeClr val="tx1">
                    <a:lumMod val="75000"/>
                    <a:lumOff val="25000"/>
                  </a:schemeClr>
                </a:solidFill>
              </a:rPr>
              <a:t>: 546 (som godkände att barnen var med och där hela intervjun fullföljdes) </a:t>
            </a:r>
            <a:br>
              <a:rPr lang="sv-SE" b="0" dirty="0">
                <a:solidFill>
                  <a:schemeClr val="tx1">
                    <a:lumMod val="75000"/>
                    <a:lumOff val="25000"/>
                  </a:schemeClr>
                </a:solidFill>
              </a:rPr>
            </a:br>
            <a:r>
              <a:rPr lang="sv-SE" b="0" dirty="0" err="1">
                <a:solidFill>
                  <a:schemeClr val="tx1">
                    <a:lumMod val="75000"/>
                    <a:lumOff val="25000"/>
                  </a:schemeClr>
                </a:solidFill>
              </a:rPr>
              <a:t>Incompletes</a:t>
            </a:r>
            <a:r>
              <a:rPr lang="sv-SE" b="0" dirty="0">
                <a:solidFill>
                  <a:schemeClr val="tx1">
                    <a:lumMod val="75000"/>
                    <a:lumOff val="25000"/>
                  </a:schemeClr>
                </a:solidFill>
              </a:rPr>
              <a:t> (fullfölj ej): 810</a:t>
            </a:r>
            <a:br>
              <a:rPr lang="sv-SE" b="0" dirty="0">
                <a:solidFill>
                  <a:schemeClr val="tx1">
                    <a:lumMod val="75000"/>
                    <a:lumOff val="25000"/>
                  </a:schemeClr>
                </a:solidFill>
              </a:rPr>
            </a:br>
            <a:r>
              <a:rPr lang="sv-SE" b="0" dirty="0">
                <a:solidFill>
                  <a:schemeClr val="tx1">
                    <a:lumMod val="75000"/>
                    <a:lumOff val="25000"/>
                  </a:schemeClr>
                </a:solidFill>
              </a:rPr>
              <a:t>Screenade: 1670 (godkände ej barnens deltagande eller hade barn i annan årskurs)</a:t>
            </a:r>
            <a:br>
              <a:rPr lang="sv-SE" b="0" dirty="0">
                <a:solidFill>
                  <a:schemeClr val="tx1">
                    <a:lumMod val="75000"/>
                    <a:lumOff val="25000"/>
                  </a:schemeClr>
                </a:solidFill>
              </a:rPr>
            </a:br>
            <a:r>
              <a:rPr lang="sv-SE" b="0" dirty="0">
                <a:solidFill>
                  <a:schemeClr val="tx1">
                    <a:lumMod val="75000"/>
                    <a:lumOff val="25000"/>
                  </a:schemeClr>
                </a:solidFill>
              </a:rPr>
              <a:t/>
            </a:r>
            <a:br>
              <a:rPr lang="sv-SE" b="0" dirty="0">
                <a:solidFill>
                  <a:schemeClr val="tx1">
                    <a:lumMod val="75000"/>
                    <a:lumOff val="25000"/>
                  </a:schemeClr>
                </a:solidFill>
              </a:rPr>
            </a:br>
            <a:r>
              <a:rPr lang="sv-SE" dirty="0">
                <a:solidFill>
                  <a:schemeClr val="tx1">
                    <a:lumMod val="75000"/>
                    <a:lumOff val="25000"/>
                  </a:schemeClr>
                </a:solidFill>
              </a:rPr>
              <a:t>3. Hela intervjun skickades till 16- och 17-åringar i panelen (1an på gymnasiet). </a:t>
            </a:r>
            <a:r>
              <a:rPr lang="sv-SE" b="0" dirty="0">
                <a:solidFill>
                  <a:schemeClr val="tx1">
                    <a:lumMod val="75000"/>
                    <a:lumOff val="25000"/>
                  </a:schemeClr>
                </a:solidFill>
              </a:rPr>
              <a:t/>
            </a:r>
            <a:br>
              <a:rPr lang="sv-SE" b="0" dirty="0">
                <a:solidFill>
                  <a:schemeClr val="tx1">
                    <a:lumMod val="75000"/>
                    <a:lumOff val="25000"/>
                  </a:schemeClr>
                </a:solidFill>
              </a:rPr>
            </a:br>
            <a:r>
              <a:rPr lang="sv-SE" b="0" dirty="0">
                <a:solidFill>
                  <a:schemeClr val="tx1">
                    <a:lumMod val="75000"/>
                    <a:lumOff val="25000"/>
                  </a:schemeClr>
                </a:solidFill>
              </a:rPr>
              <a:t>Inbjudna: 1257</a:t>
            </a:r>
            <a:br>
              <a:rPr lang="sv-SE" b="0" dirty="0">
                <a:solidFill>
                  <a:schemeClr val="tx1">
                    <a:lumMod val="75000"/>
                    <a:lumOff val="25000"/>
                  </a:schemeClr>
                </a:solidFill>
              </a:rPr>
            </a:br>
            <a:r>
              <a:rPr lang="sv-SE" b="0" dirty="0">
                <a:solidFill>
                  <a:schemeClr val="tx1">
                    <a:lumMod val="75000"/>
                    <a:lumOff val="25000"/>
                  </a:schemeClr>
                </a:solidFill>
              </a:rPr>
              <a:t>Klickade på länken: 358</a:t>
            </a:r>
            <a:br>
              <a:rPr lang="sv-SE" b="0" dirty="0">
                <a:solidFill>
                  <a:schemeClr val="tx1">
                    <a:lumMod val="75000"/>
                    <a:lumOff val="25000"/>
                  </a:schemeClr>
                </a:solidFill>
              </a:rPr>
            </a:br>
            <a:r>
              <a:rPr lang="sv-SE" b="0" dirty="0" err="1">
                <a:solidFill>
                  <a:schemeClr val="tx1">
                    <a:lumMod val="75000"/>
                    <a:lumOff val="25000"/>
                  </a:schemeClr>
                </a:solidFill>
              </a:rPr>
              <a:t>Completes</a:t>
            </a:r>
            <a:r>
              <a:rPr lang="sv-SE" b="0" dirty="0">
                <a:solidFill>
                  <a:schemeClr val="tx1">
                    <a:lumMod val="75000"/>
                    <a:lumOff val="25000"/>
                  </a:schemeClr>
                </a:solidFill>
              </a:rPr>
              <a:t>: 162 (Hela intervjun fullföljdes) </a:t>
            </a:r>
            <a:br>
              <a:rPr lang="sv-SE" b="0" dirty="0">
                <a:solidFill>
                  <a:schemeClr val="tx1">
                    <a:lumMod val="75000"/>
                    <a:lumOff val="25000"/>
                  </a:schemeClr>
                </a:solidFill>
              </a:rPr>
            </a:br>
            <a:r>
              <a:rPr lang="sv-SE" b="0" dirty="0" err="1">
                <a:solidFill>
                  <a:schemeClr val="tx1">
                    <a:lumMod val="75000"/>
                    <a:lumOff val="25000"/>
                  </a:schemeClr>
                </a:solidFill>
              </a:rPr>
              <a:t>Incompletes</a:t>
            </a:r>
            <a:r>
              <a:rPr lang="sv-SE" b="0" dirty="0">
                <a:solidFill>
                  <a:schemeClr val="tx1">
                    <a:lumMod val="75000"/>
                    <a:lumOff val="25000"/>
                  </a:schemeClr>
                </a:solidFill>
              </a:rPr>
              <a:t> (fullfölj ej): 52</a:t>
            </a:r>
            <a:br>
              <a:rPr lang="sv-SE" b="0" dirty="0">
                <a:solidFill>
                  <a:schemeClr val="tx1">
                    <a:lumMod val="75000"/>
                    <a:lumOff val="25000"/>
                  </a:schemeClr>
                </a:solidFill>
              </a:rPr>
            </a:br>
            <a:r>
              <a:rPr lang="sv-SE" b="0" dirty="0">
                <a:solidFill>
                  <a:schemeClr val="tx1">
                    <a:lumMod val="75000"/>
                    <a:lumOff val="25000"/>
                  </a:schemeClr>
                </a:solidFill>
              </a:rPr>
              <a:t>Screenade: 144 (gick i annan årskurs)</a:t>
            </a:r>
          </a:p>
          <a:p>
            <a:r>
              <a:rPr lang="sv-SE" b="0" dirty="0">
                <a:solidFill>
                  <a:schemeClr val="tx1">
                    <a:lumMod val="75000"/>
                    <a:lumOff val="25000"/>
                  </a:schemeClr>
                </a:solidFill>
              </a:rPr>
              <a:t>       </a:t>
            </a:r>
            <a:br>
              <a:rPr lang="sv-SE" b="0" dirty="0">
                <a:solidFill>
                  <a:schemeClr val="tx1">
                    <a:lumMod val="75000"/>
                    <a:lumOff val="25000"/>
                  </a:schemeClr>
                </a:solidFill>
              </a:rPr>
            </a:br>
            <a:r>
              <a:rPr lang="sv-SE" b="0" dirty="0">
                <a:solidFill>
                  <a:schemeClr val="tx1">
                    <a:lumMod val="75000"/>
                    <a:lumOff val="25000"/>
                  </a:schemeClr>
                </a:solidFill>
              </a:rPr>
              <a:t/>
            </a:r>
            <a:br>
              <a:rPr lang="sv-SE" b="0" dirty="0">
                <a:solidFill>
                  <a:schemeClr val="tx1">
                    <a:lumMod val="75000"/>
                    <a:lumOff val="25000"/>
                  </a:schemeClr>
                </a:solidFill>
              </a:rPr>
            </a:br>
            <a:endParaRPr lang="sv-SE" b="0" dirty="0">
              <a:solidFill>
                <a:schemeClr val="tx1">
                  <a:lumMod val="75000"/>
                  <a:lumOff val="25000"/>
                </a:schemeClr>
              </a:solidFill>
            </a:endParaRPr>
          </a:p>
        </p:txBody>
      </p:sp>
      <p:sp>
        <p:nvSpPr>
          <p:cNvPr id="3" name="Rubrik 2">
            <a:extLst>
              <a:ext uri="{FF2B5EF4-FFF2-40B4-BE49-F238E27FC236}">
                <a16:creationId xmlns:a16="http://schemas.microsoft.com/office/drawing/2014/main" id="{DC396461-7896-41FB-AE4A-F7D594D619B0}"/>
              </a:ext>
            </a:extLst>
          </p:cNvPr>
          <p:cNvSpPr>
            <a:spLocks noGrp="1"/>
          </p:cNvSpPr>
          <p:nvPr>
            <p:ph type="title"/>
          </p:nvPr>
        </p:nvSpPr>
        <p:spPr>
          <a:xfrm>
            <a:off x="332919" y="356526"/>
            <a:ext cx="11528500" cy="867596"/>
          </a:xfrm>
        </p:spPr>
        <p:txBody>
          <a:bodyPr/>
          <a:lstStyle/>
          <a:p>
            <a:r>
              <a:rPr lang="sv-SE" dirty="0">
                <a:solidFill>
                  <a:schemeClr val="tx1">
                    <a:lumMod val="75000"/>
                    <a:lumOff val="25000"/>
                  </a:schemeClr>
                </a:solidFill>
              </a:rPr>
              <a:t>Bortfallsredovisning</a:t>
            </a:r>
          </a:p>
        </p:txBody>
      </p:sp>
      <p:sp>
        <p:nvSpPr>
          <p:cNvPr id="4" name="Platshållare för bildnummer 3">
            <a:extLst>
              <a:ext uri="{FF2B5EF4-FFF2-40B4-BE49-F238E27FC236}">
                <a16:creationId xmlns:a16="http://schemas.microsoft.com/office/drawing/2014/main" id="{FD45C384-CE9E-4F49-B02D-86B9506CC95A}"/>
              </a:ext>
            </a:extLst>
          </p:cNvPr>
          <p:cNvSpPr>
            <a:spLocks noGrp="1"/>
          </p:cNvSpPr>
          <p:nvPr>
            <p:ph type="sldNum" sz="quarter" idx="4"/>
          </p:nvPr>
        </p:nvSpPr>
        <p:spPr>
          <a:xfrm>
            <a:off x="324471" y="6506687"/>
            <a:ext cx="840139" cy="347398"/>
          </a:xfrm>
        </p:spPr>
        <p:txBody>
          <a:bodyPr/>
          <a:lstStyle/>
          <a:p>
            <a:fld id="{69492A6A-7268-5C4D-913D-B61C9DE7F734}" type="slidenum">
              <a:rPr lang="en-US" smtClean="0">
                <a:solidFill>
                  <a:schemeClr val="tx1">
                    <a:lumMod val="75000"/>
                    <a:lumOff val="25000"/>
                  </a:schemeClr>
                </a:solidFill>
              </a:rPr>
              <a:pPr/>
              <a:t>8</a:t>
            </a:fld>
            <a:endParaRPr lang="en-US" dirty="0">
              <a:solidFill>
                <a:schemeClr val="tx1">
                  <a:lumMod val="75000"/>
                  <a:lumOff val="25000"/>
                </a:schemeClr>
              </a:solidFill>
            </a:endParaRPr>
          </a:p>
        </p:txBody>
      </p:sp>
      <p:sp>
        <p:nvSpPr>
          <p:cNvPr id="5" name="Platshållare för datum 4">
            <a:extLst>
              <a:ext uri="{FF2B5EF4-FFF2-40B4-BE49-F238E27FC236}">
                <a16:creationId xmlns:a16="http://schemas.microsoft.com/office/drawing/2014/main" id="{2633ED36-4C85-424F-920B-84627EBE7881}"/>
              </a:ext>
            </a:extLst>
          </p:cNvPr>
          <p:cNvSpPr>
            <a:spLocks noGrp="1"/>
          </p:cNvSpPr>
          <p:nvPr>
            <p:ph type="dt" sz="half" idx="10"/>
          </p:nvPr>
        </p:nvSpPr>
        <p:spPr>
          <a:xfrm>
            <a:off x="9016620" y="1650"/>
            <a:ext cx="2844800" cy="347398"/>
          </a:xfrm>
        </p:spPr>
        <p:txBody>
          <a:bodyPr/>
          <a:lstStyle/>
          <a:p>
            <a:r>
              <a:rPr lang="en-US">
                <a:solidFill>
                  <a:schemeClr val="tx1">
                    <a:lumMod val="75000"/>
                    <a:lumOff val="25000"/>
                  </a:schemeClr>
                </a:solidFill>
              </a:rPr>
              <a:t>2018-06-13</a:t>
            </a:r>
            <a:endParaRPr lang="en-US" dirty="0">
              <a:solidFill>
                <a:schemeClr val="tx1">
                  <a:lumMod val="75000"/>
                  <a:lumOff val="25000"/>
                </a:schemeClr>
              </a:solidFill>
            </a:endParaRPr>
          </a:p>
        </p:txBody>
      </p:sp>
    </p:spTree>
    <p:extLst>
      <p:ext uri="{BB962C8B-B14F-4D97-AF65-F5344CB8AC3E}">
        <p14:creationId xmlns:p14="http://schemas.microsoft.com/office/powerpoint/2010/main" val="1210192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ktangel 21">
            <a:extLst>
              <a:ext uri="{FF2B5EF4-FFF2-40B4-BE49-F238E27FC236}">
                <a16:creationId xmlns:a16="http://schemas.microsoft.com/office/drawing/2014/main" id="{E30E86F5-1AFF-41B6-BD86-33B0481C6C78}"/>
              </a:ext>
            </a:extLst>
          </p:cNvPr>
          <p:cNvSpPr/>
          <p:nvPr/>
        </p:nvSpPr>
        <p:spPr>
          <a:xfrm>
            <a:off x="8091519" y="1601215"/>
            <a:ext cx="3584366" cy="4567197"/>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ktangel 17">
            <a:extLst>
              <a:ext uri="{FF2B5EF4-FFF2-40B4-BE49-F238E27FC236}">
                <a16:creationId xmlns:a16="http://schemas.microsoft.com/office/drawing/2014/main" id="{C599EFC9-E6B0-4140-B3DD-E816F7D8937D}"/>
              </a:ext>
            </a:extLst>
          </p:cNvPr>
          <p:cNvSpPr/>
          <p:nvPr/>
        </p:nvSpPr>
        <p:spPr>
          <a:xfrm>
            <a:off x="4294740" y="1674552"/>
            <a:ext cx="3602520" cy="4521979"/>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Rektangel 15">
            <a:extLst>
              <a:ext uri="{FF2B5EF4-FFF2-40B4-BE49-F238E27FC236}">
                <a16:creationId xmlns:a16="http://schemas.microsoft.com/office/drawing/2014/main" id="{8A79D934-CA7E-4B8A-BC2A-19DCA54573C7}"/>
              </a:ext>
            </a:extLst>
          </p:cNvPr>
          <p:cNvSpPr/>
          <p:nvPr/>
        </p:nvSpPr>
        <p:spPr>
          <a:xfrm>
            <a:off x="378741" y="1674552"/>
            <a:ext cx="3517267" cy="4541521"/>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ubrik 24"/>
          <p:cNvSpPr>
            <a:spLocks noGrp="1"/>
          </p:cNvSpPr>
          <p:nvPr>
            <p:ph type="title"/>
          </p:nvPr>
        </p:nvSpPr>
        <p:spPr>
          <a:xfrm>
            <a:off x="378741" y="357435"/>
            <a:ext cx="11221380" cy="1031884"/>
          </a:xfrm>
          <a:prstGeom prst="rect">
            <a:avLst/>
          </a:prstGeom>
        </p:spPr>
        <p:txBody>
          <a:bodyPr/>
          <a:lstStyle/>
          <a:p>
            <a:r>
              <a:rPr lang="sv-SE" dirty="0"/>
              <a:t>Vanligast att de yngre har fått hjälp med en del frågor</a:t>
            </a:r>
          </a:p>
        </p:txBody>
      </p:sp>
      <p:sp>
        <p:nvSpPr>
          <p:cNvPr id="3" name="Platshållare för bildnummer 2"/>
          <p:cNvSpPr>
            <a:spLocks noGrp="1"/>
          </p:cNvSpPr>
          <p:nvPr>
            <p:ph type="sldNum" sz="quarter" idx="4"/>
          </p:nvPr>
        </p:nvSpPr>
        <p:spPr>
          <a:prstGeom prst="rect">
            <a:avLst/>
          </a:prstGeom>
        </p:spPr>
        <p:txBody>
          <a:bodyPr/>
          <a:lstStyle/>
          <a:p>
            <a:fld id="{69492A6A-7268-5C4D-913D-B61C9DE7F734}" type="slidenum">
              <a:rPr lang="en-US" smtClean="0">
                <a:latin typeface="Arial" panose="020B0604020202020204" pitchFamily="34" charset="0"/>
                <a:cs typeface="Arial" panose="020B0604020202020204" pitchFamily="34" charset="0"/>
              </a:rPr>
              <a:pPr/>
              <a:t>9</a:t>
            </a:fld>
            <a:endParaRPr lang="en-US" dirty="0">
              <a:latin typeface="Arial" panose="020B0604020202020204" pitchFamily="34" charset="0"/>
              <a:cs typeface="Arial" panose="020B0604020202020204" pitchFamily="34" charset="0"/>
            </a:endParaRPr>
          </a:p>
        </p:txBody>
      </p:sp>
      <p:sp>
        <p:nvSpPr>
          <p:cNvPr id="7" name="Rektangel 6">
            <a:extLst>
              <a:ext uri="{FF2B5EF4-FFF2-40B4-BE49-F238E27FC236}">
                <a16:creationId xmlns:a16="http://schemas.microsoft.com/office/drawing/2014/main" id="{511E7552-F8AD-4D91-982F-1E18EAA4BDEB}"/>
              </a:ext>
            </a:extLst>
          </p:cNvPr>
          <p:cNvSpPr/>
          <p:nvPr/>
        </p:nvSpPr>
        <p:spPr>
          <a:xfrm>
            <a:off x="301590" y="1177136"/>
            <a:ext cx="11056181" cy="276999"/>
          </a:xfrm>
          <a:prstGeom prst="rect">
            <a:avLst/>
          </a:prstGeom>
        </p:spPr>
        <p:txBody>
          <a:bodyPr wrap="square">
            <a:spAutoFit/>
          </a:bodyPr>
          <a:lstStyle/>
          <a:p>
            <a:r>
              <a:rPr lang="sv-SE" sz="1200" dirty="0">
                <a:latin typeface="Arial" panose="020B0604020202020204" pitchFamily="34" charset="0"/>
                <a:cs typeface="Arial" panose="020B0604020202020204" pitchFamily="34" charset="0"/>
              </a:rPr>
              <a:t>Fråga:  Har du fått hjälp av någon vuxen att svara på frågorna? </a:t>
            </a:r>
            <a:r>
              <a:rPr lang="sv-SE" sz="1200" b="1" dirty="0">
                <a:latin typeface="Arial" panose="020B0604020202020204" pitchFamily="34" charset="0"/>
                <a:cs typeface="Arial" panose="020B0604020202020204" pitchFamily="34" charset="0"/>
              </a:rPr>
              <a:t>DU SJÄLV/ FÖRÄLDER 1/ FÖRÄLDER 2</a:t>
            </a:r>
          </a:p>
        </p:txBody>
      </p:sp>
      <p:graphicFrame>
        <p:nvGraphicFramePr>
          <p:cNvPr id="19" name="ChartObject">
            <a:extLst>
              <a:ext uri="{FF2B5EF4-FFF2-40B4-BE49-F238E27FC236}">
                <a16:creationId xmlns:a16="http://schemas.microsoft.com/office/drawing/2014/main" id="{189E8389-A063-44D4-B636-713E7FB4AAE3}"/>
              </a:ext>
            </a:extLst>
          </p:cNvPr>
          <p:cNvGraphicFramePr>
            <a:graphicFrameLocks noGrp="1"/>
          </p:cNvGraphicFramePr>
          <p:nvPr>
            <p:ph type="chart" sz="quarter" idx="15"/>
            <p:extLst/>
          </p:nvPr>
        </p:nvGraphicFramePr>
        <p:xfrm>
          <a:off x="419978" y="2147976"/>
          <a:ext cx="3493623" cy="4277948"/>
        </p:xfrm>
        <a:graphic>
          <a:graphicData uri="http://schemas.openxmlformats.org/drawingml/2006/chart">
            <c:chart xmlns:c="http://schemas.openxmlformats.org/drawingml/2006/chart" xmlns:r="http://schemas.openxmlformats.org/officeDocument/2006/relationships" r:id="rId3"/>
          </a:graphicData>
        </a:graphic>
      </p:graphicFrame>
      <p:sp>
        <p:nvSpPr>
          <p:cNvPr id="17" name="Date Placeholder 3">
            <a:extLst>
              <a:ext uri="{FF2B5EF4-FFF2-40B4-BE49-F238E27FC236}">
                <a16:creationId xmlns:a16="http://schemas.microsoft.com/office/drawing/2014/main" id="{B9D60385-325F-4058-B1E9-1E5433942009}"/>
              </a:ext>
            </a:extLst>
          </p:cNvPr>
          <p:cNvSpPr>
            <a:spLocks noGrp="1"/>
          </p:cNvSpPr>
          <p:nvPr>
            <p:ph type="dt" sz="half" idx="10"/>
          </p:nvPr>
        </p:nvSpPr>
        <p:spPr>
          <a:xfrm>
            <a:off x="8286750" y="1588"/>
            <a:ext cx="2133600" cy="360362"/>
          </a:xfrm>
        </p:spPr>
        <p:txBody>
          <a:bodyPr/>
          <a:lstStyle/>
          <a:p>
            <a:r>
              <a:rPr lang="en-US" dirty="0"/>
              <a:t>2018-06-13</a:t>
            </a:r>
          </a:p>
        </p:txBody>
      </p:sp>
      <p:sp>
        <p:nvSpPr>
          <p:cNvPr id="30" name="Pratbubbla: rektangel med rundade hörn 29">
            <a:extLst>
              <a:ext uri="{FF2B5EF4-FFF2-40B4-BE49-F238E27FC236}">
                <a16:creationId xmlns:a16="http://schemas.microsoft.com/office/drawing/2014/main" id="{20443939-E47D-4390-ADCE-9134B29A9492}"/>
              </a:ext>
            </a:extLst>
          </p:cNvPr>
          <p:cNvSpPr/>
          <p:nvPr/>
        </p:nvSpPr>
        <p:spPr>
          <a:xfrm>
            <a:off x="5414161" y="1775064"/>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8</a:t>
            </a:r>
          </a:p>
        </p:txBody>
      </p:sp>
      <p:pic>
        <p:nvPicPr>
          <p:cNvPr id="14" name="Bildobjekt 13">
            <a:extLst>
              <a:ext uri="{FF2B5EF4-FFF2-40B4-BE49-F238E27FC236}">
                <a16:creationId xmlns:a16="http://schemas.microsoft.com/office/drawing/2014/main" id="{09CE8C42-8370-4A03-A822-54773DB3FE96}"/>
              </a:ext>
            </a:extLst>
          </p:cNvPr>
          <p:cNvPicPr>
            <a:picLocks noChangeAspect="1"/>
          </p:cNvPicPr>
          <p:nvPr/>
        </p:nvPicPr>
        <p:blipFill>
          <a:blip r:embed="rId4" cstate="email">
            <a:extLst>
              <a:ext uri="{BEBA8EAE-BF5A-486C-A8C5-ECC9F3942E4B}">
                <a14:imgProps xmlns:a14="http://schemas.microsoft.com/office/drawing/2010/main">
                  <a14:imgLayer r:embed="rId5">
                    <a14:imgEffect>
                      <a14:brightnessContrast contrast="20000"/>
                    </a14:imgEffect>
                  </a14:imgLayer>
                </a14:imgProps>
              </a:ext>
              <a:ext uri="{28A0092B-C50C-407E-A947-70E740481C1C}">
                <a14:useLocalDpi xmlns:a14="http://schemas.microsoft.com/office/drawing/2010/main"/>
              </a:ext>
            </a:extLst>
          </a:blip>
          <a:stretch>
            <a:fillRect/>
          </a:stretch>
        </p:blipFill>
        <p:spPr>
          <a:xfrm>
            <a:off x="454988" y="1723256"/>
            <a:ext cx="563271" cy="634571"/>
          </a:xfrm>
          <a:prstGeom prst="rect">
            <a:avLst/>
          </a:prstGeom>
        </p:spPr>
      </p:pic>
      <p:pic>
        <p:nvPicPr>
          <p:cNvPr id="2" name="Bildobjekt 1">
            <a:extLst>
              <a:ext uri="{FF2B5EF4-FFF2-40B4-BE49-F238E27FC236}">
                <a16:creationId xmlns:a16="http://schemas.microsoft.com/office/drawing/2014/main" id="{C10B75EB-4F5B-496D-B242-98F38769440B}"/>
              </a:ext>
            </a:extLst>
          </p:cNvPr>
          <p:cNvPicPr>
            <a:picLocks noChangeAspect="1"/>
          </p:cNvPicPr>
          <p:nvPr/>
        </p:nvPicPr>
        <p:blipFill rotWithShape="1">
          <a:blip r:embed="rId6" cstate="email">
            <a:extLst>
              <a:ext uri="{BEBA8EAE-BF5A-486C-A8C5-ECC9F3942E4B}">
                <a14:imgProps xmlns:a14="http://schemas.microsoft.com/office/drawing/2010/main">
                  <a14:imgLayer r:embed="rId7">
                    <a14:imgEffect>
                      <a14:brightnessContrast contrast="20000"/>
                    </a14:imgEffect>
                  </a14:imgLayer>
                </a14:imgProps>
              </a:ext>
              <a:ext uri="{28A0092B-C50C-407E-A947-70E740481C1C}">
                <a14:useLocalDpi xmlns:a14="http://schemas.microsoft.com/office/drawing/2010/main"/>
              </a:ext>
            </a:extLst>
          </a:blip>
          <a:srcRect/>
          <a:stretch/>
        </p:blipFill>
        <p:spPr>
          <a:xfrm>
            <a:off x="8120251" y="1674552"/>
            <a:ext cx="700672" cy="636043"/>
          </a:xfrm>
          <a:prstGeom prst="rect">
            <a:avLst/>
          </a:prstGeom>
        </p:spPr>
      </p:pic>
      <p:pic>
        <p:nvPicPr>
          <p:cNvPr id="27" name="Bildobjekt 26">
            <a:extLst>
              <a:ext uri="{FF2B5EF4-FFF2-40B4-BE49-F238E27FC236}">
                <a16:creationId xmlns:a16="http://schemas.microsoft.com/office/drawing/2014/main" id="{A8B680F4-44CD-4A2F-B61F-7BFC81625BC1}"/>
              </a:ext>
            </a:extLst>
          </p:cNvPr>
          <p:cNvPicPr>
            <a:picLocks noChangeAspect="1"/>
          </p:cNvPicPr>
          <p:nvPr/>
        </p:nvPicPr>
        <p:blipFill rotWithShape="1">
          <a:blip r:embed="rId8" cstate="email">
            <a:extLst>
              <a:ext uri="{BEBA8EAE-BF5A-486C-A8C5-ECC9F3942E4B}">
                <a14:imgProps xmlns:a14="http://schemas.microsoft.com/office/drawing/2010/main">
                  <a14:imgLayer r:embed="rId9">
                    <a14:imgEffect>
                      <a14:brightnessContrast contrast="20000"/>
                    </a14:imgEffect>
                  </a14:imgLayer>
                </a14:imgProps>
              </a:ext>
              <a:ext uri="{28A0092B-C50C-407E-A947-70E740481C1C}">
                <a14:useLocalDpi xmlns:a14="http://schemas.microsoft.com/office/drawing/2010/main"/>
              </a:ext>
            </a:extLst>
          </a:blip>
          <a:srcRect/>
          <a:stretch/>
        </p:blipFill>
        <p:spPr>
          <a:xfrm>
            <a:off x="4403376" y="1695240"/>
            <a:ext cx="559986" cy="713368"/>
          </a:xfrm>
          <a:prstGeom prst="rect">
            <a:avLst/>
          </a:prstGeom>
        </p:spPr>
      </p:pic>
      <p:sp>
        <p:nvSpPr>
          <p:cNvPr id="35" name="Pratbubbla: rektangel med rundade hörn 34">
            <a:extLst>
              <a:ext uri="{FF2B5EF4-FFF2-40B4-BE49-F238E27FC236}">
                <a16:creationId xmlns:a16="http://schemas.microsoft.com/office/drawing/2014/main" id="{8F8A2AEC-5FAA-4341-B893-80EAB0324DA6}"/>
              </a:ext>
            </a:extLst>
          </p:cNvPr>
          <p:cNvSpPr/>
          <p:nvPr/>
        </p:nvSpPr>
        <p:spPr>
          <a:xfrm>
            <a:off x="1466231" y="1820419"/>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ÅRSKURS 6</a:t>
            </a:r>
          </a:p>
        </p:txBody>
      </p:sp>
      <p:sp>
        <p:nvSpPr>
          <p:cNvPr id="36" name="Pratbubbla: rektangel med rundade hörn 35">
            <a:extLst>
              <a:ext uri="{FF2B5EF4-FFF2-40B4-BE49-F238E27FC236}">
                <a16:creationId xmlns:a16="http://schemas.microsoft.com/office/drawing/2014/main" id="{60F376F1-D6B4-4E5C-8B8E-69806321F787}"/>
              </a:ext>
            </a:extLst>
          </p:cNvPr>
          <p:cNvSpPr/>
          <p:nvPr/>
        </p:nvSpPr>
        <p:spPr>
          <a:xfrm>
            <a:off x="9202062" y="1769375"/>
            <a:ext cx="1729144" cy="344308"/>
          </a:xfrm>
          <a:prstGeom prst="wedgeRoundRectCallout">
            <a:avLst>
              <a:gd name="adj1" fmla="val -63995"/>
              <a:gd name="adj2" fmla="val 14635"/>
              <a:gd name="adj3" fmla="val 16667"/>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200" b="1" dirty="0">
                <a:latin typeface="Arial" panose="020B0604020202020204" pitchFamily="34" charset="0"/>
                <a:cs typeface="Arial" panose="020B0604020202020204" pitchFamily="34" charset="0"/>
              </a:rPr>
              <a:t>1:AN GYMNASIET</a:t>
            </a:r>
          </a:p>
        </p:txBody>
      </p:sp>
      <p:sp>
        <p:nvSpPr>
          <p:cNvPr id="21" name="Rectangle 8">
            <a:extLst>
              <a:ext uri="{FF2B5EF4-FFF2-40B4-BE49-F238E27FC236}">
                <a16:creationId xmlns:a16="http://schemas.microsoft.com/office/drawing/2014/main" id="{8FA6E25A-6AEA-49AD-A392-E1779C443CFF}"/>
              </a:ext>
            </a:extLst>
          </p:cNvPr>
          <p:cNvSpPr/>
          <p:nvPr/>
        </p:nvSpPr>
        <p:spPr>
          <a:xfrm>
            <a:off x="1524000"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6 (n=351)</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3" name="Rectangle 8">
            <a:extLst>
              <a:ext uri="{FF2B5EF4-FFF2-40B4-BE49-F238E27FC236}">
                <a16:creationId xmlns:a16="http://schemas.microsoft.com/office/drawing/2014/main" id="{3DF79BFF-88B7-4CF0-A6DF-FF7192DD50E6}"/>
              </a:ext>
            </a:extLst>
          </p:cNvPr>
          <p:cNvSpPr/>
          <p:nvPr/>
        </p:nvSpPr>
        <p:spPr>
          <a:xfrm>
            <a:off x="5589204" y="6260466"/>
            <a:ext cx="1399742"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Årskurs 8 (n=352)</a:t>
            </a:r>
            <a:endParaRPr lang="en-US" sz="900" dirty="0">
              <a:solidFill>
                <a:schemeClr val="bg1">
                  <a:lumMod val="50000"/>
                </a:schemeClr>
              </a:solidFill>
              <a:latin typeface="Arial" panose="020B0604020202020204" pitchFamily="34" charset="0"/>
              <a:cs typeface="Arial" panose="020B0604020202020204" pitchFamily="34" charset="0"/>
            </a:endParaRPr>
          </a:p>
        </p:txBody>
      </p:sp>
      <p:sp>
        <p:nvSpPr>
          <p:cNvPr id="24" name="Rectangle 8">
            <a:extLst>
              <a:ext uri="{FF2B5EF4-FFF2-40B4-BE49-F238E27FC236}">
                <a16:creationId xmlns:a16="http://schemas.microsoft.com/office/drawing/2014/main" id="{2EF09134-5C5F-49BF-B872-F8AC3AF88E59}"/>
              </a:ext>
            </a:extLst>
          </p:cNvPr>
          <p:cNvSpPr/>
          <p:nvPr/>
        </p:nvSpPr>
        <p:spPr>
          <a:xfrm>
            <a:off x="9366763" y="6266570"/>
            <a:ext cx="1694695" cy="230832"/>
          </a:xfrm>
          <a:prstGeom prst="rect">
            <a:avLst/>
          </a:prstGeom>
        </p:spPr>
        <p:txBody>
          <a:bodyPr wrap="none">
            <a:spAutoFit/>
          </a:bodyPr>
          <a:lstStyle/>
          <a:p>
            <a:r>
              <a:rPr lang="sv-SE" sz="900" dirty="0">
                <a:solidFill>
                  <a:schemeClr val="bg1">
                    <a:lumMod val="50000"/>
                  </a:schemeClr>
                </a:solidFill>
                <a:latin typeface="Arial" panose="020B0604020202020204" pitchFamily="34" charset="0"/>
                <a:cs typeface="Arial" panose="020B0604020202020204" pitchFamily="34" charset="0"/>
              </a:rPr>
              <a:t>BAS: 1:an gymnasiet (n=356)</a:t>
            </a:r>
            <a:endParaRPr lang="en-US" sz="900" dirty="0">
              <a:solidFill>
                <a:schemeClr val="bg1">
                  <a:lumMod val="50000"/>
                </a:schemeClr>
              </a:solidFill>
              <a:latin typeface="Arial" panose="020B0604020202020204" pitchFamily="34" charset="0"/>
              <a:cs typeface="Arial" panose="020B0604020202020204" pitchFamily="34" charset="0"/>
            </a:endParaRPr>
          </a:p>
        </p:txBody>
      </p:sp>
      <p:graphicFrame>
        <p:nvGraphicFramePr>
          <p:cNvPr id="34" name="ChartObject">
            <a:extLst>
              <a:ext uri="{FF2B5EF4-FFF2-40B4-BE49-F238E27FC236}">
                <a16:creationId xmlns:a16="http://schemas.microsoft.com/office/drawing/2014/main" id="{9126A330-C4BE-4595-AA83-7086C6B0B3C5}"/>
              </a:ext>
            </a:extLst>
          </p:cNvPr>
          <p:cNvGraphicFramePr>
            <a:graphicFrameLocks/>
          </p:cNvGraphicFramePr>
          <p:nvPr>
            <p:extLst/>
          </p:nvPr>
        </p:nvGraphicFramePr>
        <p:xfrm>
          <a:off x="8226055" y="2119903"/>
          <a:ext cx="3493623" cy="4277948"/>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32" name="ChartObject">
            <a:extLst>
              <a:ext uri="{FF2B5EF4-FFF2-40B4-BE49-F238E27FC236}">
                <a16:creationId xmlns:a16="http://schemas.microsoft.com/office/drawing/2014/main" id="{5328DF26-99A7-451D-85B1-469037E381B9}"/>
              </a:ext>
            </a:extLst>
          </p:cNvPr>
          <p:cNvGraphicFramePr>
            <a:graphicFrameLocks/>
          </p:cNvGraphicFramePr>
          <p:nvPr>
            <p:extLst/>
          </p:nvPr>
        </p:nvGraphicFramePr>
        <p:xfrm>
          <a:off x="4349188" y="2073124"/>
          <a:ext cx="3493623" cy="4277948"/>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33" name="ChartObject">
            <a:extLst>
              <a:ext uri="{FF2B5EF4-FFF2-40B4-BE49-F238E27FC236}">
                <a16:creationId xmlns:a16="http://schemas.microsoft.com/office/drawing/2014/main" id="{0525130E-4C25-4ADF-8614-ED044E033B93}"/>
              </a:ext>
            </a:extLst>
          </p:cNvPr>
          <p:cNvGraphicFramePr>
            <a:graphicFrameLocks/>
          </p:cNvGraphicFramePr>
          <p:nvPr>
            <p:extLst/>
          </p:nvPr>
        </p:nvGraphicFramePr>
        <p:xfrm>
          <a:off x="8136890" y="2020352"/>
          <a:ext cx="3493623" cy="4277948"/>
        </p:xfrm>
        <a:graphic>
          <a:graphicData uri="http://schemas.openxmlformats.org/drawingml/2006/chart">
            <c:chart xmlns:c="http://schemas.openxmlformats.org/drawingml/2006/chart" xmlns:r="http://schemas.openxmlformats.org/officeDocument/2006/relationships" r:id="rId12"/>
          </a:graphicData>
        </a:graphic>
      </p:graphicFrame>
      <p:sp>
        <p:nvSpPr>
          <p:cNvPr id="26" name="Ellips 25">
            <a:extLst>
              <a:ext uri="{FF2B5EF4-FFF2-40B4-BE49-F238E27FC236}">
                <a16:creationId xmlns:a16="http://schemas.microsoft.com/office/drawing/2014/main" id="{870377F5-8A42-4A70-AB59-36BE9AA60010}"/>
              </a:ext>
            </a:extLst>
          </p:cNvPr>
          <p:cNvSpPr/>
          <p:nvPr/>
        </p:nvSpPr>
        <p:spPr>
          <a:xfrm>
            <a:off x="2426071" y="3416709"/>
            <a:ext cx="602264" cy="553065"/>
          </a:xfrm>
          <a:prstGeom prst="ellipse">
            <a:avLst/>
          </a:prstGeom>
          <a:noFill/>
          <a:ln>
            <a:solidFill>
              <a:srgbClr val="FF66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00199056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3.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4.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Novus">
    <a:dk1>
      <a:srgbClr val="000000"/>
    </a:dk1>
    <a:lt1>
      <a:sysClr val="window" lastClr="FFFFFF"/>
    </a:lt1>
    <a:dk2>
      <a:srgbClr val="414141"/>
    </a:dk2>
    <a:lt2>
      <a:srgbClr val="BBE0DF"/>
    </a:lt2>
    <a:accent1>
      <a:srgbClr val="DC2730"/>
    </a:accent1>
    <a:accent2>
      <a:srgbClr val="F69208"/>
    </a:accent2>
    <a:accent3>
      <a:srgbClr val="FBCF21"/>
    </a:accent3>
    <a:accent4>
      <a:srgbClr val="62C4CF"/>
    </a:accent4>
    <a:accent5>
      <a:srgbClr val="93CA9F"/>
    </a:accent5>
    <a:accent6>
      <a:srgbClr val="006968"/>
    </a:accent6>
    <a:hlink>
      <a:srgbClr val="AB9586"/>
    </a:hlink>
    <a:folHlink>
      <a:srgbClr val="62C4C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65</TotalTime>
  <Words>1136</Words>
  <Application>Microsoft Office PowerPoint</Application>
  <PresentationFormat>Bredbild</PresentationFormat>
  <Paragraphs>185</Paragraphs>
  <Slides>14</Slides>
  <Notes>8</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14</vt:i4>
      </vt:variant>
    </vt:vector>
  </HeadingPairs>
  <TitlesOfParts>
    <vt:vector size="22" baseType="lpstr">
      <vt:lpstr>맑은 고딕</vt:lpstr>
      <vt:lpstr>Arial</vt:lpstr>
      <vt:lpstr>Calibri</vt:lpstr>
      <vt:lpstr>Calibri Light</vt:lpstr>
      <vt:lpstr>Tahoma</vt:lpstr>
      <vt:lpstr>Times New Roman</vt:lpstr>
      <vt:lpstr>Wingdings</vt:lpstr>
      <vt:lpstr>Office-tema</vt:lpstr>
      <vt:lpstr>Drygt var tredje har någon gång oroat sig över sin familjs ekonomi</vt:lpstr>
      <vt:lpstr>Runt en tredjedel känner någon som fått avstå från fritids- eller skolaktivitet av ekonomiska skäl</vt:lpstr>
      <vt:lpstr>Runt hälften har varit med om att man från skolan bett dem ta med pengar till matsäck eller utflykt</vt:lpstr>
      <vt:lpstr>Socioekonomisk utsatthet</vt:lpstr>
      <vt:lpstr>Bakgrund</vt:lpstr>
      <vt:lpstr>PowerPoint-presentation</vt:lpstr>
      <vt:lpstr>Bakgrund &amp; Genomförande</vt:lpstr>
      <vt:lpstr>Bortfallsredovisning</vt:lpstr>
      <vt:lpstr>Vanligast att de yngre har fått hjälp med en del frågor</vt:lpstr>
      <vt:lpstr>Var är du och dina föräldrar födda</vt:lpstr>
      <vt:lpstr>Var är du och dina föräldrar födda</vt:lpstr>
      <vt:lpstr>Var är du och dina föräldrar födda</vt:lpstr>
      <vt:lpstr>Bakgrund</vt:lpstr>
      <vt:lpstr>Publiceringsregler</vt:lpstr>
    </vt:vector>
  </TitlesOfParts>
  <Company>Rädda Barnen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Drygt var tredje har någon gång oroat sig över sin familjs ekonomi</dc:title>
  <dc:creator>Rundberg, Vendela</dc:creator>
  <cp:lastModifiedBy>Rundberg, Vendela</cp:lastModifiedBy>
  <cp:revision>2</cp:revision>
  <dcterms:created xsi:type="dcterms:W3CDTF">2019-11-15T09:36:59Z</dcterms:created>
  <dcterms:modified xsi:type="dcterms:W3CDTF">2019-11-18T14:50:12Z</dcterms:modified>
</cp:coreProperties>
</file>