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9.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01" r:id="rId3"/>
    <p:sldId id="299" r:id="rId4"/>
    <p:sldId id="295" r:id="rId5"/>
    <p:sldId id="298" r:id="rId6"/>
    <p:sldId id="300" r:id="rId7"/>
    <p:sldId id="296" r:id="rId8"/>
    <p:sldId id="294" r:id="rId9"/>
    <p:sldId id="297" r:id="rId10"/>
    <p:sldId id="288" r:id="rId11"/>
    <p:sldId id="268" r:id="rId12"/>
    <p:sldId id="290" r:id="rId13"/>
    <p:sldId id="283" r:id="rId14"/>
    <p:sldId id="289" r:id="rId15"/>
    <p:sldId id="284" r:id="rId16"/>
    <p:sldId id="291" r:id="rId17"/>
    <p:sldId id="285" r:id="rId18"/>
    <p:sldId id="302" r:id="rId19"/>
    <p:sldId id="303" r:id="rId20"/>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67140" autoAdjust="0"/>
  </p:normalViewPr>
  <p:slideViewPr>
    <p:cSldViewPr>
      <p:cViewPr varScale="1">
        <p:scale>
          <a:sx n="64" d="100"/>
          <a:sy n="64" d="100"/>
        </p:scale>
        <p:origin x="-1566" y="-1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sv-SE" sz="1600">
                <a:latin typeface="Calibri" panose="020F0502020204030204" pitchFamily="34" charset="0"/>
                <a:cs typeface="Calibri" panose="020F0502020204030204" pitchFamily="34" charset="0"/>
              </a:rPr>
              <a:t>Utanförskapet</a:t>
            </a:r>
            <a:r>
              <a:rPr lang="sv-SE" sz="1600" baseline="0">
                <a:latin typeface="Calibri" panose="020F0502020204030204" pitchFamily="34" charset="0"/>
                <a:cs typeface="Calibri" panose="020F0502020204030204" pitchFamily="34" charset="0"/>
              </a:rPr>
              <a:t> i Stockholms stad har minskat</a:t>
            </a:r>
            <a:endParaRPr lang="sv-SE" sz="1600">
              <a:latin typeface="Calibri" panose="020F0502020204030204" pitchFamily="34" charset="0"/>
              <a:cs typeface="Calibri" panose="020F0502020204030204" pitchFamily="34" charset="0"/>
            </a:endParaRPr>
          </a:p>
        </c:rich>
      </c:tx>
      <c:layout/>
      <c:overlay val="0"/>
    </c:title>
    <c:autoTitleDeleted val="0"/>
    <c:plotArea>
      <c:layout/>
      <c:lineChart>
        <c:grouping val="standard"/>
        <c:varyColors val="0"/>
        <c:ser>
          <c:idx val="0"/>
          <c:order val="0"/>
          <c:tx>
            <c:v>20-64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'2000-2013'!$P$25:$P$38</c:f>
              <c:numCache>
                <c:formatCode>0.0</c:formatCode>
                <c:ptCount val="14"/>
                <c:pt idx="0">
                  <c:v>14.858882975431431</c:v>
                </c:pt>
                <c:pt idx="1">
                  <c:v>14.427623527940217</c:v>
                </c:pt>
                <c:pt idx="2">
                  <c:v>15.319510761765473</c:v>
                </c:pt>
                <c:pt idx="3">
                  <c:v>15.910176777960391</c:v>
                </c:pt>
                <c:pt idx="4">
                  <c:v>16.56309647410793</c:v>
                </c:pt>
                <c:pt idx="5">
                  <c:v>16.205790549384769</c:v>
                </c:pt>
                <c:pt idx="6">
                  <c:v>15.181776466243901</c:v>
                </c:pt>
                <c:pt idx="7">
                  <c:v>13.283210913247576</c:v>
                </c:pt>
                <c:pt idx="8">
                  <c:v>11.974927830126846</c:v>
                </c:pt>
                <c:pt idx="9">
                  <c:v>11.872134453043952</c:v>
                </c:pt>
                <c:pt idx="10">
                  <c:v>11.611879206950594</c:v>
                </c:pt>
                <c:pt idx="11">
                  <c:v>10.762223521884492</c:v>
                </c:pt>
                <c:pt idx="12">
                  <c:v>10.587039500883741</c:v>
                </c:pt>
                <c:pt idx="13">
                  <c:v>10.764663807466665</c:v>
                </c:pt>
              </c:numCache>
            </c:numRef>
          </c:val>
          <c:smooth val="0"/>
        </c:ser>
        <c:ser>
          <c:idx val="1"/>
          <c:order val="1"/>
          <c:tx>
            <c:v>20-29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2000-2013'!$P$25:$P$38</c:f>
              <c:numCache>
                <c:formatCode>0.0</c:formatCode>
                <c:ptCount val="14"/>
                <c:pt idx="0">
                  <c:v>6.7721635177054402</c:v>
                </c:pt>
                <c:pt idx="1">
                  <c:v>6.1458015497583185</c:v>
                </c:pt>
                <c:pt idx="2">
                  <c:v>7.1219614821829795</c:v>
                </c:pt>
                <c:pt idx="3">
                  <c:v>7.6273076115070699</c:v>
                </c:pt>
                <c:pt idx="4">
                  <c:v>8.3906647675902306</c:v>
                </c:pt>
                <c:pt idx="5">
                  <c:v>8.0579620796541818</c:v>
                </c:pt>
                <c:pt idx="6">
                  <c:v>7.1121008375432284</c:v>
                </c:pt>
                <c:pt idx="7">
                  <c:v>5.1740359163274388</c:v>
                </c:pt>
                <c:pt idx="8">
                  <c:v>4.4426592617431115</c:v>
                </c:pt>
                <c:pt idx="9">
                  <c:v>5.0848217982224133</c:v>
                </c:pt>
                <c:pt idx="10">
                  <c:v>5.2727609495398315</c:v>
                </c:pt>
                <c:pt idx="11">
                  <c:v>4.7886839517269868</c:v>
                </c:pt>
                <c:pt idx="12">
                  <c:v>4.9548938573959083</c:v>
                </c:pt>
                <c:pt idx="13">
                  <c:v>5.3370253317982774</c:v>
                </c:pt>
              </c:numCache>
            </c:numRef>
          </c:val>
          <c:smooth val="0"/>
        </c:ser>
        <c:dLbls>
          <c:showLegendKey val="0"/>
          <c:showVal val="0"/>
          <c:showCatName val="0"/>
          <c:showSerName val="0"/>
          <c:showPercent val="0"/>
          <c:showBubbleSize val="0"/>
        </c:dLbls>
        <c:marker val="1"/>
        <c:smooth val="0"/>
        <c:axId val="112694784"/>
        <c:axId val="112696320"/>
      </c:lineChart>
      <c:catAx>
        <c:axId val="112694784"/>
        <c:scaling>
          <c:orientation val="minMax"/>
        </c:scaling>
        <c:delete val="0"/>
        <c:axPos val="b"/>
        <c:numFmt formatCode="General" sourceLinked="1"/>
        <c:majorTickMark val="out"/>
        <c:minorTickMark val="none"/>
        <c:tickLblPos val="nextTo"/>
        <c:txPr>
          <a:bodyPr/>
          <a:lstStyle/>
          <a:p>
            <a:pPr>
              <a:defRPr baseline="0">
                <a:latin typeface="Calibri" panose="020F0502020204030204" pitchFamily="34" charset="0"/>
              </a:defRPr>
            </a:pPr>
            <a:endParaRPr lang="sv-SE"/>
          </a:p>
        </c:txPr>
        <c:crossAx val="112696320"/>
        <c:crosses val="autoZero"/>
        <c:auto val="1"/>
        <c:lblAlgn val="ctr"/>
        <c:lblOffset val="100"/>
        <c:noMultiLvlLbl val="0"/>
      </c:catAx>
      <c:valAx>
        <c:axId val="112696320"/>
        <c:scaling>
          <c:orientation val="minMax"/>
          <c:max val="20"/>
        </c:scaling>
        <c:delete val="0"/>
        <c:axPos val="l"/>
        <c:majorGridlines>
          <c:spPr>
            <a:ln>
              <a:prstDash val="dash"/>
            </a:ln>
          </c:spPr>
        </c:majorGridlines>
        <c:title>
          <c:tx>
            <c:rich>
              <a:bodyPr rot="-5400000" vert="horz"/>
              <a:lstStyle/>
              <a:p>
                <a:pPr>
                  <a:defRPr/>
                </a:pPr>
                <a:r>
                  <a:rPr lang="en-US">
                    <a:latin typeface="Calibri" panose="020F0502020204030204" pitchFamily="34" charset="0"/>
                    <a:cs typeface="Calibri" panose="020F0502020204030204" pitchFamily="34" charset="0"/>
                  </a:rPr>
                  <a:t>Andel</a:t>
                </a:r>
              </a:p>
            </c:rich>
          </c:tx>
          <c:layout/>
          <c:overlay val="0"/>
        </c:title>
        <c:numFmt formatCode="0.0" sourceLinked="1"/>
        <c:majorTickMark val="out"/>
        <c:minorTickMark val="none"/>
        <c:tickLblPos val="nextTo"/>
        <c:txPr>
          <a:bodyPr/>
          <a:lstStyle/>
          <a:p>
            <a:pPr>
              <a:defRPr baseline="0">
                <a:latin typeface="Calibri" panose="020F0502020204030204" pitchFamily="34" charset="0"/>
              </a:defRPr>
            </a:pPr>
            <a:endParaRPr lang="sv-SE"/>
          </a:p>
        </c:txPr>
        <c:crossAx val="112694784"/>
        <c:crosses val="autoZero"/>
        <c:crossBetween val="between"/>
      </c:valAx>
    </c:plotArea>
    <c:legend>
      <c:legendPos val="b"/>
      <c:layout/>
      <c:overlay val="0"/>
      <c:txPr>
        <a:bodyPr/>
        <a:lstStyle/>
        <a:p>
          <a:pPr>
            <a:defRPr baseline="0">
              <a:latin typeface="Calibri" panose="020F0502020204030204" pitchFamily="34" charset="0"/>
            </a:defRPr>
          </a:pPr>
          <a:endParaRPr lang="sv-SE"/>
        </a:p>
      </c:txPr>
    </c:legend>
    <c:plotVisOnly val="1"/>
    <c:dispBlanksAs val="gap"/>
    <c:showDLblsOverMax val="0"/>
  </c:chart>
  <c:spPr>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sv-SE" sz="1600">
                <a:latin typeface="Calibri" panose="020F0502020204030204" pitchFamily="34" charset="0"/>
                <a:cs typeface="Calibri" panose="020F0502020204030204" pitchFamily="34" charset="0"/>
              </a:rPr>
              <a:t>Utanförskapet</a:t>
            </a:r>
            <a:r>
              <a:rPr lang="sv-SE" sz="1600" baseline="0">
                <a:latin typeface="Calibri" panose="020F0502020204030204" pitchFamily="34" charset="0"/>
                <a:cs typeface="Calibri" panose="020F0502020204030204" pitchFamily="34" charset="0"/>
              </a:rPr>
              <a:t> i Stockholms stad har minskat</a:t>
            </a:r>
            <a:endParaRPr lang="sv-SE" sz="1600">
              <a:latin typeface="Calibri" panose="020F0502020204030204" pitchFamily="34" charset="0"/>
              <a:cs typeface="Calibri" panose="020F0502020204030204" pitchFamily="34" charset="0"/>
            </a:endParaRPr>
          </a:p>
        </c:rich>
      </c:tx>
      <c:overlay val="0"/>
    </c:title>
    <c:autoTitleDeleted val="0"/>
    <c:plotArea>
      <c:layout/>
      <c:lineChart>
        <c:grouping val="standard"/>
        <c:varyColors val="0"/>
        <c:ser>
          <c:idx val="0"/>
          <c:order val="0"/>
          <c:tx>
            <c:v>20-64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'2000-2013'!$P$25:$P$38</c:f>
              <c:numCache>
                <c:formatCode>0.0</c:formatCode>
                <c:ptCount val="14"/>
                <c:pt idx="0">
                  <c:v>14.858882975431431</c:v>
                </c:pt>
                <c:pt idx="1">
                  <c:v>14.427623527940217</c:v>
                </c:pt>
                <c:pt idx="2">
                  <c:v>15.319510761765473</c:v>
                </c:pt>
                <c:pt idx="3">
                  <c:v>15.910176777960391</c:v>
                </c:pt>
                <c:pt idx="4">
                  <c:v>16.56309647410793</c:v>
                </c:pt>
                <c:pt idx="5">
                  <c:v>16.205790549384769</c:v>
                </c:pt>
                <c:pt idx="6">
                  <c:v>15.181776466243901</c:v>
                </c:pt>
                <c:pt idx="7">
                  <c:v>13.283210913247576</c:v>
                </c:pt>
                <c:pt idx="8">
                  <c:v>11.974927830126846</c:v>
                </c:pt>
                <c:pt idx="9">
                  <c:v>11.872134453043952</c:v>
                </c:pt>
                <c:pt idx="10">
                  <c:v>11.611879206950594</c:v>
                </c:pt>
                <c:pt idx="11">
                  <c:v>10.762223521884492</c:v>
                </c:pt>
                <c:pt idx="12">
                  <c:v>10.587039500883741</c:v>
                </c:pt>
                <c:pt idx="13">
                  <c:v>10.764663807466665</c:v>
                </c:pt>
              </c:numCache>
            </c:numRef>
          </c:val>
          <c:smooth val="0"/>
        </c:ser>
        <c:ser>
          <c:idx val="1"/>
          <c:order val="1"/>
          <c:tx>
            <c:v>20-29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2000-2013'!$P$25:$P$38</c:f>
              <c:numCache>
                <c:formatCode>0.0</c:formatCode>
                <c:ptCount val="14"/>
                <c:pt idx="0">
                  <c:v>6.7721635177054402</c:v>
                </c:pt>
                <c:pt idx="1">
                  <c:v>6.1458015497583185</c:v>
                </c:pt>
                <c:pt idx="2">
                  <c:v>7.1219614821829795</c:v>
                </c:pt>
                <c:pt idx="3">
                  <c:v>7.6273076115070699</c:v>
                </c:pt>
                <c:pt idx="4">
                  <c:v>8.3906647675902306</c:v>
                </c:pt>
                <c:pt idx="5">
                  <c:v>8.0579620796541818</c:v>
                </c:pt>
                <c:pt idx="6">
                  <c:v>7.1121008375432284</c:v>
                </c:pt>
                <c:pt idx="7">
                  <c:v>5.1740359163274388</c:v>
                </c:pt>
                <c:pt idx="8">
                  <c:v>4.4426592617431115</c:v>
                </c:pt>
                <c:pt idx="9">
                  <c:v>5.0848217982224133</c:v>
                </c:pt>
                <c:pt idx="10">
                  <c:v>5.2727609495398315</c:v>
                </c:pt>
                <c:pt idx="11">
                  <c:v>4.7886839517269868</c:v>
                </c:pt>
                <c:pt idx="12">
                  <c:v>4.9548938573959083</c:v>
                </c:pt>
                <c:pt idx="13">
                  <c:v>5.3370253317982774</c:v>
                </c:pt>
              </c:numCache>
            </c:numRef>
          </c:val>
          <c:smooth val="0"/>
        </c:ser>
        <c:dLbls>
          <c:showLegendKey val="0"/>
          <c:showVal val="0"/>
          <c:showCatName val="0"/>
          <c:showSerName val="0"/>
          <c:showPercent val="0"/>
          <c:showBubbleSize val="0"/>
        </c:dLbls>
        <c:marker val="1"/>
        <c:smooth val="0"/>
        <c:axId val="48901504"/>
        <c:axId val="48923776"/>
      </c:lineChart>
      <c:catAx>
        <c:axId val="48901504"/>
        <c:scaling>
          <c:orientation val="minMax"/>
        </c:scaling>
        <c:delete val="0"/>
        <c:axPos val="b"/>
        <c:numFmt formatCode="General" sourceLinked="1"/>
        <c:majorTickMark val="out"/>
        <c:minorTickMark val="none"/>
        <c:tickLblPos val="nextTo"/>
        <c:txPr>
          <a:bodyPr/>
          <a:lstStyle/>
          <a:p>
            <a:pPr>
              <a:defRPr baseline="0">
                <a:latin typeface="Calibri" panose="020F0502020204030204" pitchFamily="34" charset="0"/>
              </a:defRPr>
            </a:pPr>
            <a:endParaRPr lang="sv-SE"/>
          </a:p>
        </c:txPr>
        <c:crossAx val="48923776"/>
        <c:crosses val="autoZero"/>
        <c:auto val="1"/>
        <c:lblAlgn val="ctr"/>
        <c:lblOffset val="100"/>
        <c:noMultiLvlLbl val="0"/>
      </c:catAx>
      <c:valAx>
        <c:axId val="48923776"/>
        <c:scaling>
          <c:orientation val="minMax"/>
          <c:max val="20"/>
        </c:scaling>
        <c:delete val="0"/>
        <c:axPos val="l"/>
        <c:majorGridlines>
          <c:spPr>
            <a:ln>
              <a:prstDash val="dash"/>
            </a:ln>
          </c:spPr>
        </c:majorGridlines>
        <c:title>
          <c:tx>
            <c:rich>
              <a:bodyPr rot="-5400000" vert="horz"/>
              <a:lstStyle/>
              <a:p>
                <a:pPr>
                  <a:defRPr/>
                </a:pPr>
                <a:r>
                  <a:rPr lang="en-US">
                    <a:latin typeface="Calibri" panose="020F0502020204030204" pitchFamily="34" charset="0"/>
                    <a:cs typeface="Calibri" panose="020F0502020204030204" pitchFamily="34" charset="0"/>
                  </a:rPr>
                  <a:t>Andel</a:t>
                </a:r>
              </a:p>
            </c:rich>
          </c:tx>
          <c:overlay val="0"/>
        </c:title>
        <c:numFmt formatCode="0.0" sourceLinked="1"/>
        <c:majorTickMark val="out"/>
        <c:minorTickMark val="none"/>
        <c:tickLblPos val="nextTo"/>
        <c:txPr>
          <a:bodyPr/>
          <a:lstStyle/>
          <a:p>
            <a:pPr>
              <a:defRPr baseline="0">
                <a:latin typeface="Calibri" panose="020F0502020204030204" pitchFamily="34" charset="0"/>
              </a:defRPr>
            </a:pPr>
            <a:endParaRPr lang="sv-SE"/>
          </a:p>
        </c:txPr>
        <c:crossAx val="48901504"/>
        <c:crosses val="autoZero"/>
        <c:crossBetween val="between"/>
      </c:valAx>
    </c:plotArea>
    <c:legend>
      <c:legendPos val="b"/>
      <c:overlay val="0"/>
      <c:txPr>
        <a:bodyPr/>
        <a:lstStyle/>
        <a:p>
          <a:pPr>
            <a:defRPr baseline="0">
              <a:latin typeface="Calibri" panose="020F0502020204030204" pitchFamily="34" charset="0"/>
            </a:defRPr>
          </a:pPr>
          <a:endParaRPr lang="sv-SE"/>
        </a:p>
      </c:txPr>
    </c:legend>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4" y="0"/>
            <a:ext cx="2971800" cy="457200"/>
          </a:xfrm>
          <a:prstGeom prst="rect">
            <a:avLst/>
          </a:prstGeom>
        </p:spPr>
        <p:txBody>
          <a:bodyPr vert="horz" lIns="91440" tIns="45720" rIns="91440" bIns="45720" rtlCol="0"/>
          <a:lstStyle>
            <a:lvl1pPr algn="r">
              <a:defRPr sz="1200"/>
            </a:lvl1pPr>
          </a:lstStyle>
          <a:p>
            <a:fld id="{94C121C5-5256-410F-B049-FCBCD172B2B5}" type="datetimeFigureOut">
              <a:rPr lang="sv-SE" smtClean="0"/>
              <a:pPr/>
              <a:t>2014-09-03</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1"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4" y="8685213"/>
            <a:ext cx="2971800" cy="457200"/>
          </a:xfrm>
          <a:prstGeom prst="rect">
            <a:avLst/>
          </a:prstGeom>
        </p:spPr>
        <p:txBody>
          <a:bodyPr vert="horz" lIns="91440" tIns="45720" rIns="91440" bIns="45720" rtlCol="0" anchor="b"/>
          <a:lstStyle>
            <a:lvl1pPr algn="r">
              <a:defRPr sz="1200"/>
            </a:lvl1pPr>
          </a:lstStyle>
          <a:p>
            <a:fld id="{99852232-60F9-4B90-A63D-FE8804C129AA}" type="slidenum">
              <a:rPr lang="sv-SE" smtClean="0"/>
              <a:pPr/>
              <a:t>‹#›</a:t>
            </a:fld>
            <a:endParaRPr lang="sv-SE"/>
          </a:p>
        </p:txBody>
      </p:sp>
    </p:spTree>
    <p:extLst>
      <p:ext uri="{BB962C8B-B14F-4D97-AF65-F5344CB8AC3E}">
        <p14:creationId xmlns:p14="http://schemas.microsoft.com/office/powerpoint/2010/main" val="265879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381000" y="611560"/>
            <a:ext cx="6096000" cy="3429000"/>
          </a:xfrm>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mn-lt"/>
                <a:ea typeface="+mn-ea"/>
                <a:cs typeface="+mn-cs"/>
              </a:rPr>
              <a:t>Inledning,</a:t>
            </a:r>
            <a:r>
              <a:rPr lang="sv-SE" sz="1200" kern="1200" baseline="0" dirty="0" smtClean="0">
                <a:solidFill>
                  <a:schemeClr val="tx1"/>
                </a:solidFill>
                <a:effectLst/>
                <a:latin typeface="+mn-lt"/>
                <a:ea typeface="+mn-ea"/>
                <a:cs typeface="+mn-cs"/>
              </a:rPr>
              <a:t> välkomna hit.</a:t>
            </a:r>
            <a:endParaRPr lang="sv-SE" sz="1200" kern="1200" dirty="0" smtClean="0">
              <a:solidFill>
                <a:schemeClr val="tx1"/>
              </a:solidFill>
              <a:effectLst/>
              <a:latin typeface="+mn-lt"/>
              <a:ea typeface="+mn-ea"/>
              <a:cs typeface="+mn-cs"/>
            </a:endParaRP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STEN:</a:t>
            </a:r>
          </a:p>
          <a:p>
            <a:r>
              <a:rPr lang="sv-SE" dirty="0" smtClean="0"/>
              <a:t>Jobben ska bli fler – 100 000 nya jobb</a:t>
            </a:r>
            <a:r>
              <a:rPr lang="sv-SE" baseline="0" dirty="0" smtClean="0"/>
              <a:t> sen 2006, 140 000 nya jobb till 2020</a:t>
            </a:r>
            <a:endParaRPr lang="sv-SE" dirty="0" smtClean="0"/>
          </a:p>
          <a:p>
            <a:endParaRPr lang="sv-SE" dirty="0" smtClean="0"/>
          </a:p>
          <a:p>
            <a:r>
              <a:rPr lang="sv-SE" dirty="0" smtClean="0"/>
              <a:t>Jobben ska komma fler del – 18 000 från utanförskap till egen försörjning</a:t>
            </a:r>
          </a:p>
          <a:p>
            <a:endParaRPr lang="sv-SE" dirty="0" smtClean="0"/>
          </a:p>
          <a:p>
            <a:r>
              <a:rPr lang="sv-SE" dirty="0" smtClean="0"/>
              <a:t>Steget vidare…</a:t>
            </a:r>
          </a:p>
          <a:p>
            <a:endParaRPr lang="sv-SE" sz="1200" kern="1200" dirty="0" smtClean="0">
              <a:solidFill>
                <a:schemeClr val="tx1"/>
              </a:solidFill>
              <a:effectLst/>
              <a:latin typeface="+mn-lt"/>
              <a:ea typeface="+mn-ea"/>
              <a:cs typeface="+mn-cs"/>
            </a:endParaRP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Om Stockholm ska fortsätta vara en stad dit människor söker sig och vill leva krävs ett privat näringsliv där jobben fortsätter att växa fram.  Min roll som politiker är inte att säga var jobben ska växa fram, min roll är att nya företag i Stockholm vågar satsa, kan hitta kompetens och kan ta sig till och från arbetet. Då skapas förutsättningar för fler jobb. </a:t>
            </a:r>
          </a:p>
          <a:p>
            <a:r>
              <a:rPr lang="sv-SE" baseline="0" dirty="0" smtClean="0"/>
              <a:t/>
            </a:r>
            <a:br>
              <a:rPr lang="sv-SE" baseline="0" dirty="0" smtClean="0"/>
            </a:br>
            <a:r>
              <a:rPr lang="sv-SE" baseline="0" dirty="0" smtClean="0"/>
              <a:t>ANNA:</a:t>
            </a:r>
          </a:p>
          <a:p>
            <a:r>
              <a:rPr lang="sv-SE" baseline="0" dirty="0" smtClean="0"/>
              <a:t>Idag har vi valt att presentera Moderaternas Stockholmspaket för jobb och utveckling på ett litet hotell här i Gamla stan. Den politik som vi står för där alla jobb och alla människor behövs är en självklar del i hotellets verksamhet. </a:t>
            </a:r>
          </a:p>
          <a:p>
            <a:endParaRPr lang="sv-SE" dirty="0"/>
          </a:p>
          <a:p>
            <a:r>
              <a:rPr lang="sv-SE" dirty="0"/>
              <a:t>STEN:</a:t>
            </a:r>
          </a:p>
          <a:p>
            <a:endParaRPr lang="sv-SE" dirty="0"/>
          </a:p>
          <a:p>
            <a:r>
              <a:rPr lang="sv-SE" dirty="0"/>
              <a:t>Välfärd startar med jobb </a:t>
            </a:r>
          </a:p>
          <a:p>
            <a:r>
              <a:rPr lang="sv-SE" dirty="0"/>
              <a:t>Investeringar i framtiden startar i Stockholm</a:t>
            </a:r>
          </a:p>
          <a:p>
            <a:endParaRPr lang="sv-SE" dirty="0"/>
          </a:p>
          <a:p>
            <a:r>
              <a:rPr lang="sv-SE" dirty="0"/>
              <a:t>Pengar till att förbättra skolan eller äldreomsorgen kommer av att människor arbetar. En viktig hörnsten i Stockholms utveckling och tillväxt är den investeringslust det finns i Stockholm. Enligt de beräkningar som Stockholm Business Region gjort så kommer 800 miljarder att investeras i Stockholm fram till 2020. Till detta kan läggas T-baneöverenskommelse, Sverigebygget etc.</a:t>
            </a:r>
          </a:p>
          <a:p>
            <a:endParaRPr lang="sv-SE" dirty="0" smtClean="0"/>
          </a:p>
          <a:p>
            <a:r>
              <a:rPr lang="sv-SE" dirty="0" smtClean="0"/>
              <a:t>Här har vi jobb, jobb som ger framtidstro, jobb som ger arbetskamrater och jobb som ger resurser att satsa på skolan. En del är de 800 miljarderna är investeringar som Stockholms stad kommer göra men det stora är privata investeringar. </a:t>
            </a:r>
          </a:p>
          <a:p>
            <a:endParaRPr lang="sv-SE" dirty="0"/>
          </a:p>
          <a:p>
            <a:r>
              <a:rPr lang="sv-SE" dirty="0"/>
              <a:t>ANNA:</a:t>
            </a:r>
          </a:p>
          <a:p>
            <a:endParaRPr lang="sv-SE" dirty="0"/>
          </a:p>
          <a:p>
            <a:pPr>
              <a:defRPr/>
            </a:pPr>
            <a:r>
              <a:rPr lang="sv-SE" dirty="0" smtClean="0"/>
              <a:t>Idag </a:t>
            </a:r>
            <a:r>
              <a:rPr lang="sv-SE" dirty="0"/>
              <a:t>kommer vi att presentera ett jobbpaket för Stockholms stad. Som tar utgångspunkt i de som fortfarande inte kommer in på arbetsmarknaden fullt ut, ungas och utrikesfödda.</a:t>
            </a:r>
          </a:p>
          <a:p>
            <a:endParaRPr lang="sv-SE" dirty="0" smtClean="0"/>
          </a:p>
          <a:p>
            <a:endParaRPr lang="sv-SE" dirty="0" smtClean="0"/>
          </a:p>
          <a:p>
            <a:endParaRPr lang="sv-SE" dirty="0"/>
          </a:p>
          <a:p>
            <a:pPr lvl="0"/>
            <a:r>
              <a:rPr lang="sv-SE" dirty="0"/>
              <a:t>Därför lanserar vi nu ett paket med åtgärder för att ytterligare stärka dessa gruppers möjlighet att komma in på arbetsmarknaden.</a:t>
            </a:r>
          </a:p>
          <a:p>
            <a:endParaRPr lang="sv-SE" dirty="0"/>
          </a:p>
          <a:p>
            <a:endParaRPr lang="sv-SE" baseline="0" dirty="0" smtClean="0"/>
          </a:p>
          <a:p>
            <a:endParaRPr lang="sv-SE" baseline="0" dirty="0" smtClean="0"/>
          </a:p>
          <a:p>
            <a:endParaRPr lang="sv-SE" baseline="0" dirty="0" smtClean="0"/>
          </a:p>
          <a:p>
            <a:endParaRPr lang="sv-SE" baseline="0" dirty="0" smtClean="0"/>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STEN</a:t>
            </a:r>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10</a:t>
            </a:fld>
            <a:endParaRPr lang="sv-SE"/>
          </a:p>
        </p:txBody>
      </p:sp>
    </p:spTree>
    <p:extLst>
      <p:ext uri="{BB962C8B-B14F-4D97-AF65-F5344CB8AC3E}">
        <p14:creationId xmlns:p14="http://schemas.microsoft.com/office/powerpoint/2010/main" val="2805810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Sten:</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Nya siffror beställda av Stockholms stad från </a:t>
            </a:r>
            <a:r>
              <a:rPr lang="sv-SE" sz="1200" kern="1200" dirty="0" err="1" smtClean="0">
                <a:solidFill>
                  <a:schemeClr val="tx1"/>
                </a:solidFill>
                <a:effectLst/>
                <a:latin typeface="+mn-lt"/>
                <a:ea typeface="+mn-ea"/>
                <a:cs typeface="+mn-cs"/>
              </a:rPr>
              <a:t>Sweco</a:t>
            </a:r>
            <a:r>
              <a:rPr lang="sv-SE" sz="1200" kern="1200" dirty="0" smtClean="0">
                <a:solidFill>
                  <a:schemeClr val="tx1"/>
                </a:solidFill>
                <a:effectLst/>
                <a:latin typeface="+mn-lt"/>
                <a:ea typeface="+mn-ea"/>
                <a:cs typeface="+mn-cs"/>
              </a:rPr>
              <a:t> (SCB) visar att utanförskapet har minskat – i alla delar – i Stockholm sedan 2006. (Siffrorna för 2013 har kommit, men finns ännu inte nedbrutna)</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Utanförskapet har minskat både i befolkningen som helhet och bland unga 20-29 år.</a:t>
            </a:r>
          </a:p>
          <a:p>
            <a:endParaRPr lang="sv-SE" dirty="0" smtClean="0"/>
          </a:p>
          <a:p>
            <a:r>
              <a:rPr lang="sv-SE" dirty="0" smtClean="0"/>
              <a:t>Info:</a:t>
            </a:r>
          </a:p>
          <a:p>
            <a:pPr marL="0" marR="0" indent="0" algn="l" defTabSz="914400" rtl="0" eaLnBrk="1" fontAlgn="auto" latinLnBrk="0" hangingPunct="1">
              <a:lnSpc>
                <a:spcPct val="100000"/>
              </a:lnSpc>
              <a:spcBef>
                <a:spcPts val="0"/>
              </a:spcBef>
              <a:spcAft>
                <a:spcPts val="0"/>
              </a:spcAft>
              <a:buClrTx/>
              <a:buSzTx/>
              <a:buFontTx/>
              <a:buNone/>
              <a:tabLst/>
              <a:defRPr/>
            </a:pPr>
            <a:r>
              <a:rPr lang="sv-SE" sz="1200" i="1" kern="1200" dirty="0" smtClean="0">
                <a:solidFill>
                  <a:schemeClr val="tx1"/>
                </a:solidFill>
                <a:effectLst/>
                <a:latin typeface="+mn-lt"/>
                <a:ea typeface="+mn-ea"/>
                <a:cs typeface="+mn-cs"/>
              </a:rPr>
              <a:t>En person kan ha haft flera typer av ersättningar under ett år. Dessutom kan en person haft ersättning under endast en kort tid under året. Helårsekvivalenter tar hänsyn till båda nämnda problem. Helårsekvivalenterna avser det antal individer som skulle kunna försörjas under ett helt år med full ersättning.</a:t>
            </a:r>
            <a:endParaRPr lang="sv-SE" sz="1200" kern="1200" dirty="0" smtClean="0">
              <a:solidFill>
                <a:schemeClr val="tx1"/>
              </a:solidFill>
              <a:effectLst/>
              <a:latin typeface="+mn-lt"/>
              <a:ea typeface="+mn-ea"/>
              <a:cs typeface="+mn-cs"/>
            </a:endParaRPr>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11</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12</a:t>
            </a:fld>
            <a:endParaRPr lang="sv-SE"/>
          </a:p>
        </p:txBody>
      </p:sp>
    </p:spTree>
    <p:extLst>
      <p:ext uri="{BB962C8B-B14F-4D97-AF65-F5344CB8AC3E}">
        <p14:creationId xmlns:p14="http://schemas.microsoft.com/office/powerpoint/2010/main" val="2066482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Sten:</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Min uppfattning är att detta hade inte varit möjlig utan e</a:t>
            </a:r>
            <a:r>
              <a:rPr lang="sv-SE" sz="1200" kern="1200" baseline="0" dirty="0" smtClean="0">
                <a:solidFill>
                  <a:schemeClr val="tx1"/>
                </a:solidFill>
                <a:effectLst/>
                <a:latin typeface="+mn-lt"/>
                <a:ea typeface="+mn-ea"/>
                <a:cs typeface="+mn-cs"/>
              </a:rPr>
              <a:t>n målmedveten jobbpolitik, fokus bort från bidrag och nya vägar för unga att hitta jobb.</a:t>
            </a:r>
            <a:endParaRPr lang="sv-SE" sz="1200" kern="1200" dirty="0" smtClean="0">
              <a:solidFill>
                <a:schemeClr val="tx1"/>
              </a:solidFill>
              <a:effectLst/>
              <a:latin typeface="+mn-lt"/>
              <a:ea typeface="+mn-ea"/>
              <a:cs typeface="+mn-cs"/>
            </a:endParaRPr>
          </a:p>
          <a:p>
            <a:endParaRPr lang="sv-SE" dirty="0" smtClean="0"/>
          </a:p>
          <a:p>
            <a:endParaRPr lang="sv-SE" dirty="0" smtClean="0"/>
          </a:p>
          <a:p>
            <a:r>
              <a:rPr lang="sv-SE" dirty="0" smtClean="0"/>
              <a:t>Info:</a:t>
            </a:r>
          </a:p>
          <a:p>
            <a:r>
              <a:rPr lang="sv-SE" sz="1200" kern="1200" dirty="0" smtClean="0">
                <a:solidFill>
                  <a:schemeClr val="tx1"/>
                </a:solidFill>
                <a:effectLst/>
                <a:latin typeface="+mn-lt"/>
                <a:ea typeface="+mn-ea"/>
                <a:cs typeface="+mn-cs"/>
              </a:rPr>
              <a:t>1)  Personer som får ersättning från Sverige, men som inte är bosatta här ingår i rikssiffrorna. Av denna anledning är summan av </a:t>
            </a:r>
          </a:p>
          <a:p>
            <a:r>
              <a:rPr lang="sv-SE" sz="1200" kern="1200" dirty="0" smtClean="0">
                <a:solidFill>
                  <a:schemeClr val="tx1"/>
                </a:solidFill>
                <a:effectLst/>
                <a:latin typeface="+mn-lt"/>
                <a:ea typeface="+mn-ea"/>
                <a:cs typeface="+mn-cs"/>
              </a:rPr>
              <a:t>länssiffrorna något lägre än rikssiffran.</a:t>
            </a:r>
          </a:p>
          <a:p>
            <a:r>
              <a:rPr lang="sv-SE" sz="1200" kern="1200" dirty="0" smtClean="0">
                <a:solidFill>
                  <a:schemeClr val="tx1"/>
                </a:solidFill>
                <a:effectLst/>
                <a:latin typeface="+mn-lt"/>
                <a:ea typeface="+mn-ea"/>
                <a:cs typeface="+mn-cs"/>
              </a:rPr>
              <a:t>2) För vissa ersättningsdagar finns det ingen information om län, därför är summan av länssiffrorna något lägre än rikssiffran.</a:t>
            </a:r>
          </a:p>
          <a:p>
            <a:r>
              <a:rPr lang="sv-SE" sz="1200" kern="1200" dirty="0" smtClean="0">
                <a:solidFill>
                  <a:schemeClr val="tx1"/>
                </a:solidFill>
                <a:effectLst/>
                <a:latin typeface="+mn-lt"/>
                <a:ea typeface="+mn-ea"/>
                <a:cs typeface="+mn-cs"/>
              </a:rPr>
              <a:t>3) Siffrorna bygger på en modell skapad av SCB, där registret över ekonomiskt bistånd används. </a:t>
            </a:r>
          </a:p>
          <a:p>
            <a:r>
              <a:rPr lang="sv-SE" sz="1200" kern="1200" dirty="0" smtClean="0">
                <a:solidFill>
                  <a:schemeClr val="tx1"/>
                </a:solidFill>
                <a:effectLst/>
                <a:latin typeface="+mn-lt"/>
                <a:ea typeface="+mn-ea"/>
                <a:cs typeface="+mn-cs"/>
              </a:rPr>
              <a:t> </a:t>
            </a:r>
          </a:p>
          <a:p>
            <a:r>
              <a:rPr lang="sv-SE" sz="1200" b="1" kern="1200" dirty="0" smtClean="0">
                <a:solidFill>
                  <a:schemeClr val="tx1"/>
                </a:solidFill>
                <a:effectLst/>
                <a:latin typeface="+mn-lt"/>
                <a:ea typeface="+mn-ea"/>
                <a:cs typeface="+mn-cs"/>
              </a:rPr>
              <a:t>Antal helårsekvivalenter i åldrarna 20-29 år som försörjdes med sociala ersättningar och bidrag, </a:t>
            </a:r>
            <a:endParaRPr lang="sv-SE" sz="1200" kern="1200" dirty="0" smtClean="0">
              <a:solidFill>
                <a:schemeClr val="tx1"/>
              </a:solidFill>
              <a:effectLst/>
              <a:latin typeface="+mn-lt"/>
              <a:ea typeface="+mn-ea"/>
              <a:cs typeface="+mn-cs"/>
            </a:endParaRPr>
          </a:p>
          <a:p>
            <a:endParaRPr lang="sv-SE" dirty="0" smtClean="0"/>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13</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14</a:t>
            </a:fld>
            <a:endParaRPr lang="sv-SE"/>
          </a:p>
        </p:txBody>
      </p:sp>
    </p:spTree>
    <p:extLst>
      <p:ext uri="{BB962C8B-B14F-4D97-AF65-F5344CB8AC3E}">
        <p14:creationId xmlns:p14="http://schemas.microsoft.com/office/powerpoint/2010/main" val="3862130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Info:</a:t>
            </a:r>
          </a:p>
          <a:p>
            <a:pPr lvl="0"/>
            <a:endParaRPr lang="sv-SE" sz="1200" kern="1200" dirty="0" smtClean="0">
              <a:solidFill>
                <a:schemeClr val="tx1"/>
              </a:solidFill>
              <a:effectLst/>
              <a:latin typeface="+mn-lt"/>
              <a:ea typeface="+mn-ea"/>
              <a:cs typeface="+mn-cs"/>
            </a:endParaRPr>
          </a:p>
          <a:p>
            <a:pPr lvl="0"/>
            <a:r>
              <a:rPr lang="sv-SE" sz="1200" i="1" kern="1200" dirty="0" smtClean="0">
                <a:solidFill>
                  <a:schemeClr val="tx1"/>
                </a:solidFill>
                <a:effectLst/>
                <a:latin typeface="+mn-lt"/>
                <a:ea typeface="+mn-ea"/>
                <a:cs typeface="+mn-cs"/>
              </a:rPr>
              <a:t>En person kan ha haft flera typer av ersättningar under ett år. Dessutom kan en person haft ersättning under endast en kort tid under året. Helårsekvivalenter tar hänsyn till båda nämnda problem. Helårsekvivalenterna avser det antal individer som skulle kunna försörjas under ett helt år med full ersättning.</a:t>
            </a:r>
            <a:endParaRPr lang="sv-SE" sz="1200" kern="1200" dirty="0" smtClean="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15</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16</a:t>
            </a:fld>
            <a:endParaRPr lang="sv-SE"/>
          </a:p>
        </p:txBody>
      </p:sp>
    </p:spTree>
    <p:extLst>
      <p:ext uri="{BB962C8B-B14F-4D97-AF65-F5344CB8AC3E}">
        <p14:creationId xmlns:p14="http://schemas.microsoft.com/office/powerpoint/2010/main" val="881934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STEN:</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Sammantaget så kan vi konstatera</a:t>
            </a:r>
            <a:r>
              <a:rPr lang="sv-SE" sz="1200" kern="1200" baseline="0" dirty="0" smtClean="0">
                <a:solidFill>
                  <a:schemeClr val="tx1"/>
                </a:solidFill>
                <a:effectLst/>
                <a:latin typeface="+mn-lt"/>
                <a:ea typeface="+mn-ea"/>
                <a:cs typeface="+mn-cs"/>
              </a:rPr>
              <a:t> att oavsett om vi presenterar sifforna på totalen, andelen, så pekar sifforna åt helt rätt riktning. Detta samtidigt som vi har en kraftigt ökande befolkningsmängd.</a:t>
            </a:r>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Info:</a:t>
            </a:r>
          </a:p>
          <a:p>
            <a:pPr lvl="0"/>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1)  Personer som får ersättning från Sverige, men som inte är bosatta här ingår i rikssiffrorna. Av denna anledning är summan av </a:t>
            </a:r>
          </a:p>
          <a:p>
            <a:r>
              <a:rPr lang="sv-SE" sz="1200" kern="1200" dirty="0" smtClean="0">
                <a:solidFill>
                  <a:schemeClr val="tx1"/>
                </a:solidFill>
                <a:effectLst/>
                <a:latin typeface="+mn-lt"/>
                <a:ea typeface="+mn-ea"/>
                <a:cs typeface="+mn-cs"/>
              </a:rPr>
              <a:t>länssiffrorna något lägre än rikssiffran.</a:t>
            </a:r>
          </a:p>
          <a:p>
            <a:r>
              <a:rPr lang="sv-SE" sz="1200" kern="1200" dirty="0" smtClean="0">
                <a:solidFill>
                  <a:schemeClr val="tx1"/>
                </a:solidFill>
                <a:effectLst/>
                <a:latin typeface="+mn-lt"/>
                <a:ea typeface="+mn-ea"/>
                <a:cs typeface="+mn-cs"/>
              </a:rPr>
              <a:t>2) För vissa ersättningsdagar finns det ingen information om län, därför är summan av länssiffrorna något lägre än rikssiffran.</a:t>
            </a:r>
          </a:p>
          <a:p>
            <a:r>
              <a:rPr lang="sv-SE" sz="1200" kern="1200" dirty="0" smtClean="0">
                <a:solidFill>
                  <a:schemeClr val="tx1"/>
                </a:solidFill>
                <a:effectLst/>
                <a:latin typeface="+mn-lt"/>
                <a:ea typeface="+mn-ea"/>
                <a:cs typeface="+mn-cs"/>
              </a:rPr>
              <a:t>3) Siffrorna bygger på en modell skapad av SCB, där registret över ekonomiskt bistånd används. </a:t>
            </a:r>
          </a:p>
          <a:p>
            <a:pPr lvl="0"/>
            <a:endParaRPr lang="sv-SE" sz="1200" kern="1200" dirty="0" smtClean="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17</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18</a:t>
            </a:fld>
            <a:endParaRPr lang="sv-SE"/>
          </a:p>
        </p:txBody>
      </p:sp>
    </p:spTree>
    <p:extLst>
      <p:ext uri="{BB962C8B-B14F-4D97-AF65-F5344CB8AC3E}">
        <p14:creationId xmlns:p14="http://schemas.microsoft.com/office/powerpoint/2010/main" val="30099658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19</a:t>
            </a:fld>
            <a:endParaRPr lang="sv-SE"/>
          </a:p>
        </p:txBody>
      </p:sp>
      <p:graphicFrame>
        <p:nvGraphicFramePr>
          <p:cNvPr id="5" name="Diagram 4"/>
          <p:cNvGraphicFramePr/>
          <p:nvPr>
            <p:extLst>
              <p:ext uri="{D42A27DB-BD31-4B8C-83A1-F6EECF244321}">
                <p14:modId xmlns:p14="http://schemas.microsoft.com/office/powerpoint/2010/main" val="566051882"/>
              </p:ext>
            </p:extLst>
          </p:nvPr>
        </p:nvGraphicFramePr>
        <p:xfrm>
          <a:off x="1268760" y="1475656"/>
          <a:ext cx="4104456" cy="24308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3901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STEN </a:t>
            </a:r>
          </a:p>
          <a:p>
            <a:endParaRPr lang="sv-SE" dirty="0" smtClean="0"/>
          </a:p>
          <a:p>
            <a:endParaRPr lang="sv-S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sv-S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2</a:t>
            </a:fld>
            <a:endParaRPr lang="sv-SE"/>
          </a:p>
        </p:txBody>
      </p:sp>
    </p:spTree>
    <p:extLst>
      <p:ext uri="{BB962C8B-B14F-4D97-AF65-F5344CB8AC3E}">
        <p14:creationId xmlns:p14="http://schemas.microsoft.com/office/powerpoint/2010/main" val="1547573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ANNA:</a:t>
            </a:r>
          </a:p>
          <a:p>
            <a:r>
              <a:rPr lang="sv-SE" dirty="0" smtClean="0"/>
              <a:t>Kraftsamling, gamla och nya pengar –  totalt</a:t>
            </a:r>
          </a:p>
          <a:p>
            <a:endParaRPr lang="sv-SE" dirty="0"/>
          </a:p>
          <a:p>
            <a:r>
              <a:rPr lang="sv-SE" dirty="0" smtClean="0"/>
              <a:t>70 mnkr feriejobb</a:t>
            </a:r>
          </a:p>
          <a:p>
            <a:r>
              <a:rPr lang="sv-SE" dirty="0" smtClean="0"/>
              <a:t>5 mnkr utrikesfödda kvinnor – goda exempel SFI</a:t>
            </a:r>
            <a:r>
              <a:rPr lang="sv-SE" baseline="0" dirty="0" smtClean="0"/>
              <a:t> med barnpassning, uppsökande verksamhet barnavårdscentraler</a:t>
            </a:r>
            <a:endParaRPr lang="sv-SE" dirty="0" smtClean="0"/>
          </a:p>
          <a:p>
            <a:r>
              <a:rPr lang="sv-SE" dirty="0" smtClean="0"/>
              <a:t>6</a:t>
            </a:r>
            <a:r>
              <a:rPr lang="sv-SE" baseline="0" dirty="0" smtClean="0"/>
              <a:t> mnkr h</a:t>
            </a:r>
            <a:r>
              <a:rPr lang="sv-SE" dirty="0" smtClean="0"/>
              <a:t>elgjobb</a:t>
            </a:r>
          </a:p>
          <a:p>
            <a:r>
              <a:rPr lang="sv-SE" dirty="0" smtClean="0"/>
              <a:t>400</a:t>
            </a:r>
            <a:r>
              <a:rPr lang="sv-SE" baseline="0" dirty="0" smtClean="0"/>
              <a:t> 000 Ung företagsamhet i grundskolan</a:t>
            </a:r>
          </a:p>
          <a:p>
            <a:r>
              <a:rPr lang="sv-SE" baseline="0" dirty="0" smtClean="0"/>
              <a:t>Jobbtorgens uppdrag </a:t>
            </a:r>
            <a:r>
              <a:rPr lang="sv-SE" baseline="0" dirty="0" err="1" smtClean="0"/>
              <a:t>inkl</a:t>
            </a:r>
            <a:r>
              <a:rPr lang="sv-SE" baseline="0" dirty="0" smtClean="0"/>
              <a:t> SDN-arbetsmarknadsinsatser samlar xx mnkr</a:t>
            </a:r>
          </a:p>
          <a:p>
            <a:endParaRPr lang="sv-SE" baseline="0" dirty="0" smtClean="0"/>
          </a:p>
          <a:p>
            <a:r>
              <a:rPr lang="sv-SE" baseline="0" dirty="0" smtClean="0"/>
              <a:t>Till detta finns redan:</a:t>
            </a:r>
          </a:p>
          <a:p>
            <a:r>
              <a:rPr lang="sv-SE" sz="1200" kern="1200" dirty="0" smtClean="0">
                <a:solidFill>
                  <a:schemeClr val="tx1"/>
                </a:solidFill>
                <a:effectLst/>
                <a:latin typeface="+mn-lt"/>
                <a:ea typeface="+mn-ea"/>
                <a:cs typeface="+mn-cs"/>
              </a:rPr>
              <a:t>Utökat ansvar för unga upp till 25 år, uppföljningsansvaret 16-19 år, merit och filur mm</a:t>
            </a:r>
            <a:r>
              <a:rPr lang="sv-SE" sz="1200" kern="1200" baseline="0" dirty="0" smtClean="0">
                <a:solidFill>
                  <a:schemeClr val="tx1"/>
                </a:solidFill>
                <a:effectLst/>
                <a:latin typeface="+mn-lt"/>
                <a:ea typeface="+mn-ea"/>
                <a:cs typeface="+mn-cs"/>
              </a:rPr>
              <a:t> – 30 mnkr jobbpaket för unga i 2014 års budget.</a:t>
            </a:r>
            <a:endParaRPr lang="sv-SE" baseline="0" dirty="0" smtClean="0"/>
          </a:p>
          <a:p>
            <a:endParaRPr lang="sv-SE" dirty="0" smtClean="0"/>
          </a:p>
          <a:p>
            <a:endParaRPr lang="sv-SE" dirty="0"/>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3</a:t>
            </a:fld>
            <a:endParaRPr lang="sv-SE"/>
          </a:p>
        </p:txBody>
      </p:sp>
    </p:spTree>
    <p:extLst>
      <p:ext uri="{BB962C8B-B14F-4D97-AF65-F5344CB8AC3E}">
        <p14:creationId xmlns:p14="http://schemas.microsoft.com/office/powerpoint/2010/main" val="4058231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i="1" kern="1200" dirty="0" smtClean="0">
                <a:solidFill>
                  <a:schemeClr val="tx1"/>
                </a:solidFill>
                <a:effectLst/>
                <a:latin typeface="+mn-lt"/>
                <a:ea typeface="+mn-ea"/>
                <a:cs typeface="+mn-cs"/>
              </a:rPr>
              <a:t>STEN:</a:t>
            </a:r>
          </a:p>
          <a:p>
            <a:endParaRPr lang="sv-SE" sz="1200" b="1" i="1" kern="1200" dirty="0" smtClean="0">
              <a:solidFill>
                <a:schemeClr val="tx1"/>
              </a:solidFill>
              <a:effectLst/>
              <a:latin typeface="+mn-lt"/>
              <a:ea typeface="+mn-ea"/>
              <a:cs typeface="+mn-cs"/>
            </a:endParaRPr>
          </a:p>
          <a:p>
            <a:r>
              <a:rPr lang="sv-SE" sz="1200" b="1" i="1" kern="1200" dirty="0" smtClean="0">
                <a:solidFill>
                  <a:schemeClr val="tx1"/>
                </a:solidFill>
                <a:effectLst/>
                <a:latin typeface="+mn-lt"/>
                <a:ea typeface="+mn-ea"/>
                <a:cs typeface="+mn-cs"/>
              </a:rPr>
              <a:t>7000 feriejobb årligen – med kvalitetsbevis, jobbförebilder, sommarjobbsförmedling</a:t>
            </a:r>
            <a:r>
              <a:rPr lang="sv-SE" sz="1200" b="1" i="1" kern="1200" baseline="0" dirty="0" smtClean="0">
                <a:solidFill>
                  <a:schemeClr val="tx1"/>
                </a:solidFill>
                <a:effectLst/>
                <a:latin typeface="+mn-lt"/>
                <a:ea typeface="+mn-ea"/>
                <a:cs typeface="+mn-cs"/>
              </a:rPr>
              <a:t> och helgjobb</a:t>
            </a: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p>
          <a:p>
            <a:pPr lvl="0"/>
            <a:r>
              <a:rPr lang="sv-SE" sz="1200" kern="1200" dirty="0" smtClean="0">
                <a:solidFill>
                  <a:schemeClr val="tx1"/>
                </a:solidFill>
                <a:effectLst/>
                <a:latin typeface="+mn-lt"/>
                <a:ea typeface="+mn-ea"/>
                <a:cs typeface="+mn-cs"/>
              </a:rPr>
              <a:t>Nationella reformer som sänkt arbetsgivaravgift för unga och sänkt restaurangmoms har varit viktiga för att ge fler unga en fot in på arbetsmarknaden i Stockholm.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Samtidigt fortsätter staden erbjuda rekordmånga unga sommarjobb inom stadens olika verksamheter, i år fick över 6 200 unga stockholmare erbjudande om att</a:t>
            </a:r>
            <a:r>
              <a:rPr lang="sv-SE" sz="1200" kern="1200" baseline="0" dirty="0" smtClean="0">
                <a:solidFill>
                  <a:schemeClr val="tx1"/>
                </a:solidFill>
                <a:effectLst/>
                <a:latin typeface="+mn-lt"/>
                <a:ea typeface="+mn-ea"/>
                <a:cs typeface="+mn-cs"/>
              </a:rPr>
              <a:t> </a:t>
            </a:r>
            <a:r>
              <a:rPr lang="sv-SE" sz="1200" kern="1200" dirty="0" smtClean="0">
                <a:solidFill>
                  <a:schemeClr val="tx1"/>
                </a:solidFill>
                <a:effectLst/>
                <a:latin typeface="+mn-lt"/>
                <a:ea typeface="+mn-ea"/>
                <a:cs typeface="+mn-cs"/>
              </a:rPr>
              <a:t>arbeta inom staden. Dessa jobb erbjuds främst unga som saknar egna kontakter. Vi ska fort­sätta följa upp unga som hamnat utanför och erbjuder praktikplatser och individuell karriärrådgivning för att korta vägen till jobb. Det har varit en framgångsrik politik där fler och fler unga kommer snabbare in på arbetsmarknaden.</a:t>
            </a:r>
          </a:p>
          <a:p>
            <a:r>
              <a:rPr lang="sv-SE" sz="1200" kern="1200" dirty="0" smtClean="0">
                <a:solidFill>
                  <a:schemeClr val="tx1"/>
                </a:solidFill>
                <a:effectLst/>
                <a:latin typeface="+mn-lt"/>
                <a:ea typeface="+mn-ea"/>
                <a:cs typeface="+mn-cs"/>
              </a:rPr>
              <a:t> </a:t>
            </a:r>
          </a:p>
          <a:p>
            <a:pPr lvl="0"/>
            <a:r>
              <a:rPr lang="sv-SE" sz="1200" kern="1200" dirty="0" smtClean="0">
                <a:solidFill>
                  <a:schemeClr val="tx1"/>
                </a:solidFill>
                <a:effectLst/>
                <a:latin typeface="+mn-lt"/>
                <a:ea typeface="+mn-ea"/>
                <a:cs typeface="+mn-cs"/>
              </a:rPr>
              <a:t>Vårt löfte är att årligen satsa 70 miljoner kronor</a:t>
            </a:r>
            <a:r>
              <a:rPr lang="sv-SE" sz="1200" kern="1200" baseline="0" dirty="0" smtClean="0">
                <a:solidFill>
                  <a:schemeClr val="tx1"/>
                </a:solidFill>
                <a:effectLst/>
                <a:latin typeface="+mn-lt"/>
                <a:ea typeface="+mn-ea"/>
                <a:cs typeface="+mn-cs"/>
              </a:rPr>
              <a:t> </a:t>
            </a:r>
            <a:r>
              <a:rPr lang="sv-SE" sz="1200" kern="1200" dirty="0" smtClean="0">
                <a:solidFill>
                  <a:schemeClr val="tx1"/>
                </a:solidFill>
                <a:effectLst/>
                <a:latin typeface="+mn-lt"/>
                <a:ea typeface="+mn-ea"/>
                <a:cs typeface="+mn-cs"/>
              </a:rPr>
              <a:t>på feriejobb i Stockholms stad vilket kommer ge möjligheten</a:t>
            </a:r>
            <a:r>
              <a:rPr lang="sv-SE" sz="1200" kern="1200" baseline="0" dirty="0" smtClean="0">
                <a:solidFill>
                  <a:schemeClr val="tx1"/>
                </a:solidFill>
                <a:effectLst/>
                <a:latin typeface="+mn-lt"/>
                <a:ea typeface="+mn-ea"/>
                <a:cs typeface="+mn-cs"/>
              </a:rPr>
              <a:t> till att </a:t>
            </a:r>
            <a:r>
              <a:rPr lang="sv-SE" sz="1200" kern="1200" dirty="0" smtClean="0">
                <a:solidFill>
                  <a:schemeClr val="tx1"/>
                </a:solidFill>
                <a:effectLst/>
                <a:latin typeface="+mn-lt"/>
                <a:ea typeface="+mn-ea"/>
                <a:cs typeface="+mn-cs"/>
              </a:rPr>
              <a:t>minst 7 000 ungdomar en första anknytning till arbetsmarknaden. </a:t>
            </a:r>
          </a:p>
          <a:p>
            <a:pPr lvl="0"/>
            <a:endParaRPr lang="sv-SE" sz="1200" kern="1200" dirty="0" smtClean="0">
              <a:solidFill>
                <a:schemeClr val="tx1"/>
              </a:solidFill>
              <a:effectLst/>
              <a:latin typeface="+mn-lt"/>
              <a:ea typeface="+mn-ea"/>
              <a:cs typeface="+mn-cs"/>
            </a:endParaRPr>
          </a:p>
          <a:p>
            <a:pPr lvl="0"/>
            <a:r>
              <a:rPr lang="sv-SE" b="1" dirty="0"/>
              <a:t>Helgjobb</a:t>
            </a:r>
            <a:r>
              <a:rPr lang="sv-SE" dirty="0"/>
              <a:t> för Stockholms unga. </a:t>
            </a:r>
          </a:p>
          <a:p>
            <a:pPr lvl="0"/>
            <a:r>
              <a:rPr lang="sv-SE" dirty="0"/>
              <a:t>Skapa ett program för helgjobb till 16-19 åriga ungdomar i Stockholm stad. Ett pilotprojekt som till en början omfattar 100 ungdomar. Ett samarbete med näringslivet är önskvärt. (Motsvarande, vårdsstödjare, finns redan inom äldreomsorgen). Kostnad ca 6 mnkr.</a:t>
            </a:r>
          </a:p>
          <a:p>
            <a:pPr lvl="1"/>
            <a:r>
              <a:rPr lang="sv-SE" dirty="0"/>
              <a:t>Varför: Fler unga får in en fot. Även trygghetsaspekt: enligt polisen minskade antalet anmälda brott under julloven i Rinkeby-Kista med hela 40 procent 2006/2007 – 2011/2012. Detta förklaras bland annat av att stadsdelen sedan 2007 erbjudit en bredd av aktiviteter under lovet.</a:t>
            </a:r>
          </a:p>
          <a:p>
            <a:pPr lvl="0"/>
            <a:endParaRPr lang="sv-SE" sz="1200"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Kvalitetsbevis – sommarjobbarna gör</a:t>
            </a:r>
            <a:r>
              <a:rPr lang="sv-SE" sz="1200" b="1" kern="1200" baseline="0" dirty="0" smtClean="0">
                <a:solidFill>
                  <a:schemeClr val="tx1"/>
                </a:solidFill>
                <a:effectLst/>
                <a:latin typeface="+mn-lt"/>
                <a:ea typeface="+mn-ea"/>
                <a:cs typeface="+mn-cs"/>
              </a:rPr>
              <a:t> Stockholm bättre</a:t>
            </a:r>
            <a:endParaRPr lang="sv-SE" sz="1200" b="1"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Att ha</a:t>
            </a:r>
            <a:r>
              <a:rPr lang="sv-SE" sz="1200" kern="1200" baseline="0" dirty="0" smtClean="0">
                <a:solidFill>
                  <a:schemeClr val="tx1"/>
                </a:solidFill>
                <a:effectLst/>
                <a:latin typeface="+mn-lt"/>
                <a:ea typeface="+mn-ea"/>
                <a:cs typeface="+mn-cs"/>
              </a:rPr>
              <a:t> ett sommarjobb är en merit för alla ungas CV. För de ungdomar som haft ett jobb i staden och man bedöms gjort ett bra arbete ska ett kvalitetsintyg utfärdas som ett bevis på att man är redo att ta ansvar. </a:t>
            </a:r>
          </a:p>
          <a:p>
            <a:pPr lvl="0"/>
            <a:endParaRPr lang="sv-SE" sz="1200" kern="1200" baseline="0" dirty="0" smtClean="0">
              <a:solidFill>
                <a:schemeClr val="tx1"/>
              </a:solidFill>
              <a:effectLst/>
              <a:latin typeface="+mn-lt"/>
              <a:ea typeface="+mn-ea"/>
              <a:cs typeface="+mn-cs"/>
            </a:endParaRPr>
          </a:p>
          <a:p>
            <a:r>
              <a:rPr lang="sv-SE" sz="1200" b="0" i="0" u="none" strike="noStrike" kern="1200" baseline="0" dirty="0" smtClean="0">
                <a:solidFill>
                  <a:schemeClr val="tx1"/>
                </a:solidFill>
                <a:latin typeface="+mn-lt"/>
                <a:ea typeface="+mn-ea"/>
                <a:cs typeface="+mn-cs"/>
              </a:rPr>
              <a:t>Därför vill Moderaterna införa ett kvalitetsintyg för sommarjobbare i Stockholms Stad. </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Förutom ett arbetsgivarintyg ska varje sommarjobbare som begär det och som levt upp till arbetsgivarens krav också få ett kvalitetsintyg. Intyget ska beskriva arbetsuppgifterna och vara ett bevis på att man har utfört arbetet på ett godkänt sätt och att man genom sina insatser bidragit till att göra Stockholm till en bättre stad. </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En rekryterande arbetsgivare ska kunna räkna med att en person med kvalitetsintyg från Stockholms har kommit i tid till jobbet och skött sina arbetsuppgifter på ett bra sätt. </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Man kan också tänka sig att de olika förvaltningarna vidareutvecklar intyget och bygger in kvalitetsaspekter från respektive verksamhet. Det kräver till exempel förmåga till särskild hänsyn att arbeta på en kyrkogård där sörjande människor ofta vistas medan arbete inom barnomsorgen sätter andra kvaliteter i fokus.</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Några kommentarer:</a:t>
            </a:r>
          </a:p>
          <a:p>
            <a:r>
              <a:rPr lang="sv-SE" sz="1200" b="0" i="0" u="none" strike="noStrike" kern="1200" baseline="0" dirty="0" smtClean="0">
                <a:solidFill>
                  <a:schemeClr val="tx1"/>
                </a:solidFill>
                <a:latin typeface="+mn-lt"/>
                <a:ea typeface="+mn-ea"/>
                <a:cs typeface="+mn-cs"/>
              </a:rPr>
              <a:t>Eftersom vi inte alls granskar meriter i intagningen är kvalitetsintyget avhängigt av ett omdöme efter avslutad anställning. Förslagsvis är det av enklast möjliga modell – formulärbaserat och mkt förutsägbart - för att inte belasta handledare på ett sätt som gör att de drar sig för att anställa sommarjobbare.</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Frågan om betyg kan dyka upp. Dels finns det arbetsrättsliga regler om arbetsgivarintyg och tjänstgöringsbetyg. Vet ej hur de tillämpas gentemot sommarjobbare i staden. Jag har medvetet undvikit att nämna dessa begrepp. Kvalitetsintyget ligger dock mycket nära ett tjänstgöringsbetyg. Den andra aspekten – som förhoppningsvis är ganska långsökt - är att det kan uppfattas som att vi gör om sommarjobb till någon slags sommarskola med betyg.</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Man kan exemplifiera med </a:t>
            </a:r>
            <a:r>
              <a:rPr lang="sv-SE" sz="1200" b="0" i="0" u="none" strike="noStrike" kern="1200" baseline="0" dirty="0" err="1" smtClean="0">
                <a:solidFill>
                  <a:schemeClr val="tx1"/>
                </a:solidFill>
                <a:latin typeface="+mn-lt"/>
                <a:ea typeface="+mn-ea"/>
                <a:cs typeface="+mn-cs"/>
              </a:rPr>
              <a:t>McDo</a:t>
            </a:r>
            <a:r>
              <a:rPr lang="sv-SE" sz="1200" b="0" i="0" u="none" strike="noStrike" kern="1200" baseline="0" dirty="0" smtClean="0">
                <a:solidFill>
                  <a:schemeClr val="tx1"/>
                </a:solidFill>
                <a:latin typeface="+mn-lt"/>
                <a:ea typeface="+mn-ea"/>
                <a:cs typeface="+mn-cs"/>
              </a:rPr>
              <a:t> vid </a:t>
            </a:r>
            <a:r>
              <a:rPr lang="sv-SE" sz="1200" b="0" i="0" u="none" strike="noStrike" kern="1200" baseline="0" dirty="0" err="1" smtClean="0">
                <a:solidFill>
                  <a:schemeClr val="tx1"/>
                </a:solidFill>
                <a:latin typeface="+mn-lt"/>
                <a:ea typeface="+mn-ea"/>
                <a:cs typeface="+mn-cs"/>
              </a:rPr>
              <a:t>ev</a:t>
            </a:r>
            <a:r>
              <a:rPr lang="sv-SE" sz="1200" b="0" i="0" u="none" strike="noStrike" kern="1200" baseline="0" dirty="0" smtClean="0">
                <a:solidFill>
                  <a:schemeClr val="tx1"/>
                </a:solidFill>
                <a:latin typeface="+mn-lt"/>
                <a:ea typeface="+mn-ea"/>
                <a:cs typeface="+mn-cs"/>
              </a:rPr>
              <a:t> intervju: </a:t>
            </a:r>
          </a:p>
          <a:p>
            <a:r>
              <a:rPr lang="sv-SE" sz="1200" b="0" i="0" u="none" strike="noStrike" kern="1200" baseline="0" dirty="0" smtClean="0">
                <a:solidFill>
                  <a:schemeClr val="tx1"/>
                </a:solidFill>
                <a:latin typeface="+mn-lt"/>
                <a:ea typeface="+mn-ea"/>
                <a:cs typeface="+mn-cs"/>
              </a:rPr>
              <a:t>”En arbetsgivare som anställer en person med erfarenhet från McDonalds förväntar sig en medarbetare som kan arbeta snabbt, noggrant och som inte är kräsen vad gäller arbetsuppgifter och arbetstider. På samma sätt ska men veta att ungdomar som jobbat i </a:t>
            </a:r>
            <a:r>
              <a:rPr lang="sv-SE" sz="1200" b="0" i="0" u="none" strike="noStrike" kern="1200" baseline="0" dirty="0" err="1" smtClean="0">
                <a:solidFill>
                  <a:schemeClr val="tx1"/>
                </a:solidFill>
                <a:latin typeface="+mn-lt"/>
                <a:ea typeface="+mn-ea"/>
                <a:cs typeface="+mn-cs"/>
              </a:rPr>
              <a:t>Sthlms</a:t>
            </a:r>
            <a:r>
              <a:rPr lang="sv-SE" sz="1200" b="0" i="0" u="none" strike="noStrike" kern="1200" baseline="0" dirty="0" smtClean="0">
                <a:solidFill>
                  <a:schemeClr val="tx1"/>
                </a:solidFill>
                <a:latin typeface="+mn-lt"/>
                <a:ea typeface="+mn-ea"/>
                <a:cs typeface="+mn-cs"/>
              </a:rPr>
              <a:t> stad lever upp till grundläggande krav på en arbetsplats.”</a:t>
            </a:r>
          </a:p>
          <a:p>
            <a:endParaRPr lang="sv-SE" sz="1200" kern="1200" baseline="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ANNA:</a:t>
            </a:r>
          </a:p>
          <a:p>
            <a:pPr lvl="0"/>
            <a:endParaRPr lang="sv-SE" sz="1200"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”Stockholmsutmaningen”</a:t>
            </a:r>
          </a:p>
          <a:p>
            <a:pPr lvl="0"/>
            <a:r>
              <a:rPr lang="sv-SE" sz="1200" b="0" kern="1200" dirty="0" smtClean="0">
                <a:solidFill>
                  <a:schemeClr val="tx1"/>
                </a:solidFill>
                <a:effectLst/>
                <a:latin typeface="+mn-lt"/>
                <a:ea typeface="+mn-ea"/>
                <a:cs typeface="+mn-cs"/>
              </a:rPr>
              <a:t>Vi</a:t>
            </a:r>
            <a:r>
              <a:rPr lang="sv-SE" sz="1200" b="0" kern="1200" baseline="0" dirty="0" smtClean="0">
                <a:solidFill>
                  <a:schemeClr val="tx1"/>
                </a:solidFill>
                <a:effectLst/>
                <a:latin typeface="+mn-lt"/>
                <a:ea typeface="+mn-ea"/>
                <a:cs typeface="+mn-cs"/>
              </a:rPr>
              <a:t> vill koppla samman alla fantastiska företag med Stockholms skolor och ge ungdomar möjlighet till riktiga jobb och praktik. Genom att ge ungdomar en egenupplevd bild av en jobb och en arbetsplats ökar också motivationen för att studera, och kan vara en ögonöppnare för vilka möjligheter som arbetslivet har att erbjuda.</a:t>
            </a:r>
          </a:p>
          <a:p>
            <a:pPr lvl="0"/>
            <a:endParaRPr lang="sv-SE" sz="1200" b="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Införa </a:t>
            </a:r>
            <a:r>
              <a:rPr lang="sv-SE" sz="1200" b="1" kern="1200" dirty="0" smtClean="0">
                <a:solidFill>
                  <a:schemeClr val="tx1"/>
                </a:solidFill>
                <a:effectLst/>
                <a:latin typeface="+mn-lt"/>
                <a:ea typeface="+mn-ea"/>
                <a:cs typeface="+mn-cs"/>
              </a:rPr>
              <a:t>Ung Företagsamhet</a:t>
            </a:r>
            <a:r>
              <a:rPr lang="sv-SE" sz="1200" kern="1200" dirty="0" smtClean="0">
                <a:solidFill>
                  <a:schemeClr val="tx1"/>
                </a:solidFill>
                <a:effectLst/>
                <a:latin typeface="+mn-lt"/>
                <a:ea typeface="+mn-ea"/>
                <a:cs typeface="+mn-cs"/>
              </a:rPr>
              <a:t> (eller motsvarande) på </a:t>
            </a:r>
            <a:r>
              <a:rPr lang="sv-SE" sz="1200" b="1" kern="1200" dirty="0" smtClean="0">
                <a:solidFill>
                  <a:schemeClr val="tx1"/>
                </a:solidFill>
                <a:effectLst/>
                <a:latin typeface="+mn-lt"/>
                <a:ea typeface="+mn-ea"/>
                <a:cs typeface="+mn-cs"/>
              </a:rPr>
              <a:t>grundskolan</a:t>
            </a:r>
            <a:r>
              <a:rPr lang="sv-SE" sz="1200" kern="1200" dirty="0" smtClean="0">
                <a:solidFill>
                  <a:schemeClr val="tx1"/>
                </a:solidFill>
                <a:effectLst/>
                <a:latin typeface="+mn-lt"/>
                <a:ea typeface="+mn-ea"/>
                <a:cs typeface="+mn-cs"/>
              </a:rPr>
              <a:t> i Stockholm, idag erbjuds det bara på gymnasiet. (Kostnad ca 400 000 kr). </a:t>
            </a:r>
          </a:p>
          <a:p>
            <a:pPr lvl="1"/>
            <a:r>
              <a:rPr lang="sv-SE" sz="1200" kern="1200" dirty="0" smtClean="0">
                <a:solidFill>
                  <a:schemeClr val="tx1"/>
                </a:solidFill>
                <a:effectLst/>
                <a:latin typeface="+mn-lt"/>
                <a:ea typeface="+mn-ea"/>
                <a:cs typeface="+mn-cs"/>
              </a:rPr>
              <a:t>Varför: Så får fler unga in en fot på arbetsmarknaden ännu tidigare. Studier visar att de som drivit UF-företag i större utsträckning är egenföretagare i framtiden. Så blir jobben fler.</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 </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4</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b="1" kern="1200" dirty="0" smtClean="0">
                <a:solidFill>
                  <a:schemeClr val="tx1"/>
                </a:solidFill>
                <a:effectLst/>
                <a:latin typeface="+mn-lt"/>
                <a:ea typeface="+mn-ea"/>
                <a:cs typeface="+mn-cs"/>
              </a:rPr>
              <a:t>Sommarjobbsförmedling</a:t>
            </a:r>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Vi vill införa en hemsida där vi samlar sommarjobb från kommunen och privata företag i Stockholm. Bjuder in alla Stockholms företagare att ge fler unga en arbetslivserfarenhet.</a:t>
            </a:r>
          </a:p>
          <a:p>
            <a:pPr lvl="1"/>
            <a:r>
              <a:rPr lang="sv-SE" sz="1200" kern="1200" dirty="0" smtClean="0">
                <a:solidFill>
                  <a:schemeClr val="tx1"/>
                </a:solidFill>
                <a:effectLst/>
                <a:latin typeface="+mn-lt"/>
                <a:ea typeface="+mn-ea"/>
                <a:cs typeface="+mn-cs"/>
              </a:rPr>
              <a:t>Varför: Genom att inkludera jobb från privata företag blir det lättare för Stockholms unga att hitta tillgängliga sommarjobb, samt vi kan komma närmare att alla unga i Stockholm ska erbjudas ett jobb. Samtidigt hoppas vi att en gemensam sökplattform ska minska administrationen för företagen och på så sätt underlätta för fler att erbjuda jobb.</a:t>
            </a:r>
          </a:p>
          <a:p>
            <a:r>
              <a:rPr lang="sv-SE" sz="1200" kern="1200" dirty="0" smtClean="0">
                <a:solidFill>
                  <a:schemeClr val="tx1"/>
                </a:solidFill>
                <a:effectLst/>
                <a:latin typeface="+mn-lt"/>
                <a:ea typeface="+mn-ea"/>
                <a:cs typeface="+mn-cs"/>
              </a:rPr>
              <a:t> </a:t>
            </a:r>
          </a:p>
          <a:p>
            <a:pPr lvl="0"/>
            <a:r>
              <a:rPr lang="sv-SE" sz="1200" b="1" kern="1200" dirty="0" smtClean="0">
                <a:solidFill>
                  <a:schemeClr val="tx1"/>
                </a:solidFill>
                <a:effectLst/>
                <a:latin typeface="+mn-lt"/>
                <a:ea typeface="+mn-ea"/>
                <a:cs typeface="+mn-cs"/>
              </a:rPr>
              <a:t>Jobbförebilder</a:t>
            </a:r>
            <a:r>
              <a:rPr lang="sv-SE" sz="1200" kern="1200" dirty="0" smtClean="0">
                <a:solidFill>
                  <a:schemeClr val="tx1"/>
                </a:solidFill>
                <a:effectLst/>
                <a:latin typeface="+mn-lt"/>
                <a:ea typeface="+mn-ea"/>
                <a:cs typeface="+mn-cs"/>
              </a:rPr>
              <a:t>:</a:t>
            </a:r>
          </a:p>
          <a:p>
            <a:pPr lvl="0"/>
            <a:r>
              <a:rPr lang="sv-SE" dirty="0" smtClean="0"/>
              <a:t>Unga behöver motivation för att studera och för att känna att jobb är rätt väg framåt. Ett sätt är att fler unga får lyssna till inspirerande människor som berättar om sitt jobb och varför de valde jobbet och hur vägen dit gick. </a:t>
            </a:r>
          </a:p>
          <a:p>
            <a:pPr lvl="0"/>
            <a:endParaRPr lang="sv-SE" sz="1200" kern="1200" dirty="0">
              <a:solidFill>
                <a:schemeClr val="tx1"/>
              </a:solidFill>
              <a:effectLst/>
              <a:latin typeface="+mn-lt"/>
              <a:ea typeface="+mn-ea"/>
              <a:cs typeface="+mn-cs"/>
            </a:endParaRPr>
          </a:p>
          <a:p>
            <a:pPr lvl="0"/>
            <a:r>
              <a:rPr lang="sv-SE" dirty="0" smtClean="0"/>
              <a:t>Ett annat sätt är att genom nya digitala test så få ungdomar ett antal förslag på yrken som passar just deras personlighet – inte styrt utefter vad de tror att de är intresserade av utan som bygger på deras styrkor (och svagheter)</a:t>
            </a: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 </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5</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endParaRPr lang="sv-SE" dirty="0"/>
          </a:p>
          <a:p>
            <a:pPr lvl="0"/>
            <a:r>
              <a:rPr lang="sv-SE" b="1" dirty="0"/>
              <a:t>ANNA:</a:t>
            </a:r>
          </a:p>
          <a:p>
            <a:pPr lvl="0"/>
            <a:endParaRPr lang="sv-SE" dirty="0"/>
          </a:p>
          <a:p>
            <a:pPr lvl="0"/>
            <a:r>
              <a:rPr lang="sv-SE" b="1" dirty="0"/>
              <a:t>”Stockholmsutmaningen”</a:t>
            </a:r>
          </a:p>
          <a:p>
            <a:pPr lvl="0"/>
            <a:r>
              <a:rPr lang="sv-SE" dirty="0"/>
              <a:t>Vi vill koppla samman alla fantastiska företag med Stockholms skolor och ge ungdomar möjlighet till riktiga jobb och praktik. Genom att ge ungdomar en egenupplevd bild av en jobb och en arbetsplats ökar också motivationen för att studera, och kan vara en ögonöppnare för vilka möjligheter som arbetslivet har att erbjuda.</a:t>
            </a:r>
          </a:p>
          <a:p>
            <a:pPr lvl="0"/>
            <a:endParaRPr lang="sv-SE" dirty="0" smtClean="0"/>
          </a:p>
          <a:p>
            <a:pPr lvl="0"/>
            <a:r>
              <a:rPr lang="sv-SE" dirty="0" err="1" smtClean="0"/>
              <a:t>Angeredsexemplet</a:t>
            </a:r>
            <a:endParaRPr lang="sv-SE" dirty="0"/>
          </a:p>
          <a:p>
            <a:pPr lvl="0"/>
            <a:endParaRPr lang="sv-SE" dirty="0" smtClean="0"/>
          </a:p>
          <a:p>
            <a:pPr lvl="0"/>
            <a:r>
              <a:rPr lang="sv-SE" dirty="0" smtClean="0"/>
              <a:t>Vi vill möjliggöra detta i Stockholm!</a:t>
            </a:r>
            <a:endParaRPr lang="sv-SE" dirty="0"/>
          </a:p>
          <a:p>
            <a:pPr lvl="0"/>
            <a:endParaRPr lang="sv-SE" dirty="0"/>
          </a:p>
          <a:p>
            <a:pPr lvl="0"/>
            <a:r>
              <a:rPr lang="sv-SE" dirty="0"/>
              <a:t>Införa </a:t>
            </a:r>
            <a:r>
              <a:rPr lang="sv-SE" b="1" dirty="0"/>
              <a:t>Ung Företagsamhet</a:t>
            </a:r>
            <a:r>
              <a:rPr lang="sv-SE" dirty="0"/>
              <a:t> (eller motsvarande) på </a:t>
            </a:r>
            <a:r>
              <a:rPr lang="sv-SE" b="1" dirty="0"/>
              <a:t>grundskolan</a:t>
            </a:r>
            <a:r>
              <a:rPr lang="sv-SE" dirty="0"/>
              <a:t> i Stockholm, idag erbjuds det bara på gymnasiet. (Kostnad ca 400 000 kr). </a:t>
            </a:r>
          </a:p>
          <a:p>
            <a:pPr lvl="1"/>
            <a:r>
              <a:rPr lang="sv-SE" dirty="0"/>
              <a:t>Varför: Så får fler unga in en fot på arbetsmarknaden ännu tidigare. Studier visar att de som drivit UF-företag i större utsträckning är egenföretagare i framtiden. Så blir jobben fler.</a:t>
            </a:r>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6</a:t>
            </a:fld>
            <a:endParaRPr lang="sv-SE"/>
          </a:p>
        </p:txBody>
      </p:sp>
    </p:spTree>
    <p:extLst>
      <p:ext uri="{BB962C8B-B14F-4D97-AF65-F5344CB8AC3E}">
        <p14:creationId xmlns:p14="http://schemas.microsoft.com/office/powerpoint/2010/main" val="1918318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smtClean="0">
                <a:solidFill>
                  <a:schemeClr val="tx1"/>
                </a:solidFill>
                <a:effectLst/>
                <a:latin typeface="+mn-lt"/>
                <a:ea typeface="+mn-ea"/>
                <a:cs typeface="+mn-cs"/>
              </a:rPr>
              <a:t>STEN:</a:t>
            </a:r>
          </a:p>
          <a:p>
            <a:endParaRPr lang="sv-SE" sz="1200" b="1"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Utvidgat uppdrag till Jobbtorgen</a:t>
            </a:r>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Jobbtorgen har sedan starten 2008 stöttat över 18 000 stockholmare från försörjningsstöd till jobb eller studier. Personer som gått från utanförskap till jobb.</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Jobbtorgen har varit väldigt framgångsrika i sina metoder. 2008 var det många som stod väldigt nära arbetsmarknaden</a:t>
            </a:r>
            <a:r>
              <a:rPr lang="sv-SE" sz="1200" kern="1200" baseline="0" dirty="0" smtClean="0">
                <a:solidFill>
                  <a:schemeClr val="tx1"/>
                </a:solidFill>
                <a:effectLst/>
                <a:latin typeface="+mn-lt"/>
                <a:ea typeface="+mn-ea"/>
                <a:cs typeface="+mn-cs"/>
              </a:rPr>
              <a:t> </a:t>
            </a:r>
            <a:r>
              <a:rPr lang="sv-SE" sz="1200" kern="1200" dirty="0" smtClean="0">
                <a:solidFill>
                  <a:schemeClr val="tx1"/>
                </a:solidFill>
                <a:effectLst/>
                <a:latin typeface="+mn-lt"/>
                <a:ea typeface="+mn-ea"/>
                <a:cs typeface="+mn-cs"/>
              </a:rPr>
              <a:t>och som fick arbete väldigt snabbt. Nu är målgruppen svårare med många personer som står längre från arbetsmarknaden. Detta gäller inte</a:t>
            </a:r>
            <a:r>
              <a:rPr lang="sv-SE" sz="1200" kern="1200" baseline="0" dirty="0" smtClean="0">
                <a:solidFill>
                  <a:schemeClr val="tx1"/>
                </a:solidFill>
                <a:effectLst/>
                <a:latin typeface="+mn-lt"/>
                <a:ea typeface="+mn-ea"/>
                <a:cs typeface="+mn-cs"/>
              </a:rPr>
              <a:t> minst det uppsökande arbetet.</a:t>
            </a:r>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Därför vill vi nu ta nästa steg och inkludera personer som tidigare</a:t>
            </a:r>
            <a:r>
              <a:rPr lang="sv-SE" sz="1200" kern="1200" baseline="0" dirty="0" smtClean="0">
                <a:solidFill>
                  <a:schemeClr val="tx1"/>
                </a:solidFill>
                <a:effectLst/>
                <a:latin typeface="+mn-lt"/>
                <a:ea typeface="+mn-ea"/>
                <a:cs typeface="+mn-cs"/>
              </a:rPr>
              <a:t> ansetts ha för liten arbetsförmåga chansen till jobb och studier. </a:t>
            </a:r>
            <a:r>
              <a:rPr lang="sv-SE" sz="1200" kern="1200" dirty="0" smtClean="0">
                <a:solidFill>
                  <a:schemeClr val="tx1"/>
                </a:solidFill>
                <a:effectLst/>
                <a:latin typeface="+mn-lt"/>
                <a:ea typeface="+mn-ea"/>
                <a:cs typeface="+mn-cs"/>
              </a:rPr>
              <a:t>När alla behövs kan vi inte säga att vissa jobb är inte fina nog eller att din arbetsförmåga</a:t>
            </a:r>
            <a:r>
              <a:rPr lang="sv-SE" sz="1200" kern="1200" baseline="0" dirty="0" smtClean="0">
                <a:solidFill>
                  <a:schemeClr val="tx1"/>
                </a:solidFill>
                <a:effectLst/>
                <a:latin typeface="+mn-lt"/>
                <a:ea typeface="+mn-ea"/>
                <a:cs typeface="+mn-cs"/>
              </a:rPr>
              <a:t> är för liten. </a:t>
            </a:r>
          </a:p>
          <a:p>
            <a:pPr lvl="0"/>
            <a:endParaRPr lang="sv-SE" sz="1200" kern="1200" baseline="0" dirty="0" smtClean="0">
              <a:solidFill>
                <a:schemeClr val="tx1"/>
              </a:solidFill>
              <a:effectLst/>
              <a:latin typeface="+mn-lt"/>
              <a:ea typeface="+mn-ea"/>
              <a:cs typeface="+mn-cs"/>
            </a:endParaRPr>
          </a:p>
          <a:p>
            <a:pPr lvl="0"/>
            <a:r>
              <a:rPr lang="sv-SE" sz="1200" kern="1200" baseline="0" dirty="0" smtClean="0">
                <a:solidFill>
                  <a:schemeClr val="tx1"/>
                </a:solidFill>
                <a:effectLst/>
                <a:latin typeface="+mn-lt"/>
                <a:ea typeface="+mn-ea"/>
                <a:cs typeface="+mn-cs"/>
              </a:rPr>
              <a:t>(Vi vill också permanenta ALFA-projektet så fler med funktionsnedsättning kan få en reell chans att förverkliga sina drömmar och vara med och bidra i Stockholms utveckling.)</a:t>
            </a:r>
          </a:p>
          <a:p>
            <a:pPr lvl="0"/>
            <a:endParaRPr lang="sv-SE" sz="1200" kern="1200" baseline="0" dirty="0" smtClean="0">
              <a:solidFill>
                <a:schemeClr val="tx1"/>
              </a:solidFill>
              <a:effectLst/>
              <a:latin typeface="+mn-lt"/>
              <a:ea typeface="+mn-ea"/>
              <a:cs typeface="+mn-cs"/>
            </a:endParaRPr>
          </a:p>
          <a:p>
            <a:pPr lvl="0"/>
            <a:r>
              <a:rPr lang="sv-SE" b="1" dirty="0" smtClean="0"/>
              <a:t>Utrikes födda kvinnor/femåringarna</a:t>
            </a:r>
            <a:endParaRPr lang="sv-SE" sz="1200" b="1" kern="1200" baseline="0" dirty="0" smtClean="0">
              <a:solidFill>
                <a:schemeClr val="tx1"/>
              </a:solidFill>
              <a:effectLst/>
            </a:endParaRPr>
          </a:p>
          <a:p>
            <a:pPr lvl="0"/>
            <a:r>
              <a:rPr lang="sv-SE" sz="1200" kern="1200" baseline="0" dirty="0" smtClean="0">
                <a:solidFill>
                  <a:schemeClr val="tx1"/>
                </a:solidFill>
                <a:effectLst/>
                <a:latin typeface="+mn-lt"/>
                <a:ea typeface="+mn-ea"/>
                <a:cs typeface="+mn-cs"/>
              </a:rPr>
              <a:t>I senaste budgeten anslog vi 5 mnkr för att fler kvinnor med utländsk bakgrund ska stöttas att komma in på arbetsmarknaden. Den satsningen ska fortsätta.</a:t>
            </a:r>
          </a:p>
          <a:p>
            <a:pPr lvl="0"/>
            <a:endParaRPr lang="sv-SE" sz="1200" kern="1200" baseline="0" dirty="0" smtClean="0">
              <a:solidFill>
                <a:schemeClr val="tx1"/>
              </a:solidFill>
              <a:effectLst/>
              <a:latin typeface="+mn-lt"/>
              <a:ea typeface="+mn-ea"/>
              <a:cs typeface="+mn-cs"/>
            </a:endParaRPr>
          </a:p>
          <a:p>
            <a:pPr lvl="0"/>
            <a:r>
              <a:rPr lang="sv-SE" sz="1200" kern="1200" baseline="0" dirty="0" smtClean="0">
                <a:solidFill>
                  <a:schemeClr val="tx1"/>
                </a:solidFill>
                <a:effectLst/>
                <a:latin typeface="+mn-lt"/>
                <a:ea typeface="+mn-ea"/>
                <a:cs typeface="+mn-cs"/>
              </a:rPr>
              <a:t>Vi har också lagt fram ett förslag om mer kunskap i förskolan och avgiftsfritt för femåringarna i förskolan. Vår förhoppning är att vi med förslaget sänker trösklarna ytterligare för att båda föräldrarna ska ha möjlighet att jobba. </a:t>
            </a:r>
            <a:r>
              <a:rPr lang="sv-SE" sz="1200" kern="1200" dirty="0" smtClean="0">
                <a:solidFill>
                  <a:schemeClr val="tx1"/>
                </a:solidFill>
                <a:effectLst/>
                <a:latin typeface="+mn-lt"/>
                <a:ea typeface="+mn-ea"/>
                <a:cs typeface="+mn-cs"/>
              </a:rPr>
              <a:t>Idag går 97 procent av barnen på Östermalm och 83 procent av barnen i Skärholmen i förskolan. </a:t>
            </a:r>
            <a:endParaRPr lang="sv-SE" sz="1200" kern="1200" baseline="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smtClean="0">
                <a:solidFill>
                  <a:schemeClr val="tx1"/>
                </a:solidFill>
                <a:effectLst/>
                <a:latin typeface="+mn-lt"/>
                <a:ea typeface="+mn-ea"/>
                <a:cs typeface="+mn-cs"/>
              </a:rPr>
              <a:t>Vi vill därför uppmuntra att fler barn ska få möjlighet att gå i förskolan samtidigt som det blir lättare för föräldrarna att arbeta. Genom att utöka verksamheten kan vi tidigare säkerställa att alla barn ges samma grundpedagogik och stimuleras att lära sig och utveckla sina färdigheter. </a:t>
            </a:r>
          </a:p>
          <a:p>
            <a:pPr lvl="0"/>
            <a:endParaRPr lang="sv-SE" sz="1200" kern="1200" dirty="0" smtClean="0">
              <a:solidFill>
                <a:schemeClr val="tx1"/>
              </a:solidFill>
              <a:effectLst/>
              <a:latin typeface="+mn-lt"/>
              <a:ea typeface="+mn-ea"/>
              <a:cs typeface="+mn-cs"/>
            </a:endParaRPr>
          </a:p>
          <a:p>
            <a:r>
              <a:rPr lang="sv-SE" baseline="0" dirty="0" smtClean="0"/>
              <a:t>Yrkesutbildning för fler</a:t>
            </a:r>
          </a:p>
          <a:p>
            <a:r>
              <a:rPr lang="sv-SE" baseline="0" dirty="0" smtClean="0"/>
              <a:t>- Möjlighet för de som idag har teoretisk gymnasieutbildning, men som står utanför arbetsmarknaden, att kunna komplettera </a:t>
            </a:r>
            <a:r>
              <a:rPr lang="sv-SE" baseline="0" smtClean="0"/>
              <a:t>med yrkesutbildning för </a:t>
            </a:r>
            <a:r>
              <a:rPr lang="sv-SE" baseline="0" dirty="0" smtClean="0"/>
              <a:t>att få jobb.</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7</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STEN:</a:t>
            </a:r>
          </a:p>
          <a:p>
            <a:endParaRPr lang="sv-SE" baseline="0" dirty="0" smtClean="0"/>
          </a:p>
          <a:p>
            <a:r>
              <a:rPr lang="sv-SE" baseline="0" dirty="0" smtClean="0"/>
              <a:t>Vi har gjort en fantastisk klättring i hur företagen ser på Stockholm. Det som sas var omöjligt för en storstad är nu realitet. 2014 rankades Stockholms stad till plats 22 det är en förbättring med mer än 100 platser sedan Alliansen fick makten. Men vi är inte nöjda förr än vi nått toppen. Detta är mätbart och vi tänker inte ge oss förr än vi är där. </a:t>
            </a:r>
          </a:p>
          <a:p>
            <a:endParaRPr lang="sv-SE" baseline="0" dirty="0" smtClean="0"/>
          </a:p>
          <a:p>
            <a:r>
              <a:rPr lang="sv-SE" baseline="0" dirty="0" smtClean="0"/>
              <a:t>Vi kommer införa maxtider för hur lång tid det ska ta att få ett tillstånd från staden. Ett flexibelt och dynamiskt näringsliv kräver en stad som levererar i tid. </a:t>
            </a:r>
          </a:p>
          <a:p>
            <a:endParaRPr lang="sv-SE" baseline="0" dirty="0" smtClean="0"/>
          </a:p>
          <a:p>
            <a:r>
              <a:rPr lang="sv-SE" baseline="0" dirty="0" smtClean="0"/>
              <a:t>Det beräknas investeras 800 miljarder i Stockholm till 2020, om detta ska vara möjligt krävs att människor har någonstans att bo, kan ta sig till och från jobbet och ut i världen. </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8</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b="1" dirty="0" smtClean="0"/>
              <a:t>ANNA:</a:t>
            </a:r>
          </a:p>
          <a:p>
            <a:pPr lvl="0"/>
            <a:endParaRPr lang="sv-SE" dirty="0" smtClean="0"/>
          </a:p>
          <a:p>
            <a:pPr lvl="0"/>
            <a:r>
              <a:rPr lang="sv-SE" dirty="0" smtClean="0"/>
              <a:t>Moderaterna </a:t>
            </a:r>
            <a:r>
              <a:rPr lang="sv-SE" dirty="0"/>
              <a:t>är helt övertygade om att det är helt fel väg att gå att dra undan benen för de som tack vare regeringens </a:t>
            </a:r>
            <a:r>
              <a:rPr lang="sv-SE" dirty="0" smtClean="0"/>
              <a:t>satsningar </a:t>
            </a:r>
            <a:r>
              <a:rPr lang="sv-SE" dirty="0"/>
              <a:t>fått ett jobb. </a:t>
            </a:r>
          </a:p>
          <a:p>
            <a:pPr lvl="0"/>
            <a:endParaRPr lang="sv-SE" dirty="0"/>
          </a:p>
          <a:p>
            <a:pPr lvl="0"/>
            <a:r>
              <a:rPr lang="sv-SE" dirty="0" smtClean="0"/>
              <a:t>Fördubblad arbetsgivaravgift för unga  </a:t>
            </a:r>
            <a:r>
              <a:rPr lang="sv-SE" dirty="0"/>
              <a:t>är ett dråpslag mot </a:t>
            </a:r>
            <a:r>
              <a:rPr lang="sv-SE" dirty="0" smtClean="0"/>
              <a:t>jobbande unga stockholmare:</a:t>
            </a:r>
            <a:endParaRPr lang="sv-SE" dirty="0"/>
          </a:p>
          <a:p>
            <a:pPr lvl="0"/>
            <a:endParaRPr lang="sv-SE" dirty="0" smtClean="0"/>
          </a:p>
          <a:p>
            <a:pPr lvl="0"/>
            <a:r>
              <a:rPr lang="sv-SE" dirty="0" smtClean="0"/>
              <a:t>Enbart S-regeringens förslag innebär 11 000 kr mer  per hushåll för stockholmsregionen. Till detta kommer S i Stockholms 2 miljarderspaket… och MP, V och FI.</a:t>
            </a:r>
          </a:p>
          <a:p>
            <a:pPr lvl="0"/>
            <a:endParaRPr lang="sv-SE" dirty="0"/>
          </a:p>
          <a:p>
            <a:pPr lvl="0"/>
            <a:r>
              <a:rPr lang="sv-SE" dirty="0"/>
              <a:t>Nya siffror från Almega visar att 2841 jobb av 6598 (43%) i Stockholms län inom hemservicebranschen skulle försvinna med Vänsterpartiets förslag om ett avskaffat rutavdrag. Livspusslet måste gå ihop. </a:t>
            </a:r>
          </a:p>
          <a:p>
            <a:endParaRPr lang="sv-SE" baseline="0" dirty="0" smtClean="0"/>
          </a:p>
          <a:p>
            <a:pPr marL="171450" indent="-171450">
              <a:buFont typeface="Arial" panose="020B0604020202020204" pitchFamily="34" charset="0"/>
              <a:buChar char="•"/>
            </a:pPr>
            <a:r>
              <a:rPr lang="sv-SE" baseline="0" dirty="0" smtClean="0"/>
              <a:t>6 timmars arbetsdag – en kostsam och mycket skadlig reform </a:t>
            </a:r>
          </a:p>
          <a:p>
            <a:pPr marL="171450" indent="-171450">
              <a:buFont typeface="Arial" panose="020B0604020202020204" pitchFamily="34" charset="0"/>
              <a:buChar char="•"/>
            </a:pPr>
            <a:r>
              <a:rPr lang="sv-SE" baseline="0" dirty="0" smtClean="0"/>
              <a:t>Vi säger nej till avskaffat eller minskat RUT</a:t>
            </a:r>
          </a:p>
          <a:p>
            <a:pPr marL="171450" indent="-171450">
              <a:buFont typeface="Arial" panose="020B0604020202020204" pitchFamily="34" charset="0"/>
              <a:buChar char="•"/>
            </a:pPr>
            <a:r>
              <a:rPr lang="sv-SE" baseline="0" dirty="0" smtClean="0"/>
              <a:t>Vi säger nej till höjd arbetsgivaravgift till unga</a:t>
            </a:r>
          </a:p>
          <a:p>
            <a:pPr marL="171450" indent="-171450">
              <a:buFont typeface="Arial" panose="020B0604020202020204" pitchFamily="34" charset="0"/>
              <a:buChar char="•"/>
            </a:pPr>
            <a:r>
              <a:rPr lang="sv-SE" baseline="0" dirty="0" smtClean="0"/>
              <a:t>Vi säger nej till höjd restaurang- och krogmoms</a:t>
            </a:r>
          </a:p>
          <a:p>
            <a:pPr marL="171450" indent="-171450">
              <a:buFont typeface="Arial" panose="020B0604020202020204" pitchFamily="34" charset="0"/>
              <a:buChar char="•"/>
            </a:pPr>
            <a:r>
              <a:rPr lang="sv-SE" baseline="0" dirty="0" smtClean="0"/>
              <a:t>Vi säger nej till höjda skatter på arbete, på energi</a:t>
            </a:r>
          </a:p>
          <a:p>
            <a:endParaRPr lang="sv-SE" baseline="0" dirty="0" smtClean="0"/>
          </a:p>
          <a:p>
            <a:r>
              <a:rPr lang="sv-SE" baseline="0" dirty="0" smtClean="0"/>
              <a:t>Vi anser nu att det är dags att socialdemokraterna i Stockholms stad och i riket inser att dessa åtgärder är skadliga för jobben. Skattechock och bidragslinje får Stockholm att stanna och utan tillväxt kan vi inte satsa på valfärdsverksamheterna.</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9</a:t>
            </a:fld>
            <a:endParaRPr lang="sv-SE"/>
          </a:p>
        </p:txBody>
      </p:sp>
    </p:spTree>
    <p:extLst>
      <p:ext uri="{BB962C8B-B14F-4D97-AF65-F5344CB8AC3E}">
        <p14:creationId xmlns:p14="http://schemas.microsoft.com/office/powerpoint/2010/main" val="3892019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597819"/>
            <a:ext cx="7772400" cy="1102519"/>
          </a:xfrm>
        </p:spPr>
        <p:txBody>
          <a:bodyPr/>
          <a:lstStyle/>
          <a:p>
            <a:r>
              <a:rPr lang="sv-SE" smtClean="0"/>
              <a:t>Klicka här för att ändra format</a:t>
            </a:r>
            <a:endParaRPr lang="sv-SE" dirty="0"/>
          </a:p>
        </p:txBody>
      </p:sp>
      <p:sp>
        <p:nvSpPr>
          <p:cNvPr id="3" name="Underrubrik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154781"/>
            <a:ext cx="2057400" cy="329088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154781"/>
            <a:ext cx="6019800" cy="329088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3305176"/>
            <a:ext cx="7772400" cy="1021556"/>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05978"/>
            <a:ext cx="8229600" cy="85725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1" y="204787"/>
            <a:ext cx="3008313" cy="871538"/>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3600450"/>
            <a:ext cx="5486400" cy="425054"/>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4" name="Platshållare för tex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D18B5EA0-B929-4BF9-9674-738E9A7356A6}" type="datetimeFigureOut">
              <a:rPr lang="sv-SE" smtClean="0"/>
              <a:pPr/>
              <a:t>2014-09-03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HelveticaNeueLT Std Thin" pitchFamily="34" charset="0"/>
              </a:defRPr>
            </a:lvl1pPr>
          </a:lstStyle>
          <a:p>
            <a:fld id="{D18B5EA0-B929-4BF9-9674-738E9A7356A6}" type="datetimeFigureOut">
              <a:rPr lang="sv-SE" smtClean="0"/>
              <a:pPr/>
              <a:t>2014-09-03</a:t>
            </a:fld>
            <a:endParaRPr lang="sv-SE" dirty="0"/>
          </a:p>
        </p:txBody>
      </p:sp>
      <p:sp>
        <p:nvSpPr>
          <p:cNvPr id="5" name="Platshållare för sidfot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HelveticaNeueLT Std Thin" pitchFamily="34" charset="0"/>
              </a:defRPr>
            </a:lvl1pPr>
          </a:lstStyle>
          <a:p>
            <a:endParaRPr lang="sv-SE" dirty="0"/>
          </a:p>
        </p:txBody>
      </p:sp>
      <p:sp>
        <p:nvSpPr>
          <p:cNvPr id="6" name="Platshållare för bildnumm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HelveticaNeueLT Std Thin" pitchFamily="34" charset="0"/>
              </a:defRPr>
            </a:lvl1pPr>
          </a:lstStyle>
          <a:p>
            <a:fld id="{535A6AF1-6FA8-4874-80E2-245D28527D81}" type="slidenum">
              <a:rPr lang="sv-SE" smtClean="0"/>
              <a:pPr/>
              <a:t>‹#›</a:t>
            </a:fld>
            <a:endParaRPr lang="sv-SE" dirty="0"/>
          </a:p>
        </p:txBody>
      </p:sp>
      <p:pic>
        <p:nvPicPr>
          <p:cNvPr id="1026" name="Picture 2" descr="L:\KAMPANJAVDELNINGEN\PROFILEN\Loggor\KAMPANJLOGGA 2014\nyam färg.png"/>
          <p:cNvPicPr>
            <a:picLocks noChangeAspect="1" noChangeArrowheads="1"/>
          </p:cNvPicPr>
          <p:nvPr/>
        </p:nvPicPr>
        <p:blipFill>
          <a:blip r:embed="rId13" cstate="print"/>
          <a:srcRect/>
          <a:stretch>
            <a:fillRect/>
          </a:stretch>
        </p:blipFill>
        <p:spPr bwMode="auto">
          <a:xfrm>
            <a:off x="7812360" y="4443958"/>
            <a:ext cx="849278" cy="601066"/>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chemeClr val="tx2"/>
          </a:solidFill>
          <a:latin typeface="HelveticaNeueLT Std"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HelveticaNeueLT Std Thin"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HelveticaNeueLT Std Thin"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HelveticaNeueLT Std Thin"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HelveticaNeueLT Std Thin"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HelveticaNeueLT Std Thin"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r>
              <a:rPr lang="sv-SE" dirty="0" smtClean="0"/>
              <a:t>Stockholmspaket för jobb och utveckling</a:t>
            </a:r>
            <a:endParaRPr lang="sv-SE"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536" y="51470"/>
            <a:ext cx="8229600" cy="1944216"/>
          </a:xfrm>
        </p:spPr>
        <p:txBody>
          <a:bodyPr>
            <a:normAutofit/>
          </a:bodyPr>
          <a:lstStyle/>
          <a:p>
            <a:r>
              <a:rPr lang="sv-SE" dirty="0" smtClean="0"/>
              <a:t> </a:t>
            </a:r>
            <a:endParaRPr lang="sv-SE" dirty="0"/>
          </a:p>
        </p:txBody>
      </p:sp>
      <p:graphicFrame>
        <p:nvGraphicFramePr>
          <p:cNvPr id="5" name="Platshållare för innehåll 4"/>
          <p:cNvGraphicFramePr>
            <a:graphicFrameLocks noGrp="1"/>
          </p:cNvGraphicFramePr>
          <p:nvPr>
            <p:ph idx="1"/>
            <p:extLst>
              <p:ext uri="{D42A27DB-BD31-4B8C-83A1-F6EECF244321}">
                <p14:modId xmlns:p14="http://schemas.microsoft.com/office/powerpoint/2010/main" val="3409133193"/>
              </p:ext>
            </p:extLst>
          </p:nvPr>
        </p:nvGraphicFramePr>
        <p:xfrm>
          <a:off x="467544" y="1899270"/>
          <a:ext cx="8229599" cy="1752600"/>
        </p:xfrm>
        <a:graphic>
          <a:graphicData uri="http://schemas.openxmlformats.org/drawingml/2006/table">
            <a:tbl>
              <a:tblPr firstRow="1" bandRow="1">
                <a:tableStyleId>{21E4AEA4-8DFA-4A89-87EB-49C32662AFE0}</a:tableStyleId>
              </a:tblPr>
              <a:tblGrid>
                <a:gridCol w="802432"/>
                <a:gridCol w="1429816"/>
                <a:gridCol w="1378496"/>
                <a:gridCol w="1429816"/>
                <a:gridCol w="1090464"/>
                <a:gridCol w="1368152"/>
                <a:gridCol w="730423"/>
              </a:tblGrid>
              <a:tr h="370840">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stad</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län</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Riket</a:t>
                      </a:r>
                      <a:endParaRPr lang="sv-SE" dirty="0">
                        <a:latin typeface="HelveticaNeueLT Std Thin" pitchFamily="34" charset="0"/>
                      </a:endParaRPr>
                    </a:p>
                  </a:txBody>
                  <a:tcPr/>
                </a:tc>
                <a:tc>
                  <a:txBody>
                    <a:bodyPr/>
                    <a:lstStyle/>
                    <a:p>
                      <a:endParaRPr lang="sv-SE" dirty="0">
                        <a:latin typeface="HelveticaNeueLT Std Thin" pitchFamily="34" charset="0"/>
                      </a:endParaRPr>
                    </a:p>
                  </a:txBody>
                  <a:tcPr/>
                </a:tc>
              </a:tr>
              <a:tr h="370840">
                <a:tc>
                  <a:txBody>
                    <a:bodyPr/>
                    <a:lstStyle/>
                    <a:p>
                      <a:pPr algn="ct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tc>
              </a:tr>
              <a:tr h="370840">
                <a:tc>
                  <a:txBody>
                    <a:bodyPr/>
                    <a:lstStyle/>
                    <a:p>
                      <a:r>
                        <a:rPr lang="sv-SE" b="1" dirty="0" smtClean="0">
                          <a:latin typeface="HelveticaNeueLT Std Thin" pitchFamily="34" charset="0"/>
                        </a:rPr>
                        <a:t>2005</a:t>
                      </a:r>
                      <a:endParaRPr lang="sv-SE" b="1"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76 865</a:t>
                      </a:r>
                    </a:p>
                  </a:txBody>
                  <a:tcPr/>
                </a:tc>
                <a:tc>
                  <a:txBody>
                    <a:bodyPr/>
                    <a:lstStyle/>
                    <a:p>
                      <a:pPr algn="r"/>
                      <a:r>
                        <a:rPr lang="sv-SE" dirty="0" smtClean="0">
                          <a:latin typeface="HelveticaNeueLT Std Thin" pitchFamily="34" charset="0"/>
                        </a:rPr>
                        <a:t>15,2</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178 519</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15,1</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1 019 683</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19,0</a:t>
                      </a:r>
                    </a:p>
                  </a:txBody>
                  <a:tcPr/>
                </a:tc>
              </a:tr>
              <a:tr h="370840">
                <a:tc>
                  <a:txBody>
                    <a:bodyPr/>
                    <a:lstStyle/>
                    <a:p>
                      <a:r>
                        <a:rPr lang="sv-SE" b="1" dirty="0" smtClean="0">
                          <a:latin typeface="HelveticaNeueLT Std Thin" pitchFamily="34" charset="0"/>
                        </a:rPr>
                        <a:t>2013</a:t>
                      </a:r>
                      <a:endParaRPr lang="sv-SE" b="1"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62 092</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10,8</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146 419</a:t>
                      </a:r>
                      <a:endParaRPr lang="sv-SE" dirty="0">
                        <a:latin typeface="HelveticaNeueLT Std Thin" pitchFamily="34" charset="0"/>
                      </a:endParaRPr>
                    </a:p>
                  </a:txBody>
                  <a:tcPr/>
                </a:tc>
                <a:tc>
                  <a:txBody>
                    <a:bodyPr/>
                    <a:lstStyle/>
                    <a:p>
                      <a:pPr algn="r">
                        <a:spcAft>
                          <a:spcPts val="0"/>
                        </a:spcAft>
                      </a:pPr>
                      <a:r>
                        <a:rPr lang="sv-SE" dirty="0" smtClean="0">
                          <a:latin typeface="HelveticaNeueLT Std Thin" pitchFamily="34" charset="0"/>
                        </a:rPr>
                        <a:t>11,2</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818 657</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14,7</a:t>
                      </a:r>
                      <a:endParaRPr lang="sv-SE" dirty="0">
                        <a:latin typeface="HelveticaNeueLT Std Thin" pitchFamily="34" charset="0"/>
                      </a:endParaRPr>
                    </a:p>
                  </a:txBody>
                  <a:tcPr/>
                </a:tc>
              </a:tr>
            </a:tbl>
          </a:graphicData>
        </a:graphic>
      </p:graphicFrame>
      <p:sp>
        <p:nvSpPr>
          <p:cNvPr id="7" name="textruta 6"/>
          <p:cNvSpPr txBox="1"/>
          <p:nvPr/>
        </p:nvSpPr>
        <p:spPr>
          <a:xfrm>
            <a:off x="467544" y="3795886"/>
            <a:ext cx="8208912" cy="600164"/>
          </a:xfrm>
          <a:prstGeom prst="rect">
            <a:avLst/>
          </a:prstGeom>
          <a:noFill/>
        </p:spPr>
        <p:txBody>
          <a:bodyPr wrap="square" rtlCol="0">
            <a:spAutoFit/>
          </a:bodyPr>
          <a:lstStyle/>
          <a:p>
            <a:r>
              <a:rPr lang="sv-SE" sz="1500" dirty="0">
                <a:latin typeface="HelveticaNeueLT Std Thin" pitchFamily="34" charset="0"/>
              </a:rPr>
              <a:t>Antal helårsekvivalenter i åldrarna 20-64 år som försörjdes med sociala ersättningar och </a:t>
            </a:r>
            <a:r>
              <a:rPr lang="sv-SE" sz="1500" dirty="0" smtClean="0">
                <a:latin typeface="HelveticaNeueLT Std Thin" pitchFamily="34" charset="0"/>
              </a:rPr>
              <a:t>bidrag</a:t>
            </a:r>
            <a:r>
              <a:rPr lang="sv-SE" sz="1500" dirty="0">
                <a:latin typeface="HelveticaNeueLT Std Thin" pitchFamily="34" charset="0"/>
              </a:rPr>
              <a:t>.</a:t>
            </a:r>
          </a:p>
          <a:p>
            <a:endParaRPr lang="sv-SE" dirty="0">
              <a:latin typeface="HelveticaNeueLT Std Thin" pitchFamily="34" charset="0"/>
            </a:endParaRPr>
          </a:p>
        </p:txBody>
      </p:sp>
      <p:sp>
        <p:nvSpPr>
          <p:cNvPr id="11" name="Rubrik 1"/>
          <p:cNvSpPr txBox="1">
            <a:spLocks/>
          </p:cNvSpPr>
          <p:nvPr/>
        </p:nvSpPr>
        <p:spPr>
          <a:xfrm>
            <a:off x="395536" y="459110"/>
            <a:ext cx="8229600" cy="1224136"/>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baseline="0">
                <a:solidFill>
                  <a:schemeClr val="tx2"/>
                </a:solidFill>
                <a:latin typeface="+mj-lt"/>
                <a:ea typeface="+mj-ea"/>
                <a:cs typeface="+mj-cs"/>
              </a:defRPr>
            </a:lvl1pPr>
          </a:lstStyle>
          <a:p>
            <a:r>
              <a:rPr lang="sv-SE" dirty="0" smtClean="0">
                <a:latin typeface="HelveticaNeueLT Std" pitchFamily="34" charset="0"/>
              </a:rPr>
              <a:t>Personer (20-64 år) med </a:t>
            </a:r>
            <a:br>
              <a:rPr lang="sv-SE" dirty="0" smtClean="0">
                <a:latin typeface="HelveticaNeueLT Std" pitchFamily="34" charset="0"/>
              </a:rPr>
            </a:br>
            <a:r>
              <a:rPr lang="sv-SE" dirty="0" smtClean="0">
                <a:latin typeface="HelveticaNeueLT Std" pitchFamily="34" charset="0"/>
              </a:rPr>
              <a:t>sociala ersättningar och bidrag </a:t>
            </a:r>
            <a:endParaRPr lang="sv-SE" dirty="0">
              <a:latin typeface="HelveticaNeueLT Std" pitchFamily="34" charset="0"/>
            </a:endParaRPr>
          </a:p>
        </p:txBody>
      </p:sp>
    </p:spTree>
    <p:extLst>
      <p:ext uri="{BB962C8B-B14F-4D97-AF65-F5344CB8AC3E}">
        <p14:creationId xmlns:p14="http://schemas.microsoft.com/office/powerpoint/2010/main" val="3024933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 4"/>
          <p:cNvGraphicFramePr>
            <a:graphicFrameLocks noGrp="1"/>
          </p:cNvGraphicFramePr>
          <p:nvPr>
            <p:extLst>
              <p:ext uri="{D42A27DB-BD31-4B8C-83A1-F6EECF244321}">
                <p14:modId xmlns:p14="http://schemas.microsoft.com/office/powerpoint/2010/main" val="2538242355"/>
              </p:ext>
            </p:extLst>
          </p:nvPr>
        </p:nvGraphicFramePr>
        <p:xfrm>
          <a:off x="611560" y="123482"/>
          <a:ext cx="7200803" cy="4902795"/>
        </p:xfrm>
        <a:graphic>
          <a:graphicData uri="http://schemas.openxmlformats.org/drawingml/2006/table">
            <a:tbl>
              <a:tblPr firstRow="1" firstCol="1" bandRow="1">
                <a:tableStyleId>{5C22544A-7EE6-4342-B048-85BDC9FD1C3A}</a:tableStyleId>
              </a:tblPr>
              <a:tblGrid>
                <a:gridCol w="621329"/>
                <a:gridCol w="750742"/>
                <a:gridCol w="132354"/>
                <a:gridCol w="679418"/>
                <a:gridCol w="132354"/>
                <a:gridCol w="725008"/>
                <a:gridCol w="132354"/>
                <a:gridCol w="679418"/>
                <a:gridCol w="132354"/>
                <a:gridCol w="838979"/>
                <a:gridCol w="132354"/>
                <a:gridCol w="725008"/>
                <a:gridCol w="132354"/>
                <a:gridCol w="770595"/>
                <a:gridCol w="132354"/>
                <a:gridCol w="483828"/>
              </a:tblGrid>
              <a:tr h="202595">
                <a:tc gridSpan="16">
                  <a:txBody>
                    <a:bodyPr/>
                    <a:lstStyle/>
                    <a:p>
                      <a:pPr>
                        <a:spcAft>
                          <a:spcPts val="0"/>
                        </a:spcAft>
                      </a:pPr>
                      <a:r>
                        <a:rPr lang="sv-SE" sz="900" dirty="0">
                          <a:effectLst/>
                          <a:latin typeface="HelveticaNeueLT Std Thin" pitchFamily="34" charset="0"/>
                        </a:rPr>
                        <a:t>Antal helårsekvivalenter i åldrarna </a:t>
                      </a:r>
                      <a:r>
                        <a:rPr lang="sv-SE" sz="900" dirty="0">
                          <a:effectLst/>
                          <a:highlight>
                            <a:srgbClr val="FFFF00"/>
                          </a:highlight>
                          <a:latin typeface="HelveticaNeueLT Std Thin" pitchFamily="34" charset="0"/>
                        </a:rPr>
                        <a:t>20-64 år</a:t>
                      </a:r>
                      <a:r>
                        <a:rPr lang="sv-SE" sz="900" dirty="0">
                          <a:effectLst/>
                          <a:latin typeface="HelveticaNeueLT Std Thin" pitchFamily="34" charset="0"/>
                        </a:rPr>
                        <a:t> som försörjdes med sociala ersättningar och bidrag, </a:t>
                      </a:r>
                      <a:endParaRPr lang="sv-SE" sz="1000" dirty="0">
                        <a:effectLst/>
                        <a:latin typeface="Times New Roman"/>
                        <a:ea typeface="Times New Roman"/>
                        <a:cs typeface="Times New Roman"/>
                      </a:endParaRPr>
                    </a:p>
                  </a:txBody>
                  <a:tcPr marL="38500" marR="38500"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228813">
                <a:tc gridSpan="2">
                  <a:txBody>
                    <a:bodyPr/>
                    <a:lstStyle/>
                    <a:p>
                      <a:pPr>
                        <a:spcAft>
                          <a:spcPts val="0"/>
                        </a:spcAft>
                      </a:pPr>
                      <a:r>
                        <a:rPr lang="sv-SE" sz="900" dirty="0">
                          <a:effectLst/>
                          <a:latin typeface="HelveticaNeueLT Std Thin" pitchFamily="34" charset="0"/>
                        </a:rPr>
                        <a:t>2000-2012</a:t>
                      </a:r>
                      <a:endParaRPr lang="sv-SE" sz="1000" dirty="0">
                        <a:effectLst/>
                        <a:latin typeface="Times New Roman"/>
                        <a:ea typeface="Times New Roman"/>
                        <a:cs typeface="Times New Roman"/>
                      </a:endParaRPr>
                    </a:p>
                  </a:txBody>
                  <a:tcPr marL="38500" marR="38500" marT="0" marB="0" anchor="b"/>
                </a:tc>
                <a:tc hMerge="1">
                  <a:txBody>
                    <a:bodyPr/>
                    <a:lstStyle/>
                    <a:p>
                      <a:endParaRPr lang="sv-SE"/>
                    </a:p>
                  </a:txBody>
                  <a:tcPr/>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gridSpan="4">
                  <a:txBody>
                    <a:bodyPr/>
                    <a:lstStyle/>
                    <a:p>
                      <a:pPr>
                        <a:spcAft>
                          <a:spcPts val="0"/>
                        </a:spcAft>
                      </a:pPr>
                      <a:r>
                        <a:rPr lang="sv-SE" sz="800" dirty="0">
                          <a:effectLst/>
                          <a:highlight>
                            <a:srgbClr val="FFFF00"/>
                          </a:highlight>
                          <a:latin typeface="HelveticaNeueLT Std Thin" pitchFamily="34" charset="0"/>
                        </a:rPr>
                        <a:t>Stockholms stad</a:t>
                      </a:r>
                      <a:endParaRPr lang="sv-SE" sz="1000" dirty="0">
                        <a:effectLst/>
                        <a:latin typeface="Times New Roman"/>
                        <a:ea typeface="Times New Roman"/>
                        <a:cs typeface="Times New Roman"/>
                      </a:endParaRPr>
                    </a:p>
                  </a:txBody>
                  <a:tcPr marL="38500" marR="3850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800" dirty="0">
                          <a:effectLst/>
                          <a:highlight>
                            <a:srgbClr val="FFFF00"/>
                          </a:highlight>
                          <a:latin typeface="HelveticaNeueLT Std Thin" pitchFamily="34" charset="0"/>
                        </a:rPr>
                        <a:t>Stockholms län</a:t>
                      </a:r>
                      <a:endParaRPr lang="sv-SE" sz="1000" dirty="0">
                        <a:effectLst/>
                        <a:latin typeface="Times New Roman"/>
                        <a:ea typeface="Times New Roman"/>
                        <a:cs typeface="Times New Roman"/>
                      </a:endParaRPr>
                    </a:p>
                  </a:txBody>
                  <a:tcPr marL="38500" marR="3850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800" dirty="0">
                          <a:effectLst/>
                          <a:highlight>
                            <a:srgbClr val="FFFF00"/>
                          </a:highlight>
                          <a:latin typeface="HelveticaNeueLT Std Thin" pitchFamily="34" charset="0"/>
                        </a:rPr>
                        <a:t>Riket</a:t>
                      </a:r>
                      <a:endParaRPr lang="sv-SE" sz="1000" dirty="0">
                        <a:effectLst/>
                        <a:latin typeface="Times New Roman"/>
                        <a:ea typeface="Times New Roman"/>
                        <a:cs typeface="Times New Roman"/>
                      </a:endParaRPr>
                    </a:p>
                  </a:txBody>
                  <a:tcPr marL="38500" marR="38500" marT="0" marB="0"/>
                </a:tc>
                <a:tc hMerge="1">
                  <a:txBody>
                    <a:bodyPr/>
                    <a:lstStyle/>
                    <a:p>
                      <a:endParaRPr lang="sv-SE"/>
                    </a:p>
                  </a:txBody>
                  <a:tcPr/>
                </a:tc>
                <a:tc hMerge="1">
                  <a:txBody>
                    <a:bodyPr/>
                    <a:lstStyle/>
                    <a:p>
                      <a:endParaRPr lang="sv-SE"/>
                    </a:p>
                  </a:txBody>
                  <a:tcPr/>
                </a:tc>
                <a:tc hMerge="1">
                  <a:txBody>
                    <a:bodyPr/>
                    <a:lstStyle/>
                    <a:p>
                      <a:endParaRPr lang="sv-SE"/>
                    </a:p>
                  </a:txBody>
                  <a:tcPr/>
                </a:tc>
                <a:tc gridSpan="2">
                  <a:txBody>
                    <a:bodyPr/>
                    <a:lstStyle/>
                    <a:p>
                      <a:endParaRPr lang="sv-SE" sz="1000">
                        <a:effectLst/>
                        <a:latin typeface="Times New Roman"/>
                        <a:cs typeface="Times New Roman"/>
                      </a:endParaRPr>
                    </a:p>
                  </a:txBody>
                  <a:tcPr marL="38500" marR="38500" marT="0" marB="0"/>
                </a:tc>
                <a:tc hMerge="1">
                  <a:txBody>
                    <a:bodyPr/>
                    <a:lstStyle/>
                    <a:p>
                      <a:endParaRPr lang="sv-SE"/>
                    </a:p>
                  </a:txBody>
                  <a:tcPr/>
                </a:tc>
                <a:tc>
                  <a:txBody>
                    <a:bodyPr/>
                    <a:lstStyle/>
                    <a:p>
                      <a:endParaRPr lang="sv-SE" sz="1000">
                        <a:effectLst/>
                        <a:latin typeface="Times New Roman"/>
                        <a:cs typeface="Times New Roman"/>
                      </a:endParaRPr>
                    </a:p>
                  </a:txBody>
                  <a:tcPr marL="38500" marR="38500" marT="0" marB="0"/>
                </a:tc>
              </a:tr>
              <a:tr h="228813">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Antal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Andel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Antal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Andel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Antal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Andel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endParaRPr lang="sv-SE" sz="1000">
                        <a:effectLst/>
                        <a:latin typeface="Times New Roman"/>
                        <a:cs typeface="Times New Roman"/>
                      </a:endParaRPr>
                    </a:p>
                  </a:txBody>
                  <a:tcPr marL="38500" marR="38500" marT="0" marB="0"/>
                </a:tc>
                <a:tc>
                  <a:txBody>
                    <a:bodyPr/>
                    <a:lstStyle/>
                    <a:p>
                      <a:endParaRPr lang="sv-SE" sz="1000">
                        <a:effectLst/>
                        <a:latin typeface="Times New Roman"/>
                        <a:cs typeface="Times New Roman"/>
                      </a:endParaRPr>
                    </a:p>
                  </a:txBody>
                  <a:tcPr marL="38500" marR="38500" marT="0" marB="0"/>
                </a:tc>
                <a:tc>
                  <a:txBody>
                    <a:bodyPr/>
                    <a:lstStyle/>
                    <a:p>
                      <a:endParaRPr lang="sv-SE" sz="1000">
                        <a:effectLst/>
                        <a:latin typeface="Times New Roman"/>
                        <a:cs typeface="Times New Roman"/>
                      </a:endParaRPr>
                    </a:p>
                  </a:txBody>
                  <a:tcPr marL="38500" marR="38500" marT="0" marB="0"/>
                </a:tc>
              </a:tr>
              <a:tr h="228813">
                <a:tc>
                  <a:txBody>
                    <a:bodyPr/>
                    <a:lstStyle/>
                    <a:p>
                      <a:pPr algn="r">
                        <a:spcAft>
                          <a:spcPts val="0"/>
                        </a:spcAft>
                      </a:pPr>
                      <a:r>
                        <a:rPr lang="sv-SE" sz="800" dirty="0">
                          <a:effectLst/>
                          <a:latin typeface="HelveticaNeueLT Std Thin" pitchFamily="34" charset="0"/>
                        </a:rPr>
                        <a:t>2000</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70 975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162 838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993 863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2001</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69 682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161 681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987 760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18,9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2002</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74 543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171 348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1 018 480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2003</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77 954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178 200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1 027 308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2004</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81 602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186 720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1 062 162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20,0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2005</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80 640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185 753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1 055 398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highlight>
                            <a:srgbClr val="FFFF00"/>
                          </a:highlight>
                          <a:latin typeface="HelveticaNeueLT Std Thin" pitchFamily="34" charset="0"/>
                        </a:rPr>
                        <a:t>2006</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76 865</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15,2</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178 519</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15,1</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1 019 683</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19,0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2007</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68 375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13,3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160 967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13,4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902 745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2008</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62 771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147 887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822 800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2009</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63 662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11,9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149 726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861 402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2010</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63 477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11,6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149 313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857 346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2011</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59 962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10,8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140 702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11,1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794 761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highlight>
                            <a:srgbClr val="FFFF00"/>
                          </a:highlight>
                          <a:latin typeface="HelveticaNeueLT Std Thin" pitchFamily="34" charset="0"/>
                        </a:rPr>
                        <a:t>2012</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60 099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10,6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141 549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11,0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798 729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2013</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810379">
                <a:tc gridSpan="16">
                  <a:txBody>
                    <a:bodyPr/>
                    <a:lstStyle/>
                    <a:p>
                      <a:pPr>
                        <a:spcAft>
                          <a:spcPts val="0"/>
                        </a:spcAft>
                      </a:pPr>
                      <a:r>
                        <a:rPr lang="sv-SE" sz="900" dirty="0">
                          <a:effectLst/>
                          <a:latin typeface="HelveticaNeueLT Std Thin" pitchFamily="34" charset="0"/>
                        </a:rPr>
                        <a:t>En person kan ha haft flera typer av ersättningar under ett år. Dessutom kan en person haft ersättning under endast en kort tid under året. Helårsekvivalenter tar hänsyn till båda nämnda problem. Helårsekvivalenterna avser det antal individer som skulle kunna försörjas under ett helt år med full ersättning.</a:t>
                      </a:r>
                      <a:endParaRPr lang="sv-SE" sz="1000" dirty="0">
                        <a:effectLst/>
                        <a:latin typeface="Times New Roman"/>
                        <a:ea typeface="Times New Roman"/>
                        <a:cs typeface="Times New Roman"/>
                      </a:endParaRPr>
                    </a:p>
                  </a:txBody>
                  <a:tcPr marL="38500" marR="38500"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bl>
          </a:graphicData>
        </a:graphic>
      </p:graphicFrame>
    </p:spTree>
    <p:extLst>
      <p:ext uri="{BB962C8B-B14F-4D97-AF65-F5344CB8AC3E}">
        <p14:creationId xmlns:p14="http://schemas.microsoft.com/office/powerpoint/2010/main" val="4287428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490364"/>
            <a:ext cx="8229600" cy="857250"/>
          </a:xfrm>
        </p:spPr>
        <p:txBody>
          <a:bodyPr/>
          <a:lstStyle/>
          <a:p>
            <a:r>
              <a:rPr lang="sv-SE" dirty="0" smtClean="0"/>
              <a:t>Fördelning per åtgärd 20-64 år</a:t>
            </a:r>
            <a:endParaRPr lang="sv-SE"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2319039256"/>
              </p:ext>
            </p:extLst>
          </p:nvPr>
        </p:nvGraphicFramePr>
        <p:xfrm>
          <a:off x="457197" y="1635646"/>
          <a:ext cx="8229606" cy="1381760"/>
        </p:xfrm>
        <a:graphic>
          <a:graphicData uri="http://schemas.openxmlformats.org/drawingml/2006/table">
            <a:tbl>
              <a:tblPr firstRow="1" bandRow="1">
                <a:tableStyleId>{21E4AEA4-8DFA-4A89-87EB-49C32662AFE0}</a:tableStyleId>
              </a:tblPr>
              <a:tblGrid>
                <a:gridCol w="587829"/>
                <a:gridCol w="862675"/>
                <a:gridCol w="900812"/>
                <a:gridCol w="899388"/>
                <a:gridCol w="1080120"/>
                <a:gridCol w="1224136"/>
                <a:gridCol w="864096"/>
                <a:gridCol w="1222721"/>
                <a:gridCol w="587829"/>
              </a:tblGrid>
              <a:tr h="370840">
                <a:tc>
                  <a:txBody>
                    <a:bodyPr/>
                    <a:lstStyle/>
                    <a:p>
                      <a:pPr algn="ctr"/>
                      <a:endParaRPr lang="sv-SE" sz="1400" dirty="0">
                        <a:latin typeface="HelveticaNeueLT Std Thin" pitchFamily="34" charset="0"/>
                      </a:endParaRPr>
                    </a:p>
                  </a:txBody>
                  <a:tcPr/>
                </a:tc>
                <a:tc>
                  <a:txBody>
                    <a:bodyPr/>
                    <a:lstStyle/>
                    <a:p>
                      <a:pPr algn="ctr">
                        <a:spcAft>
                          <a:spcPts val="0"/>
                        </a:spcAft>
                      </a:pPr>
                      <a:r>
                        <a:rPr lang="sv-SE" sz="1400" dirty="0" smtClean="0">
                          <a:latin typeface="HelveticaNeueLT Std Thin" pitchFamily="34" charset="0"/>
                        </a:rPr>
                        <a:t>Sjuk-penning</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Sjuk- och </a:t>
                      </a:r>
                      <a:r>
                        <a:rPr lang="sv-SE" sz="1400" dirty="0" smtClean="0">
                          <a:latin typeface="HelveticaNeueLT Std Thin" pitchFamily="34" charset="0"/>
                        </a:rPr>
                        <a:t>aktivitets-</a:t>
                      </a:r>
                      <a:r>
                        <a:rPr lang="sv-SE" sz="1400" dirty="0" err="1" smtClean="0">
                          <a:latin typeface="HelveticaNeueLT Std Thin" pitchFamily="34" charset="0"/>
                        </a:rPr>
                        <a:t>ersättn</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Arbets-löshet</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Arbets-marknads-åtgärder</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Ekonomiskt </a:t>
                      </a:r>
                      <a:r>
                        <a:rPr lang="sv-SE" sz="1400" dirty="0" smtClean="0">
                          <a:latin typeface="HelveticaNeueLT Std Thin" pitchFamily="34" charset="0"/>
                        </a:rPr>
                        <a:t>bistånd</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Totalt</a:t>
                      </a:r>
                    </a:p>
                  </a:txBody>
                  <a:tcPr marL="39837" marR="39837" marT="0" marB="0"/>
                </a:tc>
                <a:tc>
                  <a:txBody>
                    <a:bodyPr/>
                    <a:lstStyle/>
                    <a:p>
                      <a:pPr algn="ctr">
                        <a:spcAft>
                          <a:spcPts val="0"/>
                        </a:spcAft>
                      </a:pPr>
                      <a:r>
                        <a:rPr lang="sv-SE" sz="1400" dirty="0">
                          <a:latin typeface="HelveticaNeueLT Std Thin" pitchFamily="34" charset="0"/>
                        </a:rPr>
                        <a:t>Folkmängd 20-64 år</a:t>
                      </a:r>
                    </a:p>
                  </a:txBody>
                  <a:tcPr marL="39837" marR="39837" marT="0" marB="0"/>
                </a:tc>
                <a:tc>
                  <a:txBody>
                    <a:bodyPr/>
                    <a:lstStyle/>
                    <a:p>
                      <a:pPr algn="ctr">
                        <a:spcAft>
                          <a:spcPts val="0"/>
                        </a:spcAft>
                      </a:pPr>
                      <a:r>
                        <a:rPr lang="sv-SE" sz="1400" dirty="0">
                          <a:latin typeface="HelveticaNeueLT Std Thin" pitchFamily="34" charset="0"/>
                        </a:rPr>
                        <a:t>Andel</a:t>
                      </a:r>
                    </a:p>
                  </a:txBody>
                  <a:tcPr marL="39837" marR="39837" marT="0" marB="0"/>
                </a:tc>
              </a:tr>
              <a:tr h="370840">
                <a:tc>
                  <a:txBody>
                    <a:bodyPr/>
                    <a:lstStyle/>
                    <a:p>
                      <a:pPr algn="r">
                        <a:spcAft>
                          <a:spcPts val="0"/>
                        </a:spcAft>
                      </a:pPr>
                      <a:r>
                        <a:rPr lang="sv-SE" sz="1600" b="1" dirty="0" smtClean="0">
                          <a:latin typeface="HelveticaNeueLT Std Thin" pitchFamily="34" charset="0"/>
                        </a:rPr>
                        <a:t>2005</a:t>
                      </a:r>
                      <a:endParaRPr lang="sv-SE" sz="1600" b="1"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13 610</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32 923</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15 945</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5 791</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12 371</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80 640</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497 600</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16,2</a:t>
                      </a:r>
                      <a:endParaRPr lang="sv-SE" sz="1600" dirty="0">
                        <a:latin typeface="HelveticaNeueLT Std Thin" pitchFamily="34" charset="0"/>
                      </a:endParaRPr>
                    </a:p>
                  </a:txBody>
                  <a:tcPr marL="39837" marR="39837" marT="0" marB="0" anchor="ctr"/>
                </a:tc>
              </a:tr>
              <a:tr h="370840">
                <a:tc>
                  <a:txBody>
                    <a:bodyPr/>
                    <a:lstStyle/>
                    <a:p>
                      <a:pPr algn="r">
                        <a:spcAft>
                          <a:spcPts val="0"/>
                        </a:spcAft>
                      </a:pPr>
                      <a:r>
                        <a:rPr lang="sv-SE" sz="1600" b="1" dirty="0">
                          <a:latin typeface="HelveticaNeueLT Std Thin" pitchFamily="34" charset="0"/>
                        </a:rPr>
                        <a:t>2013</a:t>
                      </a:r>
                    </a:p>
                  </a:txBody>
                  <a:tcPr marL="39837" marR="39837" marT="0" marB="0" anchor="ctr"/>
                </a:tc>
                <a:tc>
                  <a:txBody>
                    <a:bodyPr/>
                    <a:lstStyle/>
                    <a:p>
                      <a:pPr algn="r">
                        <a:spcAft>
                          <a:spcPts val="0"/>
                        </a:spcAft>
                      </a:pPr>
                      <a:r>
                        <a:rPr lang="sv-SE" sz="1600" dirty="0">
                          <a:latin typeface="HelveticaNeueLT Std Thin" pitchFamily="34" charset="0"/>
                        </a:rPr>
                        <a:t>9 805</a:t>
                      </a:r>
                    </a:p>
                  </a:txBody>
                  <a:tcPr marL="39837" marR="39837" marT="0" marB="0" anchor="ctr"/>
                </a:tc>
                <a:tc>
                  <a:txBody>
                    <a:bodyPr/>
                    <a:lstStyle/>
                    <a:p>
                      <a:pPr algn="r">
                        <a:spcAft>
                          <a:spcPts val="0"/>
                        </a:spcAft>
                      </a:pPr>
                      <a:r>
                        <a:rPr lang="sv-SE" sz="1600" dirty="0">
                          <a:latin typeface="HelveticaNeueLT Std Thin" pitchFamily="34" charset="0"/>
                        </a:rPr>
                        <a:t>22 621</a:t>
                      </a:r>
                    </a:p>
                  </a:txBody>
                  <a:tcPr marL="39837" marR="39837" marT="0" marB="0" anchor="ctr"/>
                </a:tc>
                <a:tc>
                  <a:txBody>
                    <a:bodyPr/>
                    <a:lstStyle/>
                    <a:p>
                      <a:pPr algn="r">
                        <a:spcAft>
                          <a:spcPts val="0"/>
                        </a:spcAft>
                      </a:pPr>
                      <a:r>
                        <a:rPr lang="sv-SE" sz="1600" dirty="0">
                          <a:latin typeface="HelveticaNeueLT Std Thin" pitchFamily="34" charset="0"/>
                        </a:rPr>
                        <a:t>8 236</a:t>
                      </a:r>
                    </a:p>
                  </a:txBody>
                  <a:tcPr marL="39837" marR="39837" marT="0" marB="0" anchor="ctr"/>
                </a:tc>
                <a:tc>
                  <a:txBody>
                    <a:bodyPr/>
                    <a:lstStyle/>
                    <a:p>
                      <a:pPr algn="r">
                        <a:spcAft>
                          <a:spcPts val="0"/>
                        </a:spcAft>
                      </a:pPr>
                      <a:r>
                        <a:rPr lang="sv-SE" sz="1600" dirty="0">
                          <a:latin typeface="HelveticaNeueLT Std Thin" pitchFamily="34" charset="0"/>
                        </a:rPr>
                        <a:t>12 472</a:t>
                      </a:r>
                    </a:p>
                  </a:txBody>
                  <a:tcPr marL="39837" marR="39837" marT="0" marB="0" anchor="ctr"/>
                </a:tc>
                <a:tc>
                  <a:txBody>
                    <a:bodyPr/>
                    <a:lstStyle/>
                    <a:p>
                      <a:pPr algn="r">
                        <a:spcAft>
                          <a:spcPts val="0"/>
                        </a:spcAft>
                      </a:pPr>
                      <a:r>
                        <a:rPr lang="sv-SE" sz="1600" dirty="0" smtClean="0">
                          <a:latin typeface="HelveticaNeueLT Std Thin" pitchFamily="34" charset="0"/>
                        </a:rPr>
                        <a:t>8 957</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62 092</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576 809</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10,8</a:t>
                      </a:r>
                    </a:p>
                  </a:txBody>
                  <a:tcPr marL="39837" marR="39837" marT="0" marB="0" anchor="ctr"/>
                </a:tc>
              </a:tr>
            </a:tbl>
          </a:graphicData>
        </a:graphic>
      </p:graphicFrame>
      <p:sp>
        <p:nvSpPr>
          <p:cNvPr id="7" name="textruta 6"/>
          <p:cNvSpPr txBox="1"/>
          <p:nvPr/>
        </p:nvSpPr>
        <p:spPr>
          <a:xfrm>
            <a:off x="467544" y="3363838"/>
            <a:ext cx="8208912" cy="646331"/>
          </a:xfrm>
          <a:prstGeom prst="rect">
            <a:avLst/>
          </a:prstGeom>
          <a:noFill/>
        </p:spPr>
        <p:txBody>
          <a:bodyPr wrap="square" rtlCol="0">
            <a:spAutoFit/>
          </a:bodyPr>
          <a:lstStyle/>
          <a:p>
            <a:r>
              <a:rPr lang="sv-SE" dirty="0">
                <a:latin typeface="HelveticaNeueLT Std Thin" pitchFamily="34" charset="0"/>
              </a:rPr>
              <a:t>Antal helårsekvivalenter i åldrarna 20-64 år som försörjdes med sociala ersättningar och </a:t>
            </a:r>
            <a:r>
              <a:rPr lang="sv-SE" dirty="0" smtClean="0">
                <a:latin typeface="HelveticaNeueLT Std Thin" pitchFamily="34" charset="0"/>
              </a:rPr>
              <a:t>bidrag. Stockholms kommun.</a:t>
            </a:r>
            <a:endParaRPr lang="sv-SE" dirty="0">
              <a:latin typeface="HelveticaNeueLT Std Thin" pitchFamily="34" charset="0"/>
            </a:endParaRPr>
          </a:p>
        </p:txBody>
      </p:sp>
    </p:spTree>
    <p:extLst>
      <p:ext uri="{BB962C8B-B14F-4D97-AF65-F5344CB8AC3E}">
        <p14:creationId xmlns:p14="http://schemas.microsoft.com/office/powerpoint/2010/main" val="3188969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extLst>
              <p:ext uri="{D42A27DB-BD31-4B8C-83A1-F6EECF244321}">
                <p14:modId xmlns:p14="http://schemas.microsoft.com/office/powerpoint/2010/main" val="3750932059"/>
              </p:ext>
            </p:extLst>
          </p:nvPr>
        </p:nvGraphicFramePr>
        <p:xfrm>
          <a:off x="107502" y="123469"/>
          <a:ext cx="6617836" cy="4824544"/>
        </p:xfrm>
        <a:graphic>
          <a:graphicData uri="http://schemas.openxmlformats.org/drawingml/2006/table">
            <a:tbl>
              <a:tblPr firstRow="1" firstCol="1" bandRow="1">
                <a:tableStyleId>{5C22544A-7EE6-4342-B048-85BDC9FD1C3A}</a:tableStyleId>
              </a:tblPr>
              <a:tblGrid>
                <a:gridCol w="588082"/>
                <a:gridCol w="710571"/>
                <a:gridCol w="643062"/>
                <a:gridCol w="686211"/>
                <a:gridCol w="643062"/>
                <a:gridCol w="794085"/>
                <a:gridCol w="686211"/>
                <a:gridCol w="729361"/>
                <a:gridCol w="457939"/>
                <a:gridCol w="679252"/>
              </a:tblGrid>
              <a:tr h="233658">
                <a:tc gridSpan="9">
                  <a:txBody>
                    <a:bodyPr/>
                    <a:lstStyle/>
                    <a:p>
                      <a:pPr>
                        <a:spcAft>
                          <a:spcPts val="0"/>
                        </a:spcAft>
                      </a:pPr>
                      <a:r>
                        <a:rPr lang="sv-SE" sz="900" dirty="0">
                          <a:effectLst/>
                          <a:latin typeface="HelveticaNeueLT Std Thin" pitchFamily="34" charset="0"/>
                        </a:rPr>
                        <a:t>Antal helårsekvivalenter i åldrarna </a:t>
                      </a:r>
                      <a:r>
                        <a:rPr lang="sv-SE" sz="900" dirty="0">
                          <a:effectLst/>
                          <a:highlight>
                            <a:srgbClr val="FFFF00"/>
                          </a:highlight>
                          <a:latin typeface="HelveticaNeueLT Std Thin" pitchFamily="34" charset="0"/>
                        </a:rPr>
                        <a:t>20-64 år</a:t>
                      </a:r>
                      <a:r>
                        <a:rPr lang="sv-SE" sz="900" dirty="0">
                          <a:effectLst/>
                          <a:latin typeface="HelveticaNeueLT Std Thin" pitchFamily="34" charset="0"/>
                        </a:rPr>
                        <a:t> som försörjdes med sociala ersättningar och bidrag, </a:t>
                      </a:r>
                      <a:endParaRPr lang="sv-SE" sz="1100" dirty="0">
                        <a:effectLst/>
                        <a:latin typeface="Times New Roman"/>
                        <a:ea typeface="Times New Roman"/>
                        <a:cs typeface="Times New Roman"/>
                      </a:endParaRPr>
                    </a:p>
                  </a:txBody>
                  <a:tcPr marL="39837" marR="39837"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endParaRPr lang="sv-SE" sz="1100">
                        <a:effectLst/>
                        <a:latin typeface="Times New Roman"/>
                        <a:cs typeface="Times New Roman"/>
                      </a:endParaRPr>
                    </a:p>
                  </a:txBody>
                  <a:tcPr marL="39837" marR="39837" marT="0" marB="0" anchor="b"/>
                </a:tc>
              </a:tr>
              <a:tr h="233658">
                <a:tc gridSpan="4">
                  <a:txBody>
                    <a:bodyPr/>
                    <a:lstStyle/>
                    <a:p>
                      <a:pPr>
                        <a:spcAft>
                          <a:spcPts val="0"/>
                        </a:spcAft>
                      </a:pPr>
                      <a:r>
                        <a:rPr lang="sv-SE" sz="900" dirty="0">
                          <a:effectLst/>
                          <a:highlight>
                            <a:srgbClr val="FFFF00"/>
                          </a:highlight>
                          <a:latin typeface="HelveticaNeueLT Std Thin" pitchFamily="34" charset="0"/>
                        </a:rPr>
                        <a:t>Stockholms kommun, 2000-2012(2013)</a:t>
                      </a:r>
                      <a:endParaRPr lang="sv-SE" sz="1100" dirty="0">
                        <a:effectLst/>
                        <a:latin typeface="Times New Roman"/>
                        <a:ea typeface="Times New Roman"/>
                        <a:cs typeface="Times New Roman"/>
                      </a:endParaRPr>
                    </a:p>
                  </a:txBody>
                  <a:tcPr marL="39837" marR="39837" marT="0" marB="0" anchor="b"/>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618700">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Sjuk-penning</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Sjuk- och aktivitets-ers.</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Arbets-löshet</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Arbets-marknads-åtgärder</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Ekonomiskt bistånd</a:t>
                      </a:r>
                      <a:r>
                        <a:rPr lang="sv-SE" sz="800" baseline="30000" dirty="0">
                          <a:effectLst/>
                          <a:latin typeface="HelveticaNeueLT Std Thin" pitchFamily="34" charset="0"/>
                        </a:rPr>
                        <a:t>3</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Totalt</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Folkmängd 20-64 år</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Andel</a:t>
                      </a:r>
                      <a:endParaRPr lang="sv-SE" sz="1100" dirty="0">
                        <a:effectLst/>
                        <a:latin typeface="Times New Roman"/>
                        <a:ea typeface="Times New Roman"/>
                        <a:cs typeface="Times New Roman"/>
                      </a:endParaRPr>
                    </a:p>
                  </a:txBody>
                  <a:tcPr marL="39837" marR="39837" marT="0" marB="0"/>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16 364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25 713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10 909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4 213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13 777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70 975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477 663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14,9</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18 357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26 853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8 643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4 161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11 669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69 682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482 976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14,4</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19 550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28 641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10 663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4 569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11 120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74 543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486 588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15,3</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19 203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29 600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14 265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3 536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11 350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77 954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489 964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15,9</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16 596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31 204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16 668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4 954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12 180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81 602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492 675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16,6</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13 610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32 923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15 945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5 791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12 371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80 640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497 600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16,2</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highlight>
                            <a:srgbClr val="FFFF00"/>
                          </a:highlight>
                          <a:latin typeface="HelveticaNeueLT Std Thin" pitchFamily="34" charset="0"/>
                        </a:rPr>
                        <a:t>2006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11 912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33 161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13 288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7 407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11 097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76 865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506 299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15,2</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11 176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32 967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9 624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5 055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9 553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68 375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514 744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13,3</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10 017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32 260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6 636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4 872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8 986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62 771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524 184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12,0</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8 938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30 436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8 511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6 542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9 234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63 662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536 234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11,9</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2010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7 736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27 665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8 764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10 058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9 253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63 477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546 653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11,6</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2011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8 611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24 363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7 585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10 035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9 367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59 962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557 149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10,8</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highlight>
                            <a:srgbClr val="FFFF00"/>
                          </a:highlight>
                          <a:latin typeface="HelveticaNeueLT Std Thin" pitchFamily="34" charset="0"/>
                        </a:rPr>
                        <a:t>2012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9 682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22 551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7 744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10 966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9 157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60 099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567 665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10,6</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highlight>
                            <a:srgbClr val="FFFF00"/>
                          </a:highlight>
                          <a:latin typeface="HelveticaNeueLT Std Thin" pitchFamily="34" charset="0"/>
                        </a:rPr>
                        <a:t>2013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9 805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22 621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8 236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12 472</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800" dirty="0">
                          <a:effectLst/>
                          <a:highlight>
                            <a:srgbClr val="FFFF00"/>
                          </a:highligh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800" dirty="0">
                          <a:effectLst/>
                          <a:highlight>
                            <a:srgbClr val="FFFF00"/>
                          </a:highligh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576 809</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800" dirty="0">
                          <a:effectLst/>
                          <a:highlight>
                            <a:srgbClr val="FFFF00"/>
                          </a:highligh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endParaRPr lang="sv-SE" sz="1100" dirty="0">
                        <a:effectLst/>
                        <a:latin typeface="Times New Roman"/>
                        <a:cs typeface="Times New Roman"/>
                      </a:endParaRPr>
                    </a:p>
                  </a:txBody>
                  <a:tcPr marL="39837" marR="39837" marT="0" marB="0" anchor="b"/>
                </a:tc>
              </a:tr>
            </a:tbl>
          </a:graphicData>
        </a:graphic>
      </p:graphicFrame>
    </p:spTree>
    <p:extLst>
      <p:ext uri="{BB962C8B-B14F-4D97-AF65-F5344CB8AC3E}">
        <p14:creationId xmlns:p14="http://schemas.microsoft.com/office/powerpoint/2010/main" val="28109581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536" y="634380"/>
            <a:ext cx="8229600" cy="857250"/>
          </a:xfrm>
        </p:spPr>
        <p:txBody>
          <a:bodyPr>
            <a:normAutofit fontScale="90000"/>
          </a:bodyPr>
          <a:lstStyle/>
          <a:p>
            <a:r>
              <a:rPr lang="sv-SE" dirty="0" smtClean="0"/>
              <a:t>Unga vuxna (20-29 år) med </a:t>
            </a:r>
            <a:br>
              <a:rPr lang="sv-SE" dirty="0" smtClean="0"/>
            </a:br>
            <a:r>
              <a:rPr lang="sv-SE" dirty="0" smtClean="0"/>
              <a:t>sociala </a:t>
            </a:r>
            <a:r>
              <a:rPr lang="sv-SE" dirty="0"/>
              <a:t>ersättningar och </a:t>
            </a:r>
            <a:r>
              <a:rPr lang="sv-SE" dirty="0" smtClean="0"/>
              <a:t>bidrag </a:t>
            </a:r>
            <a:endParaRPr lang="sv-SE" dirty="0"/>
          </a:p>
        </p:txBody>
      </p:sp>
      <p:graphicFrame>
        <p:nvGraphicFramePr>
          <p:cNvPr id="5" name="Platshållare för innehåll 4"/>
          <p:cNvGraphicFramePr>
            <a:graphicFrameLocks noGrp="1"/>
          </p:cNvGraphicFramePr>
          <p:nvPr>
            <p:ph idx="1"/>
            <p:extLst>
              <p:ext uri="{D42A27DB-BD31-4B8C-83A1-F6EECF244321}">
                <p14:modId xmlns:p14="http://schemas.microsoft.com/office/powerpoint/2010/main" val="2243431377"/>
              </p:ext>
            </p:extLst>
          </p:nvPr>
        </p:nvGraphicFramePr>
        <p:xfrm>
          <a:off x="467544" y="1960553"/>
          <a:ext cx="8229599" cy="1752600"/>
        </p:xfrm>
        <a:graphic>
          <a:graphicData uri="http://schemas.openxmlformats.org/drawingml/2006/table">
            <a:tbl>
              <a:tblPr firstRow="1" bandRow="1">
                <a:tableStyleId>{21E4AEA4-8DFA-4A89-87EB-49C32662AFE0}</a:tableStyleId>
              </a:tblPr>
              <a:tblGrid>
                <a:gridCol w="802432"/>
                <a:gridCol w="1429816"/>
                <a:gridCol w="1378496"/>
                <a:gridCol w="1429816"/>
                <a:gridCol w="1090464"/>
                <a:gridCol w="1368152"/>
                <a:gridCol w="730423"/>
              </a:tblGrid>
              <a:tr h="370840">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stad</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län</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Riket</a:t>
                      </a:r>
                      <a:endParaRPr lang="sv-SE" dirty="0">
                        <a:latin typeface="HelveticaNeueLT Std Thin" pitchFamily="34" charset="0"/>
                      </a:endParaRPr>
                    </a:p>
                  </a:txBody>
                  <a:tcPr/>
                </a:tc>
                <a:tc>
                  <a:txBody>
                    <a:bodyPr/>
                    <a:lstStyle/>
                    <a:p>
                      <a:endParaRPr lang="sv-SE" dirty="0">
                        <a:latin typeface="HelveticaNeueLT Std Thin" pitchFamily="34" charset="0"/>
                      </a:endParaRPr>
                    </a:p>
                  </a:txBody>
                  <a:tcPr/>
                </a:tc>
              </a:tr>
              <a:tr h="370840">
                <a:tc>
                  <a:txBody>
                    <a:bodyPr/>
                    <a:lstStyle/>
                    <a:p>
                      <a:pPr algn="ct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nchor="ctr"/>
                </a:tc>
              </a:tr>
              <a:tr h="370840">
                <a:tc>
                  <a:txBody>
                    <a:bodyPr/>
                    <a:lstStyle/>
                    <a:p>
                      <a:r>
                        <a:rPr lang="sv-SE" b="1" dirty="0" smtClean="0">
                          <a:latin typeface="HelveticaNeueLT Std Thin" pitchFamily="34" charset="0"/>
                        </a:rPr>
                        <a:t>2005</a:t>
                      </a:r>
                      <a:endParaRPr lang="sv-SE" b="1" dirty="0">
                        <a:latin typeface="HelveticaNeueLT Std Thin" pitchFamily="34" charset="0"/>
                      </a:endParaRPr>
                    </a:p>
                  </a:txBody>
                  <a:tcPr anchor="ctr"/>
                </a:tc>
                <a:tc>
                  <a:txBody>
                    <a:bodyPr/>
                    <a:lstStyle/>
                    <a:p>
                      <a:pPr algn="r">
                        <a:spcAft>
                          <a:spcPts val="0"/>
                        </a:spcAft>
                      </a:pPr>
                      <a:r>
                        <a:rPr lang="sv-SE" sz="1800" dirty="0" smtClean="0">
                          <a:effectLst/>
                          <a:latin typeface="HelveticaNeueLT Std Thin" pitchFamily="34" charset="0"/>
                        </a:rPr>
                        <a:t>9 165</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8,1</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20 452</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8,7</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142 906</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13,3</a:t>
                      </a:r>
                      <a:endParaRPr lang="sv-SE" sz="3200" dirty="0">
                        <a:effectLst/>
                        <a:latin typeface="Times New Roman"/>
                        <a:ea typeface="Times New Roman"/>
                        <a:cs typeface="Times New Roman"/>
                      </a:endParaRPr>
                    </a:p>
                  </a:txBody>
                  <a:tcPr anchor="ctr"/>
                </a:tc>
              </a:tr>
              <a:tr h="370840">
                <a:tc>
                  <a:txBody>
                    <a:bodyPr/>
                    <a:lstStyle/>
                    <a:p>
                      <a:r>
                        <a:rPr lang="sv-SE" b="1" dirty="0" smtClean="0">
                          <a:latin typeface="HelveticaNeueLT Std Thin" pitchFamily="34" charset="0"/>
                        </a:rPr>
                        <a:t>2013</a:t>
                      </a:r>
                      <a:endParaRPr lang="sv-SE" b="1" dirty="0">
                        <a:latin typeface="HelveticaNeueLT Std Thin" pitchFamily="34" charset="0"/>
                      </a:endParaRPr>
                    </a:p>
                  </a:txBody>
                  <a:tcPr anchor="ctr"/>
                </a:tc>
                <a:tc>
                  <a:txBody>
                    <a:bodyPr/>
                    <a:lstStyle/>
                    <a:p>
                      <a:pPr algn="r">
                        <a:spcAft>
                          <a:spcPts val="0"/>
                        </a:spcAft>
                      </a:pPr>
                      <a:r>
                        <a:rPr lang="sv-SE" sz="1800" dirty="0" smtClean="0">
                          <a:effectLst/>
                          <a:latin typeface="HelveticaNeueLT Std Thin" pitchFamily="34" charset="0"/>
                        </a:rPr>
                        <a:t>7 654</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5,3</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19 665</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6,5</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149 254</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11,5</a:t>
                      </a:r>
                      <a:endParaRPr lang="sv-SE" sz="3200" dirty="0">
                        <a:effectLst/>
                        <a:latin typeface="Times New Roman"/>
                        <a:ea typeface="Times New Roman"/>
                        <a:cs typeface="Times New Roman"/>
                      </a:endParaRPr>
                    </a:p>
                  </a:txBody>
                  <a:tcPr anchor="ctr"/>
                </a:tc>
              </a:tr>
            </a:tbl>
          </a:graphicData>
        </a:graphic>
      </p:graphicFrame>
      <p:sp>
        <p:nvSpPr>
          <p:cNvPr id="7" name="textruta 6"/>
          <p:cNvSpPr txBox="1"/>
          <p:nvPr/>
        </p:nvSpPr>
        <p:spPr>
          <a:xfrm>
            <a:off x="467544" y="3832761"/>
            <a:ext cx="8208912" cy="323165"/>
          </a:xfrm>
          <a:prstGeom prst="rect">
            <a:avLst/>
          </a:prstGeom>
          <a:noFill/>
        </p:spPr>
        <p:txBody>
          <a:bodyPr wrap="square" rtlCol="0">
            <a:spAutoFit/>
          </a:bodyPr>
          <a:lstStyle/>
          <a:p>
            <a:r>
              <a:rPr lang="sv-SE" sz="1500" dirty="0">
                <a:latin typeface="HelveticaNeueLT Std Thin" pitchFamily="34" charset="0"/>
              </a:rPr>
              <a:t>Antal helårsekvivalenter i åldrarna 20-29 år som försörjdes med sociala ersättningar och </a:t>
            </a:r>
            <a:r>
              <a:rPr lang="sv-SE" sz="1500" dirty="0" smtClean="0">
                <a:latin typeface="HelveticaNeueLT Std Thin" pitchFamily="34" charset="0"/>
              </a:rPr>
              <a:t>bidrag</a:t>
            </a:r>
            <a:r>
              <a:rPr lang="sv-SE" sz="1500" dirty="0">
                <a:latin typeface="HelveticaNeueLT Std Thin" pitchFamily="34" charset="0"/>
              </a:rPr>
              <a:t>.</a:t>
            </a:r>
          </a:p>
        </p:txBody>
      </p:sp>
    </p:spTree>
    <p:extLst>
      <p:ext uri="{BB962C8B-B14F-4D97-AF65-F5344CB8AC3E}">
        <p14:creationId xmlns:p14="http://schemas.microsoft.com/office/powerpoint/2010/main" val="3393297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 2"/>
          <p:cNvGraphicFramePr>
            <a:graphicFrameLocks noGrp="1"/>
          </p:cNvGraphicFramePr>
          <p:nvPr>
            <p:extLst>
              <p:ext uri="{D42A27DB-BD31-4B8C-83A1-F6EECF244321}">
                <p14:modId xmlns:p14="http://schemas.microsoft.com/office/powerpoint/2010/main" val="1168501842"/>
              </p:ext>
            </p:extLst>
          </p:nvPr>
        </p:nvGraphicFramePr>
        <p:xfrm>
          <a:off x="251521" y="843566"/>
          <a:ext cx="7416827" cy="4299929"/>
        </p:xfrm>
        <a:graphic>
          <a:graphicData uri="http://schemas.openxmlformats.org/drawingml/2006/table">
            <a:tbl>
              <a:tblPr firstRow="1" firstCol="1" bandRow="1">
                <a:tableStyleId>{5C22544A-7EE6-4342-B048-85BDC9FD1C3A}</a:tableStyleId>
              </a:tblPr>
              <a:tblGrid>
                <a:gridCol w="725583"/>
                <a:gridCol w="710468"/>
                <a:gridCol w="148140"/>
                <a:gridCol w="710468"/>
                <a:gridCol w="148140"/>
                <a:gridCol w="710468"/>
                <a:gridCol w="148140"/>
                <a:gridCol w="710468"/>
                <a:gridCol w="148140"/>
                <a:gridCol w="786049"/>
                <a:gridCol w="148140"/>
                <a:gridCol w="786049"/>
                <a:gridCol w="148140"/>
                <a:gridCol w="786049"/>
                <a:gridCol w="148140"/>
                <a:gridCol w="454245"/>
              </a:tblGrid>
              <a:tr h="252937">
                <a:tc gridSpan="2">
                  <a:txBody>
                    <a:bodyPr/>
                    <a:lstStyle/>
                    <a:p>
                      <a:pPr>
                        <a:spcAft>
                          <a:spcPts val="0"/>
                        </a:spcAft>
                      </a:pPr>
                      <a:r>
                        <a:rPr lang="sv-SE" sz="1000" dirty="0">
                          <a:effectLst/>
                          <a:latin typeface="HelveticaNeueLT Std Thin" pitchFamily="34" charset="0"/>
                        </a:rPr>
                        <a:t>2000-2012</a:t>
                      </a:r>
                      <a:endParaRPr lang="sv-SE" sz="1200" dirty="0">
                        <a:effectLst/>
                        <a:latin typeface="Times New Roman"/>
                        <a:ea typeface="Times New Roman"/>
                        <a:cs typeface="Times New Roman"/>
                      </a:endParaRPr>
                    </a:p>
                  </a:txBody>
                  <a:tcPr marL="44450" marR="44450" marT="0" marB="0" anchor="b"/>
                </a:tc>
                <a:tc hMerge="1">
                  <a:txBody>
                    <a:bodyPr/>
                    <a:lstStyle/>
                    <a:p>
                      <a:endParaRPr lang="sv-SE"/>
                    </a:p>
                  </a:txBody>
                  <a:tcPr/>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gridSpan="4">
                  <a:txBody>
                    <a:bodyPr/>
                    <a:lstStyle/>
                    <a:p>
                      <a:pPr>
                        <a:spcAft>
                          <a:spcPts val="0"/>
                        </a:spcAft>
                      </a:pPr>
                      <a:r>
                        <a:rPr lang="sv-SE" sz="900" dirty="0">
                          <a:effectLst/>
                          <a:highlight>
                            <a:srgbClr val="FFFF00"/>
                          </a:highlight>
                          <a:latin typeface="HelveticaNeueLT Std Thin" pitchFamily="34" charset="0"/>
                        </a:rPr>
                        <a:t>Stockholms stad</a:t>
                      </a:r>
                      <a:endParaRPr lang="sv-SE" sz="1200" dirty="0">
                        <a:effectLst/>
                        <a:latin typeface="Times New Roman"/>
                        <a:ea typeface="Times New Roman"/>
                        <a:cs typeface="Times New Roman"/>
                      </a:endParaRPr>
                    </a:p>
                  </a:txBody>
                  <a:tcPr marL="44450" marR="4445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900" dirty="0">
                          <a:effectLst/>
                          <a:highlight>
                            <a:srgbClr val="FFFF00"/>
                          </a:highlight>
                          <a:latin typeface="HelveticaNeueLT Std Thin" pitchFamily="34" charset="0"/>
                        </a:rPr>
                        <a:t>Stockholms län</a:t>
                      </a:r>
                      <a:endParaRPr lang="sv-SE" sz="1200" dirty="0">
                        <a:effectLst/>
                        <a:latin typeface="Times New Roman"/>
                        <a:ea typeface="Times New Roman"/>
                        <a:cs typeface="Times New Roman"/>
                      </a:endParaRPr>
                    </a:p>
                  </a:txBody>
                  <a:tcPr marL="44450" marR="4445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900" dirty="0">
                          <a:effectLst/>
                          <a:highlight>
                            <a:srgbClr val="FFFF00"/>
                          </a:highlight>
                          <a:latin typeface="HelveticaNeueLT Std Thin" pitchFamily="34" charset="0"/>
                        </a:rPr>
                        <a:t>Riket</a:t>
                      </a:r>
                      <a:endParaRPr lang="sv-SE" sz="1200" dirty="0">
                        <a:effectLst/>
                        <a:latin typeface="Times New Roman"/>
                        <a:ea typeface="Times New Roman"/>
                        <a:cs typeface="Times New Roman"/>
                      </a:endParaRPr>
                    </a:p>
                  </a:txBody>
                  <a:tcPr marL="44450" marR="44450" marT="0" marB="0"/>
                </a:tc>
                <a:tc hMerge="1">
                  <a:txBody>
                    <a:bodyPr/>
                    <a:lstStyle/>
                    <a:p>
                      <a:endParaRPr lang="sv-SE"/>
                    </a:p>
                  </a:txBody>
                  <a:tcPr/>
                </a:tc>
                <a:tc hMerge="1">
                  <a:txBody>
                    <a:bodyPr/>
                    <a:lstStyle/>
                    <a:p>
                      <a:endParaRPr lang="sv-SE"/>
                    </a:p>
                  </a:txBody>
                  <a:tcPr/>
                </a:tc>
                <a:tc hMerge="1">
                  <a:txBody>
                    <a:bodyPr/>
                    <a:lstStyle/>
                    <a:p>
                      <a:endParaRPr lang="sv-SE"/>
                    </a:p>
                  </a:txBody>
                  <a:tcPr/>
                </a:tc>
                <a:tc gridSpan="2">
                  <a:txBody>
                    <a:bodyPr/>
                    <a:lstStyle/>
                    <a:p>
                      <a:endParaRPr lang="sv-SE" sz="1200">
                        <a:effectLst/>
                        <a:latin typeface="Times New Roman"/>
                        <a:cs typeface="Times New Roman"/>
                      </a:endParaRPr>
                    </a:p>
                  </a:txBody>
                  <a:tcPr marL="44450" marR="44450" marT="0" marB="0"/>
                </a:tc>
                <a:tc hMerge="1">
                  <a:txBody>
                    <a:bodyPr/>
                    <a:lstStyle/>
                    <a:p>
                      <a:endParaRPr lang="sv-SE"/>
                    </a:p>
                  </a:txBody>
                  <a:tcPr/>
                </a:tc>
                <a:tc>
                  <a:txBody>
                    <a:bodyPr/>
                    <a:lstStyle/>
                    <a:p>
                      <a:endParaRPr lang="sv-SE" sz="1200">
                        <a:effectLst/>
                        <a:latin typeface="Times New Roman"/>
                        <a:cs typeface="Times New Roman"/>
                      </a:endParaRPr>
                    </a:p>
                  </a:txBody>
                  <a:tcPr marL="44450" marR="44450" marT="0" marB="0"/>
                </a:tc>
              </a:tr>
              <a:tr h="252937">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Antal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Andel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Antal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Andel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Antal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Andel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endParaRPr lang="sv-SE" sz="1200">
                        <a:effectLst/>
                        <a:latin typeface="Times New Roman"/>
                        <a:cs typeface="Times New Roman"/>
                      </a:endParaRPr>
                    </a:p>
                  </a:txBody>
                  <a:tcPr marL="44450" marR="44450" marT="0" marB="0"/>
                </a:tc>
                <a:tc>
                  <a:txBody>
                    <a:bodyPr/>
                    <a:lstStyle/>
                    <a:p>
                      <a:endParaRPr lang="sv-SE" sz="1200">
                        <a:effectLst/>
                        <a:latin typeface="Times New Roman"/>
                        <a:cs typeface="Times New Roman"/>
                      </a:endParaRPr>
                    </a:p>
                  </a:txBody>
                  <a:tcPr marL="44450" marR="44450" marT="0" marB="0"/>
                </a:tc>
                <a:tc>
                  <a:txBody>
                    <a:bodyPr/>
                    <a:lstStyle/>
                    <a:p>
                      <a:endParaRPr lang="sv-SE" sz="1200">
                        <a:effectLst/>
                        <a:latin typeface="Times New Roman"/>
                        <a:cs typeface="Times New Roman"/>
                      </a:endParaRPr>
                    </a:p>
                  </a:txBody>
                  <a:tcPr marL="44450" marR="44450" marT="0" marB="0"/>
                </a:tc>
              </a:tr>
              <a:tr h="252937">
                <a:tc>
                  <a:txBody>
                    <a:bodyPr/>
                    <a:lstStyle/>
                    <a:p>
                      <a:pPr algn="r">
                        <a:spcAft>
                          <a:spcPts val="0"/>
                        </a:spcAft>
                      </a:pPr>
                      <a:r>
                        <a:rPr lang="sv-SE" sz="900" dirty="0">
                          <a:effectLst/>
                          <a:latin typeface="HelveticaNeueLT Std Thin" pitchFamily="34" charset="0"/>
                        </a:rPr>
                        <a:t>2000</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8 333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17 672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132 469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2001</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7 465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16 099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121 172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2002</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8 452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17 939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126 598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2003</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8 857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18 945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129 852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2004</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9 545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20 775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142 991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2005</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9 165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20 452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142 906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2006</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8 342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7,1</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19 058</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7,9</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135 632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2007</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6 308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15 049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6,0</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103 217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2008</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5 608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4,4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13 603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94 048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2009</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6 664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16 306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129 311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11,0</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2010</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7 111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17 842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140 606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2011</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6 597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4,8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16 787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130 489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10,5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2012</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6 992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5,0</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17 779</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6,1</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139 382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10,9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2013</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dirty="0">
                        <a:effectLst/>
                        <a:latin typeface="Times New Roman"/>
                        <a:cs typeface="Times New Roman"/>
                      </a:endParaRPr>
                    </a:p>
                  </a:txBody>
                  <a:tcPr marL="44450" marR="44450" marT="0" marB="0" anchor="b"/>
                </a:tc>
              </a:tr>
            </a:tbl>
          </a:graphicData>
        </a:graphic>
      </p:graphicFrame>
      <p:sp>
        <p:nvSpPr>
          <p:cNvPr id="4" name="Rektangel 3"/>
          <p:cNvSpPr/>
          <p:nvPr/>
        </p:nvSpPr>
        <p:spPr>
          <a:xfrm>
            <a:off x="0" y="1"/>
            <a:ext cx="7956376" cy="646331"/>
          </a:xfrm>
          <a:prstGeom prst="rect">
            <a:avLst/>
          </a:prstGeom>
        </p:spPr>
        <p:txBody>
          <a:bodyPr wrap="square">
            <a:spAutoFit/>
          </a:bodyPr>
          <a:lstStyle/>
          <a:p>
            <a:r>
              <a:rPr lang="sv-SE" b="1" dirty="0">
                <a:latin typeface="HelveticaNeueLT Std Thin" pitchFamily="34" charset="0"/>
              </a:rPr>
              <a:t>Antal helårsekvivalenter i åldrarna 20-29 år som försörjdes med sociala ersättningar och bidrag, </a:t>
            </a:r>
            <a:endParaRPr lang="sv-SE" dirty="0">
              <a:latin typeface="HelveticaNeueLT Std Thin" pitchFamily="34" charset="0"/>
            </a:endParaRPr>
          </a:p>
        </p:txBody>
      </p:sp>
    </p:spTree>
    <p:extLst>
      <p:ext uri="{BB962C8B-B14F-4D97-AF65-F5344CB8AC3E}">
        <p14:creationId xmlns:p14="http://schemas.microsoft.com/office/powerpoint/2010/main" val="2963406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490364"/>
            <a:ext cx="8229600" cy="857250"/>
          </a:xfrm>
        </p:spPr>
        <p:txBody>
          <a:bodyPr/>
          <a:lstStyle/>
          <a:p>
            <a:r>
              <a:rPr lang="sv-SE" dirty="0" smtClean="0"/>
              <a:t>Fördelning per åtgärd 20-29 år</a:t>
            </a:r>
            <a:endParaRPr lang="sv-SE"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62570826"/>
              </p:ext>
            </p:extLst>
          </p:nvPr>
        </p:nvGraphicFramePr>
        <p:xfrm>
          <a:off x="457197" y="1635646"/>
          <a:ext cx="8229606" cy="1381760"/>
        </p:xfrm>
        <a:graphic>
          <a:graphicData uri="http://schemas.openxmlformats.org/drawingml/2006/table">
            <a:tbl>
              <a:tblPr firstRow="1" bandRow="1">
                <a:tableStyleId>{21E4AEA4-8DFA-4A89-87EB-49C32662AFE0}</a:tableStyleId>
              </a:tblPr>
              <a:tblGrid>
                <a:gridCol w="587829"/>
                <a:gridCol w="862675"/>
                <a:gridCol w="900812"/>
                <a:gridCol w="899388"/>
                <a:gridCol w="1080120"/>
                <a:gridCol w="1224136"/>
                <a:gridCol w="864096"/>
                <a:gridCol w="1222721"/>
                <a:gridCol w="587829"/>
              </a:tblGrid>
              <a:tr h="370840">
                <a:tc>
                  <a:txBody>
                    <a:bodyPr/>
                    <a:lstStyle/>
                    <a:p>
                      <a:pPr algn="ctr"/>
                      <a:endParaRPr lang="sv-SE" sz="1400" dirty="0">
                        <a:latin typeface="HelveticaNeueLT Std Thin" pitchFamily="34" charset="0"/>
                      </a:endParaRPr>
                    </a:p>
                  </a:txBody>
                  <a:tcPr/>
                </a:tc>
                <a:tc>
                  <a:txBody>
                    <a:bodyPr/>
                    <a:lstStyle/>
                    <a:p>
                      <a:pPr algn="ctr">
                        <a:spcAft>
                          <a:spcPts val="0"/>
                        </a:spcAft>
                      </a:pPr>
                      <a:r>
                        <a:rPr lang="sv-SE" sz="1400" dirty="0" smtClean="0">
                          <a:latin typeface="HelveticaNeueLT Std Thin" pitchFamily="34" charset="0"/>
                        </a:rPr>
                        <a:t>Sjuk-penning</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Sjuk- och </a:t>
                      </a:r>
                      <a:r>
                        <a:rPr lang="sv-SE" sz="1400" dirty="0" smtClean="0">
                          <a:latin typeface="HelveticaNeueLT Std Thin" pitchFamily="34" charset="0"/>
                        </a:rPr>
                        <a:t>aktivitets-</a:t>
                      </a:r>
                      <a:r>
                        <a:rPr lang="sv-SE" sz="1400" dirty="0" err="1" smtClean="0">
                          <a:latin typeface="HelveticaNeueLT Std Thin" pitchFamily="34" charset="0"/>
                        </a:rPr>
                        <a:t>ersättn</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Arbets-löshet</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Arbets-marknads-åtgärder</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Ekonomiskt </a:t>
                      </a:r>
                      <a:r>
                        <a:rPr lang="sv-SE" sz="1400" dirty="0" smtClean="0">
                          <a:latin typeface="HelveticaNeueLT Std Thin" pitchFamily="34" charset="0"/>
                        </a:rPr>
                        <a:t>bistånd</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Totalt</a:t>
                      </a:r>
                    </a:p>
                  </a:txBody>
                  <a:tcPr marL="39837" marR="39837" marT="0" marB="0"/>
                </a:tc>
                <a:tc>
                  <a:txBody>
                    <a:bodyPr/>
                    <a:lstStyle/>
                    <a:p>
                      <a:pPr algn="ctr">
                        <a:spcAft>
                          <a:spcPts val="0"/>
                        </a:spcAft>
                      </a:pPr>
                      <a:r>
                        <a:rPr lang="sv-SE" sz="1400" dirty="0">
                          <a:latin typeface="HelveticaNeueLT Std Thin" pitchFamily="34" charset="0"/>
                        </a:rPr>
                        <a:t>Folkmängd 20-64 år</a:t>
                      </a:r>
                    </a:p>
                  </a:txBody>
                  <a:tcPr marL="39837" marR="39837" marT="0" marB="0"/>
                </a:tc>
                <a:tc>
                  <a:txBody>
                    <a:bodyPr/>
                    <a:lstStyle/>
                    <a:p>
                      <a:pPr algn="ctr">
                        <a:spcAft>
                          <a:spcPts val="0"/>
                        </a:spcAft>
                      </a:pPr>
                      <a:r>
                        <a:rPr lang="sv-SE" sz="1400" dirty="0">
                          <a:latin typeface="HelveticaNeueLT Std Thin" pitchFamily="34" charset="0"/>
                        </a:rPr>
                        <a:t>Andel</a:t>
                      </a:r>
                    </a:p>
                  </a:txBody>
                  <a:tcPr marL="39837" marR="39837" marT="0" marB="0"/>
                </a:tc>
              </a:tr>
              <a:tr h="370840">
                <a:tc>
                  <a:txBody>
                    <a:bodyPr/>
                    <a:lstStyle/>
                    <a:p>
                      <a:pPr algn="r">
                        <a:spcAft>
                          <a:spcPts val="0"/>
                        </a:spcAft>
                      </a:pPr>
                      <a:r>
                        <a:rPr lang="sv-SE" sz="1600" b="1" dirty="0" smtClean="0">
                          <a:latin typeface="HelveticaNeueLT Std Thin" pitchFamily="34" charset="0"/>
                        </a:rPr>
                        <a:t>2005</a:t>
                      </a:r>
                      <a:endParaRPr lang="sv-SE" sz="1600" b="1" dirty="0">
                        <a:latin typeface="HelveticaNeueLT Std Thin" pitchFamily="34" charset="0"/>
                      </a:endParaRPr>
                    </a:p>
                  </a:txBody>
                  <a:tcPr marL="39837" marR="39837" marT="0" marB="0" anchor="ctr"/>
                </a:tc>
                <a:tc>
                  <a:txBody>
                    <a:bodyPr/>
                    <a:lstStyle/>
                    <a:p>
                      <a:pPr algn="r">
                        <a:spcAft>
                          <a:spcPts val="0"/>
                        </a:spcAft>
                      </a:pPr>
                      <a:r>
                        <a:rPr lang="sv-SE" sz="1600" dirty="0" smtClean="0">
                          <a:effectLst/>
                          <a:latin typeface="HelveticaNeueLT Std Thin" pitchFamily="34" charset="0"/>
                        </a:rPr>
                        <a:t>1</a:t>
                      </a:r>
                      <a:r>
                        <a:rPr lang="sv-SE" sz="1600" baseline="0" dirty="0" smtClean="0">
                          <a:effectLst/>
                          <a:latin typeface="HelveticaNeueLT Std Thin" pitchFamily="34" charset="0"/>
                        </a:rPr>
                        <a:t> 235</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1 143</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3 040</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794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2 954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9 165</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113 744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8,1</a:t>
                      </a:r>
                      <a:endParaRPr lang="sv-SE" sz="1600" dirty="0">
                        <a:effectLst/>
                        <a:latin typeface="Times New Roman"/>
                        <a:ea typeface="Times New Roman"/>
                        <a:cs typeface="Times New Roman"/>
                      </a:endParaRPr>
                    </a:p>
                  </a:txBody>
                  <a:tcPr marL="40864" marR="40864" marT="0" marB="0" anchor="ctr"/>
                </a:tc>
              </a:tr>
              <a:tr h="370840">
                <a:tc>
                  <a:txBody>
                    <a:bodyPr/>
                    <a:lstStyle/>
                    <a:p>
                      <a:pPr algn="r">
                        <a:spcAft>
                          <a:spcPts val="0"/>
                        </a:spcAft>
                      </a:pPr>
                      <a:r>
                        <a:rPr lang="sv-SE" sz="1600" b="1" dirty="0">
                          <a:latin typeface="HelveticaNeueLT Std Thin" pitchFamily="34" charset="0"/>
                        </a:rPr>
                        <a:t>2013</a:t>
                      </a:r>
                    </a:p>
                  </a:txBody>
                  <a:tcPr marL="39837" marR="39837" marT="0" marB="0" anchor="ctr"/>
                </a:tc>
                <a:tc>
                  <a:txBody>
                    <a:bodyPr/>
                    <a:lstStyle/>
                    <a:p>
                      <a:pPr algn="r">
                        <a:spcAft>
                          <a:spcPts val="0"/>
                        </a:spcAft>
                      </a:pPr>
                      <a:r>
                        <a:rPr lang="sv-SE" sz="1600" dirty="0">
                          <a:effectLst/>
                          <a:latin typeface="HelveticaNeueLT Std Thin" pitchFamily="34" charset="0"/>
                        </a:rPr>
                        <a:t>1 046</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1 694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896</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2 591</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 </a:t>
                      </a:r>
                      <a:r>
                        <a:rPr lang="sv-SE" sz="1600" dirty="0" smtClean="0">
                          <a:effectLst/>
                          <a:latin typeface="HelveticaNeueLT Std Thin" pitchFamily="34" charset="0"/>
                        </a:rPr>
                        <a:t>1 428</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7 654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143 420</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5,3</a:t>
                      </a:r>
                      <a:endParaRPr lang="sv-SE" sz="1600" dirty="0">
                        <a:effectLst/>
                        <a:latin typeface="Times New Roman"/>
                        <a:ea typeface="Times New Roman"/>
                        <a:cs typeface="Times New Roman"/>
                      </a:endParaRPr>
                    </a:p>
                  </a:txBody>
                  <a:tcPr marL="40864" marR="40864" marT="0" marB="0" anchor="ctr"/>
                </a:tc>
              </a:tr>
            </a:tbl>
          </a:graphicData>
        </a:graphic>
      </p:graphicFrame>
      <p:sp>
        <p:nvSpPr>
          <p:cNvPr id="7" name="textruta 6"/>
          <p:cNvSpPr txBox="1"/>
          <p:nvPr/>
        </p:nvSpPr>
        <p:spPr>
          <a:xfrm>
            <a:off x="467544" y="3291830"/>
            <a:ext cx="8208912" cy="646331"/>
          </a:xfrm>
          <a:prstGeom prst="rect">
            <a:avLst/>
          </a:prstGeom>
          <a:noFill/>
        </p:spPr>
        <p:txBody>
          <a:bodyPr wrap="square" rtlCol="0">
            <a:spAutoFit/>
          </a:bodyPr>
          <a:lstStyle/>
          <a:p>
            <a:r>
              <a:rPr lang="sv-SE" dirty="0">
                <a:latin typeface="HelveticaNeueLT Std Thin" pitchFamily="34" charset="0"/>
              </a:rPr>
              <a:t>Antal helårsekvivalenter i åldrarna </a:t>
            </a:r>
            <a:r>
              <a:rPr lang="sv-SE" dirty="0" smtClean="0">
                <a:latin typeface="HelveticaNeueLT Std Thin" pitchFamily="34" charset="0"/>
              </a:rPr>
              <a:t>20-29 </a:t>
            </a:r>
            <a:r>
              <a:rPr lang="sv-SE" dirty="0">
                <a:latin typeface="HelveticaNeueLT Std Thin" pitchFamily="34" charset="0"/>
              </a:rPr>
              <a:t>år som försörjdes med sociala ersättningar och </a:t>
            </a:r>
            <a:r>
              <a:rPr lang="sv-SE" dirty="0" smtClean="0">
                <a:latin typeface="HelveticaNeueLT Std Thin" pitchFamily="34" charset="0"/>
              </a:rPr>
              <a:t>bidrag. Stockholms kommun.</a:t>
            </a:r>
            <a:endParaRPr lang="sv-SE" dirty="0">
              <a:latin typeface="HelveticaNeueLT Std Thin" pitchFamily="34" charset="0"/>
            </a:endParaRPr>
          </a:p>
        </p:txBody>
      </p:sp>
    </p:spTree>
    <p:extLst>
      <p:ext uri="{BB962C8B-B14F-4D97-AF65-F5344CB8AC3E}">
        <p14:creationId xmlns:p14="http://schemas.microsoft.com/office/powerpoint/2010/main" val="1284885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
            <a:ext cx="7956376" cy="369332"/>
          </a:xfrm>
          <a:prstGeom prst="rect">
            <a:avLst/>
          </a:prstGeom>
        </p:spPr>
        <p:txBody>
          <a:bodyPr wrap="square">
            <a:spAutoFit/>
          </a:bodyPr>
          <a:lstStyle/>
          <a:p>
            <a:endParaRPr lang="sv-SE" dirty="0">
              <a:latin typeface="HelveticaNeueLT Std Thin" pitchFamily="34" charset="0"/>
            </a:endParaRPr>
          </a:p>
        </p:txBody>
      </p:sp>
      <p:graphicFrame>
        <p:nvGraphicFramePr>
          <p:cNvPr id="2" name="Tabell 1"/>
          <p:cNvGraphicFramePr>
            <a:graphicFrameLocks noGrp="1"/>
          </p:cNvGraphicFramePr>
          <p:nvPr>
            <p:extLst>
              <p:ext uri="{D42A27DB-BD31-4B8C-83A1-F6EECF244321}">
                <p14:modId xmlns:p14="http://schemas.microsoft.com/office/powerpoint/2010/main" val="258776533"/>
              </p:ext>
            </p:extLst>
          </p:nvPr>
        </p:nvGraphicFramePr>
        <p:xfrm>
          <a:off x="0" y="771547"/>
          <a:ext cx="6534256" cy="4248474"/>
        </p:xfrm>
        <a:graphic>
          <a:graphicData uri="http://schemas.openxmlformats.org/drawingml/2006/table">
            <a:tbl>
              <a:tblPr firstRow="1" firstCol="1" bandRow="1">
                <a:tableStyleId>{5C22544A-7EE6-4342-B048-85BDC9FD1C3A}</a:tableStyleId>
              </a:tblPr>
              <a:tblGrid>
                <a:gridCol w="743144"/>
                <a:gridCol w="727663"/>
                <a:gridCol w="727663"/>
                <a:gridCol w="727663"/>
                <a:gridCol w="727663"/>
                <a:gridCol w="805073"/>
                <a:gridCol w="805073"/>
                <a:gridCol w="805073"/>
                <a:gridCol w="465241"/>
              </a:tblGrid>
              <a:tr h="197298">
                <a:tc gridSpan="9">
                  <a:txBody>
                    <a:bodyPr/>
                    <a:lstStyle/>
                    <a:p>
                      <a:pPr>
                        <a:spcAft>
                          <a:spcPts val="0"/>
                        </a:spcAft>
                      </a:pPr>
                      <a:r>
                        <a:rPr lang="sv-SE" sz="900" dirty="0">
                          <a:effectLst/>
                          <a:latin typeface="HelveticaNeueLT Std Thin" pitchFamily="34" charset="0"/>
                        </a:rPr>
                        <a:t>Antal helårsekvivalenter i åldrarna </a:t>
                      </a:r>
                      <a:r>
                        <a:rPr lang="sv-SE" sz="900" dirty="0">
                          <a:effectLst/>
                          <a:highlight>
                            <a:srgbClr val="FFFF00"/>
                          </a:highlight>
                          <a:latin typeface="HelveticaNeueLT Std Thin" pitchFamily="34" charset="0"/>
                        </a:rPr>
                        <a:t>20-29 år</a:t>
                      </a:r>
                      <a:r>
                        <a:rPr lang="sv-SE" sz="900" dirty="0">
                          <a:effectLst/>
                          <a:latin typeface="HelveticaNeueLT Std Thin" pitchFamily="34" charset="0"/>
                        </a:rPr>
                        <a:t> som försörjdes med sociala ersättningar och bidrag, </a:t>
                      </a:r>
                      <a:endParaRPr lang="sv-SE" sz="1100" dirty="0">
                        <a:effectLst/>
                        <a:latin typeface="Times New Roman"/>
                        <a:ea typeface="Times New Roman"/>
                        <a:cs typeface="Times New Roman"/>
                      </a:endParaRPr>
                    </a:p>
                  </a:txBody>
                  <a:tcPr marL="40864" marR="40864"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210451">
                <a:tc gridSpan="4">
                  <a:txBody>
                    <a:bodyPr/>
                    <a:lstStyle/>
                    <a:p>
                      <a:pPr>
                        <a:spcAft>
                          <a:spcPts val="0"/>
                        </a:spcAft>
                      </a:pPr>
                      <a:r>
                        <a:rPr lang="sv-SE" sz="900" dirty="0">
                          <a:effectLst/>
                          <a:highlight>
                            <a:srgbClr val="FFFF00"/>
                          </a:highlight>
                          <a:latin typeface="HelveticaNeueLT Std Thin" pitchFamily="34" charset="0"/>
                        </a:rPr>
                        <a:t>Stockholms kommun, 2000-2012(2013)</a:t>
                      </a:r>
                      <a:endParaRPr lang="sv-SE" sz="1100" dirty="0">
                        <a:effectLst/>
                        <a:latin typeface="Times New Roman"/>
                        <a:ea typeface="Times New Roman"/>
                        <a:cs typeface="Times New Roman"/>
                      </a:endParaRPr>
                    </a:p>
                  </a:txBody>
                  <a:tcPr marL="40864" marR="40864" marT="0" marB="0" anchor="b"/>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r>
              <a:tr h="210451">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r>
              <a:tr h="569969">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Sjuk-penning</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Sjuk- och aktivitets-ers.</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Arbets-löshet</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Arbets-marknads-åtgärder</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Ekonomiskt bistånd</a:t>
                      </a:r>
                      <a:r>
                        <a:rPr lang="sv-SE" sz="800" baseline="30000" dirty="0">
                          <a:effectLst/>
                          <a:latin typeface="HelveticaNeueLT Std Thin" pitchFamily="34" charset="0"/>
                        </a:rPr>
                        <a:t>3</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Totalt</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Folkmängd 20-64 år</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Andel</a:t>
                      </a:r>
                      <a:endParaRPr lang="sv-SE" sz="1100" dirty="0">
                        <a:effectLst/>
                        <a:latin typeface="Times New Roman"/>
                        <a:ea typeface="Times New Roman"/>
                        <a:cs typeface="Times New Roman"/>
                      </a:endParaRPr>
                    </a:p>
                  </a:txBody>
                  <a:tcPr marL="40864" marR="40864" marT="0" marB="0"/>
                </a:tc>
              </a:tr>
              <a:tr h="210451">
                <a:tc>
                  <a:txBody>
                    <a:bodyPr/>
                    <a:lstStyle/>
                    <a:p>
                      <a:pPr algn="r">
                        <a:spcAft>
                          <a:spcPts val="0"/>
                        </a:spcAft>
                      </a:pPr>
                      <a:r>
                        <a:rPr lang="sv-SE" sz="800" dirty="0">
                          <a:effectLst/>
                          <a:latin typeface="HelveticaNeueLT Std Thin" pitchFamily="34" charset="0"/>
                        </a:rPr>
                        <a:t>2000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1 466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2 102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3 084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8 333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123 047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6,8</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1 774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879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1 819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557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2 436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7 465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121 461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1 980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889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2 508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2 380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8 452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118 671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1 839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952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3 139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460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2 468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8 857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116 125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7,6</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1 025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3 365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2 814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9 545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113 754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1 235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1 143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3 040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2 954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9 165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113 744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8,1</a:t>
                      </a:r>
                      <a:endParaRPr lang="sv-SE" sz="1100" dirty="0">
                        <a:effectLst/>
                        <a:latin typeface="Times New Roman"/>
                        <a:ea typeface="Times New Roman"/>
                        <a:cs typeface="Times New Roman"/>
                      </a:endParaRPr>
                    </a:p>
                  </a:txBody>
                  <a:tcPr marL="40864" marR="40864" marT="0" marB="0" anchor="b"/>
                </a:tc>
              </a:tr>
              <a:tr h="186336">
                <a:tc>
                  <a:txBody>
                    <a:bodyPr/>
                    <a:lstStyle/>
                    <a:p>
                      <a:pPr algn="r">
                        <a:spcAft>
                          <a:spcPts val="0"/>
                        </a:spcAft>
                      </a:pPr>
                      <a:r>
                        <a:rPr lang="sv-SE" sz="800" dirty="0">
                          <a:effectLst/>
                          <a:latin typeface="HelveticaNeueLT Std Thin" pitchFamily="34" charset="0"/>
                        </a:rPr>
                        <a:t>2006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1 258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2 334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1 158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2 498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8 342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117 290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1 021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1 357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1 491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492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1 947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6 308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121 924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5,2</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1 006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1 416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614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1 732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5 608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126 225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4,4</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928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1 498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1 186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1 233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1 818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6 664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131 066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2010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837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1 531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1 056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1 956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1 732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7 111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134 871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5,3</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2011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1 513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784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1 840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1 616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6 597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137 760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4,8</a:t>
                      </a:r>
                      <a:endParaRPr lang="sv-SE" sz="1100" dirty="0">
                        <a:effectLst/>
                        <a:latin typeface="Times New Roman"/>
                        <a:ea typeface="Times New Roman"/>
                        <a:cs typeface="Times New Roman"/>
                      </a:endParaRPr>
                    </a:p>
                  </a:txBody>
                  <a:tcPr marL="40864" marR="40864" marT="0" marB="0" anchor="b"/>
                </a:tc>
              </a:tr>
              <a:tr h="186336">
                <a:tc>
                  <a:txBody>
                    <a:bodyPr/>
                    <a:lstStyle/>
                    <a:p>
                      <a:pPr algn="r">
                        <a:spcAft>
                          <a:spcPts val="0"/>
                        </a:spcAft>
                      </a:pPr>
                      <a:r>
                        <a:rPr lang="sv-SE" sz="800" dirty="0">
                          <a:effectLst/>
                          <a:latin typeface="HelveticaNeueLT Std Thin" pitchFamily="34" charset="0"/>
                        </a:rPr>
                        <a:t>2012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923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1 623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2 091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1 514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6 992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141 119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5,0</a:t>
                      </a:r>
                      <a:endParaRPr lang="sv-SE" sz="1100" dirty="0">
                        <a:effectLst/>
                        <a:latin typeface="Times New Roman"/>
                        <a:ea typeface="Times New Roman"/>
                        <a:cs typeface="Times New Roman"/>
                      </a:endParaRPr>
                    </a:p>
                  </a:txBody>
                  <a:tcPr marL="40864" marR="40864" marT="0" marB="0" anchor="b"/>
                </a:tc>
              </a:tr>
              <a:tr h="186336">
                <a:tc>
                  <a:txBody>
                    <a:bodyPr/>
                    <a:lstStyle/>
                    <a:p>
                      <a:pPr algn="r">
                        <a:spcAft>
                          <a:spcPts val="0"/>
                        </a:spcAft>
                      </a:pPr>
                      <a:r>
                        <a:rPr lang="sv-SE" sz="800" dirty="0">
                          <a:effectLst/>
                          <a:latin typeface="HelveticaNeueLT Std Thin" pitchFamily="34" charset="0"/>
                        </a:rPr>
                        <a:t>2013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1 046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1 694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896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2 591</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143 420</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r>
              <a:tr h="186336">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r>
            </a:tbl>
          </a:graphicData>
        </a:graphic>
      </p:graphicFrame>
      <p:sp>
        <p:nvSpPr>
          <p:cNvPr id="7" name="Rektangel 6"/>
          <p:cNvSpPr/>
          <p:nvPr/>
        </p:nvSpPr>
        <p:spPr>
          <a:xfrm>
            <a:off x="0" y="2"/>
            <a:ext cx="8964488" cy="646331"/>
          </a:xfrm>
          <a:prstGeom prst="rect">
            <a:avLst/>
          </a:prstGeom>
        </p:spPr>
        <p:txBody>
          <a:bodyPr wrap="square">
            <a:spAutoFit/>
          </a:bodyPr>
          <a:lstStyle/>
          <a:p>
            <a:r>
              <a:rPr lang="sv-SE" dirty="0">
                <a:latin typeface="HelveticaNeueLT Std Thin" pitchFamily="34" charset="0"/>
              </a:rPr>
              <a:t>Antal helårsekvivalenter i åldrarna 20-29 år som försörjdes med sociala ersättningar och bidrag, Stockholms kommun, 2000-2012(2013)</a:t>
            </a:r>
          </a:p>
        </p:txBody>
      </p:sp>
    </p:spTree>
    <p:extLst>
      <p:ext uri="{BB962C8B-B14F-4D97-AF65-F5344CB8AC3E}">
        <p14:creationId xmlns:p14="http://schemas.microsoft.com/office/powerpoint/2010/main" val="529302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Arbetslöshet i siffror</a:t>
            </a:r>
            <a:endParaRPr lang="sv-SE" dirty="0"/>
          </a:p>
        </p:txBody>
      </p:sp>
      <p:graphicFrame>
        <p:nvGraphicFramePr>
          <p:cNvPr id="4" name="Platshållare för innehåll 3"/>
          <p:cNvGraphicFramePr>
            <a:graphicFrameLocks noGrp="1"/>
          </p:cNvGraphicFramePr>
          <p:nvPr>
            <p:ph idx="1"/>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Rektangel 4"/>
          <p:cNvSpPr/>
          <p:nvPr/>
        </p:nvSpPr>
        <p:spPr>
          <a:xfrm>
            <a:off x="179512" y="4659982"/>
            <a:ext cx="2058577" cy="369332"/>
          </a:xfrm>
          <a:prstGeom prst="rect">
            <a:avLst/>
          </a:prstGeom>
        </p:spPr>
        <p:txBody>
          <a:bodyPr wrap="none">
            <a:spAutoFit/>
          </a:bodyPr>
          <a:lstStyle/>
          <a:p>
            <a:r>
              <a:rPr lang="sv-SE" dirty="0"/>
              <a:t>Källa: </a:t>
            </a:r>
            <a:r>
              <a:rPr lang="sv-SE" dirty="0" err="1"/>
              <a:t>Sweco</a:t>
            </a:r>
            <a:r>
              <a:rPr lang="sv-SE" dirty="0"/>
              <a:t>/SCB</a:t>
            </a:r>
          </a:p>
        </p:txBody>
      </p:sp>
    </p:spTree>
    <p:extLst>
      <p:ext uri="{BB962C8B-B14F-4D97-AF65-F5344CB8AC3E}">
        <p14:creationId xmlns:p14="http://schemas.microsoft.com/office/powerpoint/2010/main" val="41811863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555526"/>
            <a:ext cx="8229600" cy="857250"/>
          </a:xfrm>
        </p:spPr>
        <p:txBody>
          <a:bodyPr>
            <a:normAutofit fontScale="90000"/>
          </a:bodyPr>
          <a:lstStyle/>
          <a:p>
            <a:r>
              <a:rPr lang="sv-SE" b="1" dirty="0" smtClean="0"/>
              <a:t>Andel </a:t>
            </a:r>
            <a:r>
              <a:rPr lang="sv-SE" b="1" dirty="0"/>
              <a:t>sysselsatta i storstadskommunerna</a:t>
            </a:r>
            <a:r>
              <a:rPr lang="sv-SE" dirty="0"/>
              <a:t/>
            </a:r>
            <a:br>
              <a:rPr lang="sv-SE" dirty="0"/>
            </a:br>
            <a:endParaRPr lang="sv-SE" dirty="0"/>
          </a:p>
        </p:txBody>
      </p:sp>
      <p:pic>
        <p:nvPicPr>
          <p:cNvPr id="4" name="Picture 6"/>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123728" y="1347614"/>
            <a:ext cx="4824536" cy="36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ktangel 4"/>
          <p:cNvSpPr/>
          <p:nvPr/>
        </p:nvSpPr>
        <p:spPr>
          <a:xfrm>
            <a:off x="539552" y="4659982"/>
            <a:ext cx="1795684" cy="369332"/>
          </a:xfrm>
          <a:prstGeom prst="rect">
            <a:avLst/>
          </a:prstGeom>
        </p:spPr>
        <p:txBody>
          <a:bodyPr wrap="none">
            <a:spAutoFit/>
          </a:bodyPr>
          <a:lstStyle/>
          <a:p>
            <a:r>
              <a:rPr lang="sv-SE" dirty="0"/>
              <a:t>Källa: SCB AKU</a:t>
            </a:r>
          </a:p>
        </p:txBody>
      </p:sp>
    </p:spTree>
    <p:extLst>
      <p:ext uri="{BB962C8B-B14F-4D97-AF65-F5344CB8AC3E}">
        <p14:creationId xmlns:p14="http://schemas.microsoft.com/office/powerpoint/2010/main" val="2352899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1851670"/>
            <a:ext cx="8229600" cy="857250"/>
          </a:xfrm>
        </p:spPr>
        <p:txBody>
          <a:bodyPr/>
          <a:lstStyle/>
          <a:p>
            <a:r>
              <a:rPr lang="sv-SE" dirty="0" smtClean="0"/>
              <a:t>Stockholms framtida utmaningar</a:t>
            </a:r>
            <a:endParaRPr lang="sv-SE" dirty="0"/>
          </a:p>
        </p:txBody>
      </p:sp>
    </p:spTree>
    <p:extLst>
      <p:ext uri="{BB962C8B-B14F-4D97-AF65-F5344CB8AC3E}">
        <p14:creationId xmlns:p14="http://schemas.microsoft.com/office/powerpoint/2010/main" val="1044053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67494"/>
            <a:ext cx="8229600" cy="857250"/>
          </a:xfrm>
        </p:spPr>
        <p:txBody>
          <a:bodyPr>
            <a:noAutofit/>
          </a:bodyPr>
          <a:lstStyle/>
          <a:p>
            <a:r>
              <a:rPr lang="sv-SE" dirty="0" smtClean="0"/>
              <a:t>Stockholmspaket för jobb och </a:t>
            </a:r>
            <a:br>
              <a:rPr lang="sv-SE" dirty="0" smtClean="0"/>
            </a:br>
            <a:r>
              <a:rPr lang="sv-SE" dirty="0" smtClean="0"/>
              <a:t>utveckling</a:t>
            </a:r>
            <a:endParaRPr lang="sv-SE" dirty="0"/>
          </a:p>
        </p:txBody>
      </p:sp>
      <p:sp>
        <p:nvSpPr>
          <p:cNvPr id="3" name="Platshållare för innehåll 2"/>
          <p:cNvSpPr>
            <a:spLocks noGrp="1"/>
          </p:cNvSpPr>
          <p:nvPr>
            <p:ph idx="1"/>
          </p:nvPr>
        </p:nvSpPr>
        <p:spPr>
          <a:xfrm>
            <a:off x="467544" y="1275606"/>
            <a:ext cx="8229600" cy="3394472"/>
          </a:xfrm>
        </p:spPr>
        <p:txBody>
          <a:bodyPr>
            <a:normAutofit fontScale="70000" lnSpcReduction="20000"/>
          </a:bodyPr>
          <a:lstStyle/>
          <a:p>
            <a:pPr marL="514350" indent="-514350">
              <a:buFont typeface="+mj-lt"/>
              <a:buAutoNum type="arabicPeriod"/>
            </a:pPr>
            <a:r>
              <a:rPr lang="sv-SE" dirty="0"/>
              <a:t>Helgjobb</a:t>
            </a:r>
          </a:p>
          <a:p>
            <a:pPr marL="514350" indent="-514350">
              <a:buFont typeface="+mj-lt"/>
              <a:buAutoNum type="arabicPeriod"/>
            </a:pPr>
            <a:r>
              <a:rPr lang="sv-SE" dirty="0" smtClean="0"/>
              <a:t>Kvalitetsbevis</a:t>
            </a:r>
          </a:p>
          <a:p>
            <a:pPr marL="514350" indent="-514350">
              <a:buFont typeface="+mj-lt"/>
              <a:buAutoNum type="arabicPeriod"/>
            </a:pPr>
            <a:r>
              <a:rPr lang="sv-SE" dirty="0" smtClean="0"/>
              <a:t>Sommarjobbsförmedling</a:t>
            </a:r>
          </a:p>
          <a:p>
            <a:pPr marL="514350" indent="-514350">
              <a:buFont typeface="+mj-lt"/>
              <a:buAutoNum type="arabicPeriod"/>
            </a:pPr>
            <a:r>
              <a:rPr lang="sv-SE" dirty="0" smtClean="0"/>
              <a:t>Stärkt </a:t>
            </a:r>
            <a:r>
              <a:rPr lang="sv-SE" dirty="0"/>
              <a:t>självkänsla – matchning på potential</a:t>
            </a:r>
            <a:endParaRPr lang="sv-SE" dirty="0" smtClean="0"/>
          </a:p>
          <a:p>
            <a:pPr marL="514350" indent="-514350">
              <a:buFont typeface="+mj-lt"/>
              <a:buAutoNum type="arabicPeriod"/>
            </a:pPr>
            <a:r>
              <a:rPr lang="sv-SE" dirty="0" smtClean="0"/>
              <a:t>Stockholmsutmaningen</a:t>
            </a:r>
          </a:p>
          <a:p>
            <a:pPr marL="514350" indent="-514350">
              <a:buFont typeface="+mj-lt"/>
              <a:buAutoNum type="arabicPeriod"/>
            </a:pPr>
            <a:r>
              <a:rPr lang="sv-SE" dirty="0" smtClean="0"/>
              <a:t>Ung företagssamhet i grundskolan</a:t>
            </a:r>
          </a:p>
          <a:p>
            <a:pPr marL="514350" indent="-514350">
              <a:buFont typeface="+mj-lt"/>
              <a:buAutoNum type="arabicPeriod"/>
            </a:pPr>
            <a:r>
              <a:rPr lang="sv-SE" dirty="0" smtClean="0"/>
              <a:t>Utvidga Jobbtorgens uppdrag</a:t>
            </a:r>
          </a:p>
          <a:p>
            <a:pPr marL="514350" indent="-514350">
              <a:buFont typeface="+mj-lt"/>
              <a:buAutoNum type="arabicPeriod"/>
            </a:pPr>
            <a:r>
              <a:rPr lang="sv-SE" dirty="0" smtClean="0"/>
              <a:t>Utrikes födda kvinnor</a:t>
            </a:r>
          </a:p>
          <a:p>
            <a:pPr marL="514350" indent="-514350">
              <a:buFont typeface="+mj-lt"/>
              <a:buAutoNum type="arabicPeriod"/>
            </a:pPr>
            <a:r>
              <a:rPr lang="sv-SE" dirty="0" smtClean="0"/>
              <a:t>Vara Sveriges mest företagsvänliga stad</a:t>
            </a:r>
          </a:p>
          <a:p>
            <a:pPr marL="514350" indent="-514350">
              <a:buFont typeface="+mj-lt"/>
              <a:buAutoNum type="arabicPeriod"/>
            </a:pPr>
            <a:r>
              <a:rPr lang="sv-SE" dirty="0" smtClean="0"/>
              <a:t>Tillstånd med garantier</a:t>
            </a:r>
          </a:p>
          <a:p>
            <a:endParaRPr lang="sv-SE" dirty="0" smtClean="0"/>
          </a:p>
          <a:p>
            <a:endParaRPr lang="sv-SE" dirty="0"/>
          </a:p>
        </p:txBody>
      </p:sp>
    </p:spTree>
    <p:extLst>
      <p:ext uri="{BB962C8B-B14F-4D97-AF65-F5344CB8AC3E}">
        <p14:creationId xmlns:p14="http://schemas.microsoft.com/office/powerpoint/2010/main" val="1843845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1691680" y="1851670"/>
            <a:ext cx="5542384" cy="792088"/>
          </a:xfrm>
        </p:spPr>
        <p:txBody>
          <a:bodyPr>
            <a:noAutofit/>
          </a:bodyPr>
          <a:lstStyle/>
          <a:p>
            <a:r>
              <a:rPr lang="sv-SE" dirty="0" smtClean="0"/>
              <a:t>Helgjobb och kvalitetsbevis</a:t>
            </a:r>
            <a:endParaRPr lang="sv-SE" dirty="0"/>
          </a:p>
        </p:txBody>
      </p:sp>
    </p:spTree>
    <p:extLst>
      <p:ext uri="{BB962C8B-B14F-4D97-AF65-F5344CB8AC3E}">
        <p14:creationId xmlns:p14="http://schemas.microsoft.com/office/powerpoint/2010/main" val="804868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827584" y="1707654"/>
            <a:ext cx="7558608" cy="1368151"/>
          </a:xfrm>
        </p:spPr>
        <p:txBody>
          <a:bodyPr>
            <a:noAutofit/>
          </a:bodyPr>
          <a:lstStyle/>
          <a:p>
            <a:r>
              <a:rPr lang="sv-SE" dirty="0" smtClean="0"/>
              <a:t>Sommarjobbsförmedling och stärkt självkänsla – matchning på potential</a:t>
            </a:r>
            <a:endParaRPr lang="sv-SE" dirty="0"/>
          </a:p>
        </p:txBody>
      </p:sp>
    </p:spTree>
    <p:extLst>
      <p:ext uri="{BB962C8B-B14F-4D97-AF65-F5344CB8AC3E}">
        <p14:creationId xmlns:p14="http://schemas.microsoft.com/office/powerpoint/2010/main" val="2173236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139702"/>
            <a:ext cx="8229600" cy="857250"/>
          </a:xfrm>
        </p:spPr>
        <p:txBody>
          <a:bodyPr>
            <a:normAutofit fontScale="90000"/>
          </a:bodyPr>
          <a:lstStyle/>
          <a:p>
            <a:r>
              <a:rPr lang="sv-SE" dirty="0" smtClean="0"/>
              <a:t>”Stockholmsutmaningen” – vad kan du/ditt företag göra för Stockholms ungdomar?</a:t>
            </a:r>
            <a:br>
              <a:rPr lang="sv-SE" dirty="0" smtClean="0"/>
            </a:br>
            <a:r>
              <a:rPr lang="sv-SE" dirty="0"/>
              <a:t/>
            </a:r>
            <a:br>
              <a:rPr lang="sv-SE" dirty="0"/>
            </a:br>
            <a:r>
              <a:rPr lang="sv-SE" dirty="0" smtClean="0"/>
              <a:t>Ung företagsamhet i grundskolan</a:t>
            </a:r>
            <a:br>
              <a:rPr lang="sv-SE" dirty="0" smtClean="0"/>
            </a:br>
            <a:endParaRPr lang="sv-SE" dirty="0"/>
          </a:p>
        </p:txBody>
      </p:sp>
    </p:spTree>
    <p:extLst>
      <p:ext uri="{BB962C8B-B14F-4D97-AF65-F5344CB8AC3E}">
        <p14:creationId xmlns:p14="http://schemas.microsoft.com/office/powerpoint/2010/main" val="3867513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1707654"/>
            <a:ext cx="7772400" cy="1622003"/>
          </a:xfrm>
        </p:spPr>
        <p:txBody>
          <a:bodyPr>
            <a:noAutofit/>
          </a:bodyPr>
          <a:lstStyle/>
          <a:p>
            <a:r>
              <a:rPr lang="sv-SE" dirty="0" smtClean="0"/>
              <a:t>Utvidga Jobbtorgens uppdrag</a:t>
            </a:r>
            <a:br>
              <a:rPr lang="sv-SE" dirty="0" smtClean="0"/>
            </a:br>
            <a:r>
              <a:rPr lang="sv-SE" dirty="0" smtClean="0"/>
              <a:t> </a:t>
            </a:r>
            <a:r>
              <a:rPr lang="sv-SE" dirty="0" smtClean="0">
                <a:solidFill>
                  <a:srgbClr val="00B0F0"/>
                </a:solidFill>
                <a:latin typeface="HelveticaNeueLT Std Thin" pitchFamily="34" charset="0"/>
              </a:rPr>
              <a:t> </a:t>
            </a:r>
            <a:br>
              <a:rPr lang="sv-SE" dirty="0" smtClean="0">
                <a:solidFill>
                  <a:srgbClr val="00B0F0"/>
                </a:solidFill>
                <a:latin typeface="HelveticaNeueLT Std Thin" pitchFamily="34" charset="0"/>
              </a:rPr>
            </a:br>
            <a:r>
              <a:rPr lang="sv-SE" dirty="0" smtClean="0">
                <a:solidFill>
                  <a:srgbClr val="00B0F0"/>
                </a:solidFill>
                <a:latin typeface="HelveticaNeueLT Std Thin" pitchFamily="34" charset="0"/>
              </a:rPr>
              <a:t>Utrikes födda kvinnors väg till jobb</a:t>
            </a:r>
            <a:br>
              <a:rPr lang="sv-SE" dirty="0" smtClean="0">
                <a:solidFill>
                  <a:srgbClr val="00B0F0"/>
                </a:solidFill>
                <a:latin typeface="HelveticaNeueLT Std Thin" pitchFamily="34" charset="0"/>
              </a:rPr>
            </a:br>
            <a:r>
              <a:rPr lang="sv-SE" dirty="0">
                <a:solidFill>
                  <a:srgbClr val="00B0F0"/>
                </a:solidFill>
                <a:latin typeface="HelveticaNeueLT Std Thin" pitchFamily="34" charset="0"/>
              </a:rPr>
              <a:t/>
            </a:r>
            <a:br>
              <a:rPr lang="sv-SE" dirty="0">
                <a:solidFill>
                  <a:srgbClr val="00B0F0"/>
                </a:solidFill>
                <a:latin typeface="HelveticaNeueLT Std Thin" pitchFamily="34" charset="0"/>
              </a:rPr>
            </a:br>
            <a:r>
              <a:rPr lang="sv-SE" dirty="0" smtClean="0">
                <a:solidFill>
                  <a:srgbClr val="00B0F0"/>
                </a:solidFill>
                <a:latin typeface="HelveticaNeueLT Std Thin" pitchFamily="34" charset="0"/>
              </a:rPr>
              <a:t>Yrkesutbildning för fler</a:t>
            </a:r>
            <a:endParaRPr lang="sv-SE" dirty="0">
              <a:solidFill>
                <a:srgbClr val="00B0F0"/>
              </a:solidFill>
              <a:latin typeface="HelveticaNeueLT Std Thin" pitchFamily="34" charset="0"/>
            </a:endParaRPr>
          </a:p>
        </p:txBody>
      </p:sp>
    </p:spTree>
    <p:extLst>
      <p:ext uri="{BB962C8B-B14F-4D97-AF65-F5344CB8AC3E}">
        <p14:creationId xmlns:p14="http://schemas.microsoft.com/office/powerpoint/2010/main" val="15153504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241660" y="627534"/>
            <a:ext cx="8748464" cy="792088"/>
          </a:xfrm>
        </p:spPr>
        <p:txBody>
          <a:bodyPr>
            <a:noAutofit/>
          </a:bodyPr>
          <a:lstStyle/>
          <a:p>
            <a:r>
              <a:rPr lang="sv-SE" sz="4300" dirty="0" smtClean="0"/>
              <a:t>Sveriges mest företagsvänliga stad</a:t>
            </a:r>
            <a:endParaRPr lang="sv-SE" sz="4300" dirty="0"/>
          </a:p>
        </p:txBody>
      </p:sp>
      <p:sp>
        <p:nvSpPr>
          <p:cNvPr id="6" name="textruta 5"/>
          <p:cNvSpPr txBox="1"/>
          <p:nvPr/>
        </p:nvSpPr>
        <p:spPr>
          <a:xfrm>
            <a:off x="799468" y="1538174"/>
            <a:ext cx="7632848" cy="2554545"/>
          </a:xfrm>
          <a:prstGeom prst="rect">
            <a:avLst/>
          </a:prstGeom>
          <a:noFill/>
        </p:spPr>
        <p:txBody>
          <a:bodyPr wrap="square" rtlCol="0">
            <a:spAutoFit/>
          </a:bodyPr>
          <a:lstStyle/>
          <a:p>
            <a:endParaRPr lang="sv-SE" sz="2000" dirty="0">
              <a:latin typeface="HelveticaNeueLT Std Thin" pitchFamily="34" charset="0"/>
            </a:endParaRPr>
          </a:p>
          <a:p>
            <a:pPr marL="285750" indent="-285750">
              <a:buFont typeface="Arial" panose="020B0604020202020204" pitchFamily="34" charset="0"/>
              <a:buChar char="•"/>
            </a:pPr>
            <a:r>
              <a:rPr lang="sv-SE" sz="2000" dirty="0" smtClean="0">
                <a:latin typeface="HelveticaNeueLT Std Thin" pitchFamily="34" charset="0"/>
              </a:rPr>
              <a:t>Stockholm ska fortsätta att klättra i Svenskt Näringslivs ranking och ska anses vara Sveriges mest företagsvänliga stad, samt tillstånd med garantier</a:t>
            </a:r>
          </a:p>
          <a:p>
            <a:endParaRPr lang="sv-SE" sz="2000" dirty="0">
              <a:latin typeface="HelveticaNeueLT Std Thin" pitchFamily="34" charset="0"/>
            </a:endParaRPr>
          </a:p>
          <a:p>
            <a:pPr marL="285750" indent="-285750">
              <a:buFont typeface="Arial" panose="020B0604020202020204" pitchFamily="34" charset="0"/>
              <a:buChar char="•"/>
            </a:pPr>
            <a:r>
              <a:rPr lang="sv-SE" sz="2000" dirty="0" smtClean="0">
                <a:latin typeface="HelveticaNeueLT Std Thin" pitchFamily="34" charset="0"/>
              </a:rPr>
              <a:t>Nödvändiga </a:t>
            </a:r>
            <a:r>
              <a:rPr lang="sv-SE" sz="2000" dirty="0">
                <a:latin typeface="HelveticaNeueLT Std Thin" pitchFamily="34" charset="0"/>
              </a:rPr>
              <a:t>investeringar i Stockholm och tillväxtvänlig politik är grunden för fler </a:t>
            </a:r>
            <a:r>
              <a:rPr lang="sv-SE" sz="2000" dirty="0" smtClean="0">
                <a:latin typeface="HelveticaNeueLT Std Thin" pitchFamily="34" charset="0"/>
              </a:rPr>
              <a:t>jobb; bygg 140 000 nya bostäder, T-bana, bevara Bromma flygplats  och bygg Förbifart Stockholm</a:t>
            </a:r>
            <a:endParaRPr lang="sv-SE" sz="2000" dirty="0">
              <a:latin typeface="HelveticaNeueLT Std Thin" pitchFamily="34" charset="0"/>
            </a:endParaRPr>
          </a:p>
        </p:txBody>
      </p:sp>
    </p:spTree>
    <p:extLst>
      <p:ext uri="{BB962C8B-B14F-4D97-AF65-F5344CB8AC3E}">
        <p14:creationId xmlns:p14="http://schemas.microsoft.com/office/powerpoint/2010/main" val="1527892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pPr>
              <a:lnSpc>
                <a:spcPct val="150000"/>
              </a:lnSpc>
            </a:pPr>
            <a:r>
              <a:rPr lang="sv-SE" dirty="0" smtClean="0"/>
              <a:t>Vi säger nej till </a:t>
            </a:r>
            <a:br>
              <a:rPr lang="sv-SE" dirty="0" smtClean="0"/>
            </a:br>
            <a:r>
              <a:rPr lang="sv-SE" dirty="0" smtClean="0"/>
              <a:t>jobbfientliga förslag</a:t>
            </a:r>
            <a:endParaRPr lang="sv-SE" dirty="0"/>
          </a:p>
        </p:txBody>
      </p:sp>
    </p:spTree>
    <p:extLst>
      <p:ext uri="{BB962C8B-B14F-4D97-AF65-F5344CB8AC3E}">
        <p14:creationId xmlns:p14="http://schemas.microsoft.com/office/powerpoint/2010/main" val="4078759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Nya M OHMall 16-9">
  <a:themeElements>
    <a:clrScheme name="Moderaterna">
      <a:dk1>
        <a:srgbClr val="000000"/>
      </a:dk1>
      <a:lt1>
        <a:sysClr val="window" lastClr="FFFFFF"/>
      </a:lt1>
      <a:dk2>
        <a:srgbClr val="52BDEC"/>
      </a:dk2>
      <a:lt2>
        <a:srgbClr val="EEECE1"/>
      </a:lt2>
      <a:accent1>
        <a:srgbClr val="FF9C46"/>
      </a:accent1>
      <a:accent2>
        <a:srgbClr val="4E84C4"/>
      </a:accent2>
      <a:accent3>
        <a:srgbClr val="D60C8C"/>
      </a:accent3>
      <a:accent4>
        <a:srgbClr val="A0CF67"/>
      </a:accent4>
      <a:accent5>
        <a:srgbClr val="9561A8"/>
      </a:accent5>
      <a:accent6>
        <a:srgbClr val="F47735"/>
      </a:accent6>
      <a:hlink>
        <a:srgbClr val="0000FF"/>
      </a:hlink>
      <a:folHlink>
        <a:srgbClr val="800080"/>
      </a:folHlink>
    </a:clrScheme>
    <a:fontScheme name="Moderaterna">
      <a:majorFont>
        <a:latin typeface="Futura Hv"/>
        <a:ea typeface=""/>
        <a:cs typeface=""/>
      </a:majorFont>
      <a:minorFont>
        <a:latin typeface="Futura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HLM_PROFIL">
    <a:dk1>
      <a:srgbClr val="000000"/>
    </a:dk1>
    <a:lt1>
      <a:srgbClr val="FFFFFF"/>
    </a:lt1>
    <a:dk2>
      <a:srgbClr val="0074BC"/>
    </a:dk2>
    <a:lt2>
      <a:srgbClr val="D1D3D4"/>
    </a:lt2>
    <a:accent1>
      <a:srgbClr val="009CDC"/>
    </a:accent1>
    <a:accent2>
      <a:srgbClr val="9FCBED"/>
    </a:accent2>
    <a:accent3>
      <a:srgbClr val="FFDF1A"/>
    </a:accent3>
    <a:accent4>
      <a:srgbClr val="FFEF6F"/>
    </a:accent4>
    <a:accent5>
      <a:srgbClr val="FDB812"/>
    </a:accent5>
    <a:accent6>
      <a:srgbClr val="6CB33E"/>
    </a:accent6>
    <a:hlink>
      <a:srgbClr val="005288"/>
    </a:hlink>
    <a:folHlink>
      <a:srgbClr val="005288"/>
    </a:folHlink>
  </a:clrScheme>
  <a:fontScheme name="Stockholms stads typsnitt">
    <a:majorFont>
      <a:latin typeface="Gill Sans MT"/>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Nya M OHMall 16-9</Template>
  <TotalTime>2220</TotalTime>
  <Words>2333</Words>
  <Application>Microsoft Office PowerPoint</Application>
  <PresentationFormat>Bildspel på skärmen (16:9)</PresentationFormat>
  <Paragraphs>905</Paragraphs>
  <Slides>19</Slides>
  <Notes>19</Notes>
  <HiddenSlides>0</HiddenSlides>
  <MMClips>0</MMClips>
  <ScaleCrop>false</ScaleCrop>
  <HeadingPairs>
    <vt:vector size="4" baseType="variant">
      <vt:variant>
        <vt:lpstr>Tema</vt:lpstr>
      </vt:variant>
      <vt:variant>
        <vt:i4>1</vt:i4>
      </vt:variant>
      <vt:variant>
        <vt:lpstr>Bildrubriker</vt:lpstr>
      </vt:variant>
      <vt:variant>
        <vt:i4>19</vt:i4>
      </vt:variant>
    </vt:vector>
  </HeadingPairs>
  <TitlesOfParts>
    <vt:vector size="20" baseType="lpstr">
      <vt:lpstr>Nya M OHMall 16-9</vt:lpstr>
      <vt:lpstr>Stockholmspaket för jobb och utveckling</vt:lpstr>
      <vt:lpstr>Stockholms framtida utmaningar</vt:lpstr>
      <vt:lpstr>Stockholmspaket för jobb och  utveckling</vt:lpstr>
      <vt:lpstr>Helgjobb och kvalitetsbevis</vt:lpstr>
      <vt:lpstr>Sommarjobbsförmedling och stärkt självkänsla – matchning på potential</vt:lpstr>
      <vt:lpstr>”Stockholmsutmaningen” – vad kan du/ditt företag göra för Stockholms ungdomar?  Ung företagsamhet i grundskolan </vt:lpstr>
      <vt:lpstr>Utvidga Jobbtorgens uppdrag    Utrikes födda kvinnors väg till jobb  Yrkesutbildning för fler</vt:lpstr>
      <vt:lpstr>Sveriges mest företagsvänliga stad</vt:lpstr>
      <vt:lpstr>Vi säger nej till  jobbfientliga förslag</vt:lpstr>
      <vt:lpstr> </vt:lpstr>
      <vt:lpstr>PowerPoint-presentation</vt:lpstr>
      <vt:lpstr>Fördelning per åtgärd 20-64 år</vt:lpstr>
      <vt:lpstr>PowerPoint-presentation</vt:lpstr>
      <vt:lpstr>Unga vuxna (20-29 år) med  sociala ersättningar och bidrag </vt:lpstr>
      <vt:lpstr>PowerPoint-presentation</vt:lpstr>
      <vt:lpstr>Fördelning per åtgärd 20-29 år</vt:lpstr>
      <vt:lpstr>PowerPoint-presentation</vt:lpstr>
      <vt:lpstr>Arbetslöshet i siffror</vt:lpstr>
      <vt:lpstr>Andel sysselsatta i storstadskommunerna </vt:lpstr>
    </vt:vector>
  </TitlesOfParts>
  <Company>Volvo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Upptaktskonferens</dc:title>
  <dc:creator>Fredrik Sundqvist</dc:creator>
  <cp:lastModifiedBy>Sylvia Rezania</cp:lastModifiedBy>
  <cp:revision>89</cp:revision>
  <cp:lastPrinted>2014-08-30T13:51:08Z</cp:lastPrinted>
  <dcterms:created xsi:type="dcterms:W3CDTF">2014-08-05T07:44:33Z</dcterms:created>
  <dcterms:modified xsi:type="dcterms:W3CDTF">2014-09-03T06:46:49Z</dcterms:modified>
</cp:coreProperties>
</file>