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1" r:id="rId2"/>
    <p:sldMasterId id="2147483683" r:id="rId3"/>
  </p:sldMasterIdLst>
  <p:notesMasterIdLst>
    <p:notesMasterId r:id="rId12"/>
  </p:notesMasterIdLst>
  <p:sldIdLst>
    <p:sldId id="280" r:id="rId4"/>
    <p:sldId id="259" r:id="rId5"/>
    <p:sldId id="262" r:id="rId6"/>
    <p:sldId id="265" r:id="rId7"/>
    <p:sldId id="268" r:id="rId8"/>
    <p:sldId id="271" r:id="rId9"/>
    <p:sldId id="274" r:id="rId10"/>
    <p:sldId id="277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gs" Target="tags/tag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Series 1 (n = 102)</c:v>
                </c:pt>
              </c:strCache>
            </c:strRef>
          </c:tx>
          <c:spPr>
            <a:solidFill>
              <a:srgbClr val="49A4D9"/>
            </a:solidFill>
          </c:spPr>
          <c:invertIfNegative val="0"/>
          <c:dPt>
            <c:idx val="0"/>
            <c:invertIfNegative val="1"/>
            <c:bubble3D val="0"/>
            <c:extLst>
              <c:ext xmlns:c16="http://schemas.microsoft.com/office/drawing/2014/chart" uri="{C3380CC4-5D6E-409C-BE32-E72D297353CC}">
                <c16:uniqueId val="{00000001-2B6D-435F-90C1-99CF99D48C56}"/>
              </c:ext>
            </c:extLst>
          </c:dPt>
          <c:dPt>
            <c:idx val="1"/>
            <c:invertIfNegative val="1"/>
            <c:bubble3D val="0"/>
            <c:spPr>
              <a:solidFill>
                <a:srgbClr val="6E4673"/>
              </a:solidFill>
            </c:spPr>
            <c:extLst>
              <c:ext xmlns:c16="http://schemas.microsoft.com/office/drawing/2014/chart" uri="{C3380CC4-5D6E-409C-BE32-E72D297353CC}">
                <c16:uniqueId val="{00000003-2B6D-435F-90C1-99CF99D48C56}"/>
              </c:ext>
            </c:extLst>
          </c:dPt>
          <c:dPt>
            <c:idx val="2"/>
            <c:invertIfNegative val="1"/>
            <c:bubble3D val="0"/>
            <c:spPr>
              <a:solidFill>
                <a:srgbClr val="649E0B"/>
              </a:solidFill>
            </c:spPr>
            <c:extLst>
              <c:ext xmlns:c16="http://schemas.microsoft.com/office/drawing/2014/chart" uri="{C3380CC4-5D6E-409C-BE32-E72D297353CC}">
                <c16:uniqueId val="{00000005-2B6D-435F-90C1-99CF99D48C56}"/>
              </c:ext>
            </c:extLst>
          </c:dPt>
          <c:dPt>
            <c:idx val="3"/>
            <c:invertIfNegative val="1"/>
            <c:bubble3D val="0"/>
            <c:spPr>
              <a:solidFill>
                <a:srgbClr val="F6921E"/>
              </a:solidFill>
            </c:spPr>
            <c:extLst>
              <c:ext xmlns:c16="http://schemas.microsoft.com/office/drawing/2014/chart" uri="{C3380CC4-5D6E-409C-BE32-E72D297353CC}">
                <c16:uniqueId val="{00000007-2B6D-435F-90C1-99CF99D48C56}"/>
              </c:ext>
            </c:extLst>
          </c:dPt>
          <c:dPt>
            <c:idx val="4"/>
            <c:invertIfNegative val="1"/>
            <c:bubble3D val="0"/>
            <c:spPr>
              <a:solidFill>
                <a:srgbClr val="D14343"/>
              </a:solidFill>
            </c:spPr>
            <c:extLst>
              <c:ext xmlns:c16="http://schemas.microsoft.com/office/drawing/2014/chart" uri="{C3380CC4-5D6E-409C-BE32-E72D297353CC}">
                <c16:uniqueId val="{00000009-2B6D-435F-90C1-99CF99D48C56}"/>
              </c:ext>
            </c:extLst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000"/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B6D-435F-90C1-99CF99D48C56}"/>
                </c:ext>
              </c:extLst>
            </c:dLbl>
            <c:dLbl>
              <c:idx val="1"/>
              <c:spPr/>
              <c:txPr>
                <a:bodyPr/>
                <a:lstStyle/>
                <a:p>
                  <a:pPr>
                    <a:defRPr sz="1000"/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B6D-435F-90C1-99CF99D48C56}"/>
                </c:ext>
              </c:extLst>
            </c:dLbl>
            <c:dLbl>
              <c:idx val="2"/>
              <c:spPr/>
              <c:txPr>
                <a:bodyPr/>
                <a:lstStyle/>
                <a:p>
                  <a:pPr>
                    <a:defRPr sz="1000"/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B6D-435F-90C1-99CF99D48C56}"/>
                </c:ext>
              </c:extLst>
            </c:dLbl>
            <c:dLbl>
              <c:idx val="3"/>
              <c:spPr/>
              <c:txPr>
                <a:bodyPr/>
                <a:lstStyle/>
                <a:p>
                  <a:pPr>
                    <a:defRPr sz="1000"/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B6D-435F-90C1-99CF99D48C56}"/>
                </c:ext>
              </c:extLst>
            </c:dLbl>
            <c:dLbl>
              <c:idx val="4"/>
              <c:spPr/>
              <c:txPr>
                <a:bodyPr/>
                <a:lstStyle/>
                <a:p>
                  <a:pPr>
                    <a:defRPr sz="1000"/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B6D-435F-90C1-99CF99D48C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sv-SE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1-2 (n=12)</c:v>
                </c:pt>
                <c:pt idx="1">
                  <c:v>3-9 (n=27)</c:v>
                </c:pt>
                <c:pt idx="2">
                  <c:v>10-20 (n=28)</c:v>
                </c:pt>
                <c:pt idx="3">
                  <c:v>21-50 (n=26)</c:v>
                </c:pt>
                <c:pt idx="4">
                  <c:v>Över 50 (n=9)</c:v>
                </c:pt>
              </c:strCache>
            </c:strRef>
          </c:cat>
          <c:val>
            <c:numRef>
              <c:f>Sheet1!$B$2:$F$2</c:f>
              <c:numCache>
                <c:formatCode>0.00%</c:formatCode>
                <c:ptCount val="5"/>
                <c:pt idx="0">
                  <c:v>0.11764705882352941</c:v>
                </c:pt>
                <c:pt idx="1">
                  <c:v>0.26470588235294118</c:v>
                </c:pt>
                <c:pt idx="2">
                  <c:v>0.27450980392156865</c:v>
                </c:pt>
                <c:pt idx="3">
                  <c:v>0.25490196078431371</c:v>
                </c:pt>
                <c:pt idx="4">
                  <c:v>8.8235294117647065E-2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B6D-435F-90C1-99CF99D48C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1"/>
        <c:majorTickMark val="cross"/>
        <c:minorTickMark val="cross"/>
        <c:tickLblPos val="nextTo"/>
        <c:txPr>
          <a:bodyPr rot="0"/>
          <a:lstStyle/>
          <a:p>
            <a:pPr>
              <a:defRPr sz="800"/>
            </a:pPr>
            <a:endParaRPr lang="sv-SE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D3D3D3"/>
              </a:solidFill>
            </a:ln>
          </c:spPr>
        </c:majorGridlines>
        <c:numFmt formatCode="0.0%" sourceLinked="0"/>
        <c:majorTickMark val="out"/>
        <c:minorTickMark val="none"/>
        <c:tickLblPos val="nextTo"/>
        <c:txPr>
          <a:bodyPr/>
          <a:lstStyle/>
          <a:p>
            <a:pPr>
              <a:defRPr sz="800" i="1"/>
            </a:pPr>
            <a:endParaRPr lang="sv-SE"/>
          </a:p>
        </c:txPr>
        <c:crossAx val="67451136"/>
        <c:crosses val="autoZero"/>
        <c:crossBetween val="between"/>
        <c:majorUnit val="0.1"/>
        <c:minorUnit val="0.05"/>
      </c:valAx>
    </c:plotArea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Series 1 (n = 102)</c:v>
                </c:pt>
              </c:strCache>
            </c:strRef>
          </c:tx>
          <c:spPr>
            <a:solidFill>
              <a:srgbClr val="49A4D9"/>
            </a:solidFill>
          </c:spPr>
          <c:invertIfNegative val="0"/>
          <c:dPt>
            <c:idx val="0"/>
            <c:invertIfNegative val="1"/>
            <c:bubble3D val="0"/>
            <c:extLst>
              <c:ext xmlns:c16="http://schemas.microsoft.com/office/drawing/2014/chart" uri="{C3380CC4-5D6E-409C-BE32-E72D297353CC}">
                <c16:uniqueId val="{00000001-B3C2-4C95-9BC8-F33131DE805C}"/>
              </c:ext>
            </c:extLst>
          </c:dPt>
          <c:dPt>
            <c:idx val="1"/>
            <c:invertIfNegative val="1"/>
            <c:bubble3D val="0"/>
            <c:spPr>
              <a:solidFill>
                <a:srgbClr val="6E4673"/>
              </a:solidFill>
            </c:spPr>
            <c:extLst>
              <c:ext xmlns:c16="http://schemas.microsoft.com/office/drawing/2014/chart" uri="{C3380CC4-5D6E-409C-BE32-E72D297353CC}">
                <c16:uniqueId val="{00000003-B3C2-4C95-9BC8-F33131DE805C}"/>
              </c:ext>
            </c:extLst>
          </c:dPt>
          <c:dPt>
            <c:idx val="2"/>
            <c:invertIfNegative val="1"/>
            <c:bubble3D val="0"/>
            <c:spPr>
              <a:solidFill>
                <a:srgbClr val="649E0B"/>
              </a:solidFill>
            </c:spPr>
            <c:extLst>
              <c:ext xmlns:c16="http://schemas.microsoft.com/office/drawing/2014/chart" uri="{C3380CC4-5D6E-409C-BE32-E72D297353CC}">
                <c16:uniqueId val="{00000005-B3C2-4C95-9BC8-F33131DE805C}"/>
              </c:ext>
            </c:extLst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200"/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3C2-4C95-9BC8-F33131DE805C}"/>
                </c:ext>
              </c:extLst>
            </c:dLbl>
            <c:dLbl>
              <c:idx val="1"/>
              <c:spPr/>
              <c:txPr>
                <a:bodyPr/>
                <a:lstStyle/>
                <a:p>
                  <a:pPr>
                    <a:defRPr sz="1200"/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3C2-4C95-9BC8-F33131DE805C}"/>
                </c:ext>
              </c:extLst>
            </c:dLbl>
            <c:dLbl>
              <c:idx val="2"/>
              <c:spPr/>
              <c:txPr>
                <a:bodyPr/>
                <a:lstStyle/>
                <a:p>
                  <a:pPr>
                    <a:defRPr sz="1200"/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3C2-4C95-9BC8-F33131DE805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sv-SE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Sheet1!$B$1:$D$1</c:f>
              <c:strCache>
                <c:ptCount val="3"/>
                <c:pt idx="0">
                  <c:v>Låg (n=7)</c:v>
                </c:pt>
                <c:pt idx="1">
                  <c:v>Mellan (n=39)</c:v>
                </c:pt>
                <c:pt idx="2">
                  <c:v>Hög (n=56)</c:v>
                </c:pt>
              </c:strCache>
            </c:strRef>
          </c:cat>
          <c:val>
            <c:numRef>
              <c:f>Sheet1!$B$2:$D$2</c:f>
              <c:numCache>
                <c:formatCode>0.00%</c:formatCode>
                <c:ptCount val="3"/>
                <c:pt idx="0">
                  <c:v>6.8627450980392163E-2</c:v>
                </c:pt>
                <c:pt idx="1">
                  <c:v>0.38235294117647056</c:v>
                </c:pt>
                <c:pt idx="2">
                  <c:v>0.5490196078431373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3C2-4C95-9BC8-F33131DE80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1"/>
        <c:majorTickMark val="cross"/>
        <c:minorTickMark val="cross"/>
        <c:tickLblPos val="nextTo"/>
        <c:txPr>
          <a:bodyPr rot="0"/>
          <a:lstStyle/>
          <a:p>
            <a:pPr>
              <a:defRPr sz="800"/>
            </a:pPr>
            <a:endParaRPr lang="sv-SE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D3D3D3"/>
              </a:solidFill>
            </a:ln>
          </c:spPr>
        </c:majorGridlines>
        <c:numFmt formatCode="0.0%" sourceLinked="0"/>
        <c:majorTickMark val="out"/>
        <c:minorTickMark val="none"/>
        <c:tickLblPos val="nextTo"/>
        <c:txPr>
          <a:bodyPr/>
          <a:lstStyle/>
          <a:p>
            <a:pPr>
              <a:defRPr sz="800" i="1"/>
            </a:pPr>
            <a:endParaRPr lang="sv-SE"/>
          </a:p>
        </c:txPr>
        <c:crossAx val="67451136"/>
        <c:crosses val="autoZero"/>
        <c:crossBetween val="between"/>
        <c:majorUnit val="0.1"/>
        <c:minorUnit val="0.05"/>
      </c:valAx>
    </c:plotArea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Series 1 (n = 102)</c:v>
                </c:pt>
              </c:strCache>
            </c:strRef>
          </c:tx>
          <c:spPr>
            <a:solidFill>
              <a:srgbClr val="49A4D9"/>
            </a:solidFill>
          </c:spPr>
          <c:invertIfNegative val="0"/>
          <c:dPt>
            <c:idx val="0"/>
            <c:invertIfNegative val="1"/>
            <c:bubble3D val="0"/>
            <c:extLst>
              <c:ext xmlns:c16="http://schemas.microsoft.com/office/drawing/2014/chart" uri="{C3380CC4-5D6E-409C-BE32-E72D297353CC}">
                <c16:uniqueId val="{00000001-38C5-48FD-84A5-4564C5008506}"/>
              </c:ext>
            </c:extLst>
          </c:dPt>
          <c:dPt>
            <c:idx val="1"/>
            <c:invertIfNegative val="1"/>
            <c:bubble3D val="0"/>
            <c:spPr>
              <a:solidFill>
                <a:srgbClr val="6E4673"/>
              </a:solidFill>
            </c:spPr>
            <c:extLst>
              <c:ext xmlns:c16="http://schemas.microsoft.com/office/drawing/2014/chart" uri="{C3380CC4-5D6E-409C-BE32-E72D297353CC}">
                <c16:uniqueId val="{00000003-38C5-48FD-84A5-4564C5008506}"/>
              </c:ext>
            </c:extLst>
          </c:dPt>
          <c:dPt>
            <c:idx val="2"/>
            <c:invertIfNegative val="1"/>
            <c:bubble3D val="0"/>
            <c:spPr>
              <a:solidFill>
                <a:srgbClr val="649E0B"/>
              </a:solidFill>
            </c:spPr>
            <c:extLst>
              <c:ext xmlns:c16="http://schemas.microsoft.com/office/drawing/2014/chart" uri="{C3380CC4-5D6E-409C-BE32-E72D297353CC}">
                <c16:uniqueId val="{00000005-38C5-48FD-84A5-4564C5008506}"/>
              </c:ext>
            </c:extLst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200"/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8C5-48FD-84A5-4564C5008506}"/>
                </c:ext>
              </c:extLst>
            </c:dLbl>
            <c:dLbl>
              <c:idx val="1"/>
              <c:spPr/>
              <c:txPr>
                <a:bodyPr/>
                <a:lstStyle/>
                <a:p>
                  <a:pPr>
                    <a:defRPr sz="1200"/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8C5-48FD-84A5-4564C5008506}"/>
                </c:ext>
              </c:extLst>
            </c:dLbl>
            <c:dLbl>
              <c:idx val="2"/>
              <c:spPr/>
              <c:txPr>
                <a:bodyPr/>
                <a:lstStyle/>
                <a:p>
                  <a:pPr>
                    <a:defRPr sz="1200"/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8C5-48FD-84A5-4564C500850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sv-SE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Sheet1!$B$1:$D$1</c:f>
              <c:strCache>
                <c:ptCount val="3"/>
                <c:pt idx="0">
                  <c:v>Dålig (n=14)</c:v>
                </c:pt>
                <c:pt idx="1">
                  <c:v>Ok (n=60)</c:v>
                </c:pt>
                <c:pt idx="2">
                  <c:v>Bra (n=28)</c:v>
                </c:pt>
              </c:strCache>
            </c:strRef>
          </c:cat>
          <c:val>
            <c:numRef>
              <c:f>Sheet1!$B$2:$D$2</c:f>
              <c:numCache>
                <c:formatCode>0.00%</c:formatCode>
                <c:ptCount val="3"/>
                <c:pt idx="0">
                  <c:v>0.13725490196078433</c:v>
                </c:pt>
                <c:pt idx="1">
                  <c:v>0.58823529411764708</c:v>
                </c:pt>
                <c:pt idx="2">
                  <c:v>0.27450980392156865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8C5-48FD-84A5-4564C50085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1"/>
        <c:majorTickMark val="cross"/>
        <c:minorTickMark val="cross"/>
        <c:tickLblPos val="nextTo"/>
        <c:txPr>
          <a:bodyPr rot="0"/>
          <a:lstStyle/>
          <a:p>
            <a:pPr>
              <a:defRPr sz="800"/>
            </a:pPr>
            <a:endParaRPr lang="sv-SE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D3D3D3"/>
              </a:solidFill>
            </a:ln>
          </c:spPr>
        </c:majorGridlines>
        <c:numFmt formatCode="0.0%" sourceLinked="0"/>
        <c:majorTickMark val="out"/>
        <c:minorTickMark val="none"/>
        <c:tickLblPos val="nextTo"/>
        <c:txPr>
          <a:bodyPr/>
          <a:lstStyle/>
          <a:p>
            <a:pPr>
              <a:defRPr sz="800" i="1"/>
            </a:pPr>
            <a:endParaRPr lang="sv-SE"/>
          </a:p>
        </c:txPr>
        <c:crossAx val="67451136"/>
        <c:crosses val="autoZero"/>
        <c:crossBetween val="between"/>
        <c:majorUnit val="0.1"/>
        <c:minorUnit val="0.05"/>
      </c:valAx>
    </c:plotArea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Series 1 (n = 102)</c:v>
                </c:pt>
              </c:strCache>
            </c:strRef>
          </c:tx>
          <c:spPr>
            <a:solidFill>
              <a:srgbClr val="49A4D9"/>
            </a:solidFill>
          </c:spPr>
          <c:invertIfNegative val="0"/>
          <c:dPt>
            <c:idx val="0"/>
            <c:invertIfNegative val="1"/>
            <c:bubble3D val="0"/>
            <c:extLst>
              <c:ext xmlns:c16="http://schemas.microsoft.com/office/drawing/2014/chart" uri="{C3380CC4-5D6E-409C-BE32-E72D297353CC}">
                <c16:uniqueId val="{00000001-F93F-4BFE-AF05-2F039E0107E8}"/>
              </c:ext>
            </c:extLst>
          </c:dPt>
          <c:dPt>
            <c:idx val="1"/>
            <c:invertIfNegative val="1"/>
            <c:bubble3D val="0"/>
            <c:spPr>
              <a:solidFill>
                <a:srgbClr val="6E4673"/>
              </a:solidFill>
            </c:spPr>
            <c:extLst>
              <c:ext xmlns:c16="http://schemas.microsoft.com/office/drawing/2014/chart" uri="{C3380CC4-5D6E-409C-BE32-E72D297353CC}">
                <c16:uniqueId val="{00000003-F93F-4BFE-AF05-2F039E0107E8}"/>
              </c:ext>
            </c:extLst>
          </c:dPt>
          <c:dPt>
            <c:idx val="2"/>
            <c:invertIfNegative val="1"/>
            <c:bubble3D val="0"/>
            <c:spPr>
              <a:solidFill>
                <a:srgbClr val="649E0B"/>
              </a:solidFill>
            </c:spPr>
            <c:extLst>
              <c:ext xmlns:c16="http://schemas.microsoft.com/office/drawing/2014/chart" uri="{C3380CC4-5D6E-409C-BE32-E72D297353CC}">
                <c16:uniqueId val="{00000005-F93F-4BFE-AF05-2F039E0107E8}"/>
              </c:ext>
            </c:extLst>
          </c:dPt>
          <c:dPt>
            <c:idx val="3"/>
            <c:invertIfNegative val="1"/>
            <c:bubble3D val="0"/>
            <c:spPr>
              <a:solidFill>
                <a:srgbClr val="F6921E"/>
              </a:solidFill>
            </c:spPr>
            <c:extLst>
              <c:ext xmlns:c16="http://schemas.microsoft.com/office/drawing/2014/chart" uri="{C3380CC4-5D6E-409C-BE32-E72D297353CC}">
                <c16:uniqueId val="{00000007-F93F-4BFE-AF05-2F039E0107E8}"/>
              </c:ext>
            </c:extLst>
          </c:dPt>
          <c:dPt>
            <c:idx val="4"/>
            <c:invertIfNegative val="1"/>
            <c:bubble3D val="0"/>
            <c:spPr>
              <a:solidFill>
                <a:srgbClr val="D14343"/>
              </a:solidFill>
            </c:spPr>
            <c:extLst>
              <c:ext xmlns:c16="http://schemas.microsoft.com/office/drawing/2014/chart" uri="{C3380CC4-5D6E-409C-BE32-E72D297353CC}">
                <c16:uniqueId val="{00000009-F93F-4BFE-AF05-2F039E0107E8}"/>
              </c:ext>
            </c:extLst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000"/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93F-4BFE-AF05-2F039E0107E8}"/>
                </c:ext>
              </c:extLst>
            </c:dLbl>
            <c:dLbl>
              <c:idx val="1"/>
              <c:spPr/>
              <c:txPr>
                <a:bodyPr/>
                <a:lstStyle/>
                <a:p>
                  <a:pPr>
                    <a:defRPr sz="1000"/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93F-4BFE-AF05-2F039E0107E8}"/>
                </c:ext>
              </c:extLst>
            </c:dLbl>
            <c:dLbl>
              <c:idx val="2"/>
              <c:spPr/>
              <c:txPr>
                <a:bodyPr/>
                <a:lstStyle/>
                <a:p>
                  <a:pPr>
                    <a:defRPr sz="1000"/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93F-4BFE-AF05-2F039E0107E8}"/>
                </c:ext>
              </c:extLst>
            </c:dLbl>
            <c:dLbl>
              <c:idx val="3"/>
              <c:spPr/>
              <c:txPr>
                <a:bodyPr/>
                <a:lstStyle/>
                <a:p>
                  <a:pPr>
                    <a:defRPr sz="1000"/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93F-4BFE-AF05-2F039E0107E8}"/>
                </c:ext>
              </c:extLst>
            </c:dLbl>
            <c:dLbl>
              <c:idx val="4"/>
              <c:spPr/>
              <c:txPr>
                <a:bodyPr/>
                <a:lstStyle/>
                <a:p>
                  <a:pPr>
                    <a:defRPr sz="800"/>
                  </a:pPr>
                  <a:endParaRPr lang="sv-SE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F93F-4BFE-AF05-2F039E0107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sv-SE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Nej (n=36)</c:v>
                </c:pt>
                <c:pt idx="1">
                  <c:v>Ja, 1-2 stycken (n=41)</c:v>
                </c:pt>
                <c:pt idx="2">
                  <c:v>Ja, 3-5 stycken (n=23)</c:v>
                </c:pt>
                <c:pt idx="3">
                  <c:v>Ja, 6-8 stycken (n=2)</c:v>
                </c:pt>
                <c:pt idx="4">
                  <c:v>Ja, 9 eller fler (n=0)</c:v>
                </c:pt>
              </c:strCache>
            </c:strRef>
          </c:cat>
          <c:val>
            <c:numRef>
              <c:f>Sheet1!$B$2:$F$2</c:f>
              <c:numCache>
                <c:formatCode>0.00%</c:formatCode>
                <c:ptCount val="5"/>
                <c:pt idx="0">
                  <c:v>0.35294117647058826</c:v>
                </c:pt>
                <c:pt idx="1">
                  <c:v>0.40196078431372551</c:v>
                </c:pt>
                <c:pt idx="2">
                  <c:v>0.22549019607843138</c:v>
                </c:pt>
                <c:pt idx="3">
                  <c:v>1.9607843137254902E-2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93F-4BFE-AF05-2F039E0107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1"/>
        <c:majorTickMark val="cross"/>
        <c:minorTickMark val="cross"/>
        <c:tickLblPos val="nextTo"/>
        <c:txPr>
          <a:bodyPr rot="0"/>
          <a:lstStyle/>
          <a:p>
            <a:pPr>
              <a:defRPr sz="800"/>
            </a:pPr>
            <a:endParaRPr lang="sv-SE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D3D3D3"/>
              </a:solidFill>
            </a:ln>
          </c:spPr>
        </c:majorGridlines>
        <c:numFmt formatCode="0.0%" sourceLinked="0"/>
        <c:majorTickMark val="out"/>
        <c:minorTickMark val="none"/>
        <c:tickLblPos val="nextTo"/>
        <c:txPr>
          <a:bodyPr/>
          <a:lstStyle/>
          <a:p>
            <a:pPr>
              <a:defRPr sz="800" i="1"/>
            </a:pPr>
            <a:endParaRPr lang="sv-SE"/>
          </a:p>
        </c:txPr>
        <c:crossAx val="67451136"/>
        <c:crosses val="autoZero"/>
        <c:crossBetween val="between"/>
        <c:majorUnit val="0.1"/>
        <c:minorUnit val="0.05"/>
      </c:valAx>
    </c:plotArea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Series 1 (n = 101)</c:v>
                </c:pt>
              </c:strCache>
            </c:strRef>
          </c:tx>
          <c:spPr>
            <a:solidFill>
              <a:srgbClr val="49A4D9"/>
            </a:solidFill>
          </c:spPr>
          <c:invertIfNegative val="0"/>
          <c:dPt>
            <c:idx val="0"/>
            <c:invertIfNegative val="1"/>
            <c:bubble3D val="0"/>
            <c:extLst>
              <c:ext xmlns:c16="http://schemas.microsoft.com/office/drawing/2014/chart" uri="{C3380CC4-5D6E-409C-BE32-E72D297353CC}">
                <c16:uniqueId val="{00000001-B534-4AC3-BC48-255CA2758200}"/>
              </c:ext>
            </c:extLst>
          </c:dPt>
          <c:dPt>
            <c:idx val="1"/>
            <c:invertIfNegative val="1"/>
            <c:bubble3D val="0"/>
            <c:spPr>
              <a:solidFill>
                <a:srgbClr val="6E4673"/>
              </a:solidFill>
            </c:spPr>
            <c:extLst>
              <c:ext xmlns:c16="http://schemas.microsoft.com/office/drawing/2014/chart" uri="{C3380CC4-5D6E-409C-BE32-E72D297353CC}">
                <c16:uniqueId val="{00000003-B534-4AC3-BC48-255CA2758200}"/>
              </c:ext>
            </c:extLst>
          </c:dPt>
          <c:dPt>
            <c:idx val="2"/>
            <c:invertIfNegative val="1"/>
            <c:bubble3D val="0"/>
            <c:spPr>
              <a:solidFill>
                <a:srgbClr val="649E0B"/>
              </a:solidFill>
            </c:spPr>
            <c:extLst>
              <c:ext xmlns:c16="http://schemas.microsoft.com/office/drawing/2014/chart" uri="{C3380CC4-5D6E-409C-BE32-E72D297353CC}">
                <c16:uniqueId val="{00000005-B534-4AC3-BC48-255CA2758200}"/>
              </c:ext>
            </c:extLst>
          </c:dPt>
          <c:dPt>
            <c:idx val="3"/>
            <c:invertIfNegative val="1"/>
            <c:bubble3D val="0"/>
            <c:spPr>
              <a:solidFill>
                <a:srgbClr val="F6921E"/>
              </a:solidFill>
            </c:spPr>
            <c:extLst>
              <c:ext xmlns:c16="http://schemas.microsoft.com/office/drawing/2014/chart" uri="{C3380CC4-5D6E-409C-BE32-E72D297353CC}">
                <c16:uniqueId val="{00000007-B534-4AC3-BC48-255CA2758200}"/>
              </c:ext>
            </c:extLst>
          </c:dPt>
          <c:dPt>
            <c:idx val="4"/>
            <c:invertIfNegative val="1"/>
            <c:bubble3D val="0"/>
            <c:spPr>
              <a:solidFill>
                <a:srgbClr val="D14343"/>
              </a:solidFill>
            </c:spPr>
            <c:extLst>
              <c:ext xmlns:c16="http://schemas.microsoft.com/office/drawing/2014/chart" uri="{C3380CC4-5D6E-409C-BE32-E72D297353CC}">
                <c16:uniqueId val="{00000009-B534-4AC3-BC48-255CA2758200}"/>
              </c:ext>
            </c:extLst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000"/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534-4AC3-BC48-255CA2758200}"/>
                </c:ext>
              </c:extLst>
            </c:dLbl>
            <c:dLbl>
              <c:idx val="1"/>
              <c:spPr/>
              <c:txPr>
                <a:bodyPr/>
                <a:lstStyle/>
                <a:p>
                  <a:pPr>
                    <a:defRPr sz="1000"/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534-4AC3-BC48-255CA2758200}"/>
                </c:ext>
              </c:extLst>
            </c:dLbl>
            <c:dLbl>
              <c:idx val="2"/>
              <c:spPr/>
              <c:txPr>
                <a:bodyPr/>
                <a:lstStyle/>
                <a:p>
                  <a:pPr>
                    <a:defRPr sz="1000"/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534-4AC3-BC48-255CA2758200}"/>
                </c:ext>
              </c:extLst>
            </c:dLbl>
            <c:dLbl>
              <c:idx val="3"/>
              <c:spPr/>
              <c:txPr>
                <a:bodyPr/>
                <a:lstStyle/>
                <a:p>
                  <a:pPr>
                    <a:defRPr sz="800"/>
                  </a:pPr>
                  <a:endParaRPr lang="sv-SE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B534-4AC3-BC48-255CA2758200}"/>
                </c:ext>
              </c:extLst>
            </c:dLbl>
            <c:dLbl>
              <c:idx val="4"/>
              <c:spPr/>
              <c:txPr>
                <a:bodyPr/>
                <a:lstStyle/>
                <a:p>
                  <a:pPr>
                    <a:defRPr sz="1000"/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534-4AC3-BC48-255CA275820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sv-SE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Nej (n=31)</c:v>
                </c:pt>
                <c:pt idx="1">
                  <c:v>Ja, 1-2 stycken (n=55)</c:v>
                </c:pt>
                <c:pt idx="2">
                  <c:v>Ja, 3-5 stycken (n=14)</c:v>
                </c:pt>
                <c:pt idx="3">
                  <c:v>Ja, 6-8 stycken (n=0)</c:v>
                </c:pt>
                <c:pt idx="4">
                  <c:v>Ja, 9 eller fler (n=1)</c:v>
                </c:pt>
              </c:strCache>
            </c:strRef>
          </c:cat>
          <c:val>
            <c:numRef>
              <c:f>Sheet1!$B$2:$F$2</c:f>
              <c:numCache>
                <c:formatCode>0.00%</c:formatCode>
                <c:ptCount val="5"/>
                <c:pt idx="0">
                  <c:v>0.30693069306930693</c:v>
                </c:pt>
                <c:pt idx="1">
                  <c:v>0.54455445544554459</c:v>
                </c:pt>
                <c:pt idx="2">
                  <c:v>0.13861386138613863</c:v>
                </c:pt>
                <c:pt idx="3">
                  <c:v>0</c:v>
                </c:pt>
                <c:pt idx="4">
                  <c:v>9.9009900990099011E-3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534-4AC3-BC48-255CA27582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1"/>
        <c:majorTickMark val="cross"/>
        <c:minorTickMark val="cross"/>
        <c:tickLblPos val="nextTo"/>
        <c:txPr>
          <a:bodyPr rot="0"/>
          <a:lstStyle/>
          <a:p>
            <a:pPr>
              <a:defRPr sz="800"/>
            </a:pPr>
            <a:endParaRPr lang="sv-SE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D3D3D3"/>
              </a:solidFill>
            </a:ln>
          </c:spPr>
        </c:majorGridlines>
        <c:numFmt formatCode="0.0%" sourceLinked="0"/>
        <c:majorTickMark val="out"/>
        <c:minorTickMark val="none"/>
        <c:tickLblPos val="nextTo"/>
        <c:txPr>
          <a:bodyPr/>
          <a:lstStyle/>
          <a:p>
            <a:pPr>
              <a:defRPr sz="800" i="1"/>
            </a:pPr>
            <a:endParaRPr lang="sv-SE"/>
          </a:p>
        </c:txPr>
        <c:crossAx val="67451136"/>
        <c:crosses val="autoZero"/>
        <c:crossBetween val="between"/>
        <c:majorUnit val="0.1"/>
        <c:minorUnit val="0.05"/>
      </c:valAx>
    </c:plotArea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Series 1 (n = 100)</c:v>
                </c:pt>
              </c:strCache>
            </c:strRef>
          </c:tx>
          <c:spPr>
            <a:solidFill>
              <a:srgbClr val="49A4D9"/>
            </a:solidFill>
          </c:spPr>
          <c:invertIfNegative val="0"/>
          <c:dPt>
            <c:idx val="0"/>
            <c:invertIfNegative val="1"/>
            <c:bubble3D val="0"/>
            <c:extLst>
              <c:ext xmlns:c16="http://schemas.microsoft.com/office/drawing/2014/chart" uri="{C3380CC4-5D6E-409C-BE32-E72D297353CC}">
                <c16:uniqueId val="{00000001-36C4-42D8-B4AB-3848280C4628}"/>
              </c:ext>
            </c:extLst>
          </c:dPt>
          <c:dPt>
            <c:idx val="1"/>
            <c:invertIfNegative val="1"/>
            <c:bubble3D val="0"/>
            <c:spPr>
              <a:solidFill>
                <a:srgbClr val="6E4673"/>
              </a:solidFill>
            </c:spPr>
            <c:extLst>
              <c:ext xmlns:c16="http://schemas.microsoft.com/office/drawing/2014/chart" uri="{C3380CC4-5D6E-409C-BE32-E72D297353CC}">
                <c16:uniqueId val="{00000003-36C4-42D8-B4AB-3848280C4628}"/>
              </c:ext>
            </c:extLst>
          </c:dPt>
          <c:dPt>
            <c:idx val="2"/>
            <c:invertIfNegative val="1"/>
            <c:bubble3D val="0"/>
            <c:spPr>
              <a:solidFill>
                <a:srgbClr val="649E0B"/>
              </a:solidFill>
            </c:spPr>
            <c:extLst>
              <c:ext xmlns:c16="http://schemas.microsoft.com/office/drawing/2014/chart" uri="{C3380CC4-5D6E-409C-BE32-E72D297353CC}">
                <c16:uniqueId val="{00000005-36C4-42D8-B4AB-3848280C4628}"/>
              </c:ext>
            </c:extLst>
          </c:dPt>
          <c:dPt>
            <c:idx val="3"/>
            <c:invertIfNegative val="1"/>
            <c:bubble3D val="0"/>
            <c:spPr>
              <a:solidFill>
                <a:srgbClr val="F6921E"/>
              </a:solidFill>
            </c:spPr>
            <c:extLst>
              <c:ext xmlns:c16="http://schemas.microsoft.com/office/drawing/2014/chart" uri="{C3380CC4-5D6E-409C-BE32-E72D297353CC}">
                <c16:uniqueId val="{00000007-36C4-42D8-B4AB-3848280C4628}"/>
              </c:ext>
            </c:extLst>
          </c:dPt>
          <c:dPt>
            <c:idx val="4"/>
            <c:invertIfNegative val="1"/>
            <c:bubble3D val="0"/>
            <c:spPr>
              <a:solidFill>
                <a:srgbClr val="D14343"/>
              </a:solidFill>
            </c:spPr>
            <c:extLst>
              <c:ext xmlns:c16="http://schemas.microsoft.com/office/drawing/2014/chart" uri="{C3380CC4-5D6E-409C-BE32-E72D297353CC}">
                <c16:uniqueId val="{00000009-36C4-42D8-B4AB-3848280C4628}"/>
              </c:ext>
            </c:extLst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000"/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6C4-42D8-B4AB-3848280C4628}"/>
                </c:ext>
              </c:extLst>
            </c:dLbl>
            <c:dLbl>
              <c:idx val="1"/>
              <c:spPr/>
              <c:txPr>
                <a:bodyPr/>
                <a:lstStyle/>
                <a:p>
                  <a:pPr>
                    <a:defRPr sz="1000"/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6C4-42D8-B4AB-3848280C4628}"/>
                </c:ext>
              </c:extLst>
            </c:dLbl>
            <c:dLbl>
              <c:idx val="2"/>
              <c:spPr/>
              <c:txPr>
                <a:bodyPr/>
                <a:lstStyle/>
                <a:p>
                  <a:pPr>
                    <a:defRPr sz="1000"/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6C4-42D8-B4AB-3848280C4628}"/>
                </c:ext>
              </c:extLst>
            </c:dLbl>
            <c:dLbl>
              <c:idx val="3"/>
              <c:spPr/>
              <c:txPr>
                <a:bodyPr/>
                <a:lstStyle/>
                <a:p>
                  <a:pPr>
                    <a:defRPr sz="800"/>
                  </a:pPr>
                  <a:endParaRPr lang="sv-SE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36C4-42D8-B4AB-3848280C4628}"/>
                </c:ext>
              </c:extLst>
            </c:dLbl>
            <c:dLbl>
              <c:idx val="4"/>
              <c:spPr/>
              <c:txPr>
                <a:bodyPr/>
                <a:lstStyle/>
                <a:p>
                  <a:pPr>
                    <a:defRPr sz="800"/>
                  </a:pPr>
                  <a:endParaRPr lang="sv-SE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36C4-42D8-B4AB-3848280C462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sv-SE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Nej (n=67)</c:v>
                </c:pt>
                <c:pt idx="1">
                  <c:v>Ja, 1-2 stycken (n=30)</c:v>
                </c:pt>
                <c:pt idx="2">
                  <c:v>Ja, 3-5 stycken (n=3)</c:v>
                </c:pt>
                <c:pt idx="3">
                  <c:v>Ja, 6-8 stycken (n=0)</c:v>
                </c:pt>
                <c:pt idx="4">
                  <c:v>Ja, 9 eller fler (n=0)</c:v>
                </c:pt>
              </c:strCache>
            </c:strRef>
          </c:cat>
          <c:val>
            <c:numRef>
              <c:f>Sheet1!$B$2:$F$2</c:f>
              <c:numCache>
                <c:formatCode>0.00%</c:formatCode>
                <c:ptCount val="5"/>
                <c:pt idx="0">
                  <c:v>0.67</c:v>
                </c:pt>
                <c:pt idx="1">
                  <c:v>0.3</c:v>
                </c:pt>
                <c:pt idx="2">
                  <c:v>0.03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6C4-42D8-B4AB-3848280C46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1"/>
        <c:majorTickMark val="cross"/>
        <c:minorTickMark val="cross"/>
        <c:tickLblPos val="nextTo"/>
        <c:txPr>
          <a:bodyPr rot="0"/>
          <a:lstStyle/>
          <a:p>
            <a:pPr>
              <a:defRPr sz="800"/>
            </a:pPr>
            <a:endParaRPr lang="sv-SE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D3D3D3"/>
              </a:solidFill>
            </a:ln>
          </c:spPr>
        </c:majorGridlines>
        <c:numFmt formatCode="0.0%" sourceLinked="0"/>
        <c:majorTickMark val="out"/>
        <c:minorTickMark val="none"/>
        <c:tickLblPos val="nextTo"/>
        <c:txPr>
          <a:bodyPr/>
          <a:lstStyle/>
          <a:p>
            <a:pPr>
              <a:defRPr sz="800" i="1"/>
            </a:pPr>
            <a:endParaRPr lang="sv-SE"/>
          </a:p>
        </c:txPr>
        <c:crossAx val="67451136"/>
        <c:crosses val="autoZero"/>
        <c:crossBetween val="between"/>
        <c:majorUnit val="0.1"/>
        <c:minorUnit val="0.05"/>
      </c:valAx>
    </c:plotArea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Series 1 (n = 100)</c:v>
                </c:pt>
              </c:strCache>
            </c:strRef>
          </c:tx>
          <c:spPr>
            <a:solidFill>
              <a:srgbClr val="49A4D9"/>
            </a:solidFill>
          </c:spPr>
          <c:invertIfNegative val="0"/>
          <c:dPt>
            <c:idx val="0"/>
            <c:invertIfNegative val="1"/>
            <c:bubble3D val="0"/>
            <c:extLst>
              <c:ext xmlns:c16="http://schemas.microsoft.com/office/drawing/2014/chart" uri="{C3380CC4-5D6E-409C-BE32-E72D297353CC}">
                <c16:uniqueId val="{00000001-F59B-4AE3-AD06-53AF378F8698}"/>
              </c:ext>
            </c:extLst>
          </c:dPt>
          <c:dPt>
            <c:idx val="1"/>
            <c:invertIfNegative val="1"/>
            <c:bubble3D val="0"/>
            <c:spPr>
              <a:solidFill>
                <a:srgbClr val="6E4673"/>
              </a:solidFill>
            </c:spPr>
            <c:extLst>
              <c:ext xmlns:c16="http://schemas.microsoft.com/office/drawing/2014/chart" uri="{C3380CC4-5D6E-409C-BE32-E72D297353CC}">
                <c16:uniqueId val="{00000003-F59B-4AE3-AD06-53AF378F8698}"/>
              </c:ext>
            </c:extLst>
          </c:dPt>
          <c:dPt>
            <c:idx val="2"/>
            <c:invertIfNegative val="1"/>
            <c:bubble3D val="0"/>
            <c:spPr>
              <a:solidFill>
                <a:srgbClr val="649E0B"/>
              </a:solidFill>
            </c:spPr>
            <c:extLst>
              <c:ext xmlns:c16="http://schemas.microsoft.com/office/drawing/2014/chart" uri="{C3380CC4-5D6E-409C-BE32-E72D297353CC}">
                <c16:uniqueId val="{00000005-F59B-4AE3-AD06-53AF378F8698}"/>
              </c:ext>
            </c:extLst>
          </c:dPt>
          <c:dPt>
            <c:idx val="3"/>
            <c:invertIfNegative val="1"/>
            <c:bubble3D val="0"/>
            <c:spPr>
              <a:solidFill>
                <a:srgbClr val="F6921E"/>
              </a:solidFill>
            </c:spPr>
            <c:extLst>
              <c:ext xmlns:c16="http://schemas.microsoft.com/office/drawing/2014/chart" uri="{C3380CC4-5D6E-409C-BE32-E72D297353CC}">
                <c16:uniqueId val="{00000007-F59B-4AE3-AD06-53AF378F8698}"/>
              </c:ext>
            </c:extLst>
          </c:dPt>
          <c:dPt>
            <c:idx val="4"/>
            <c:invertIfNegative val="1"/>
            <c:bubble3D val="0"/>
            <c:spPr>
              <a:solidFill>
                <a:srgbClr val="D14343"/>
              </a:solidFill>
            </c:spPr>
            <c:extLst>
              <c:ext xmlns:c16="http://schemas.microsoft.com/office/drawing/2014/chart" uri="{C3380CC4-5D6E-409C-BE32-E72D297353CC}">
                <c16:uniqueId val="{00000009-F59B-4AE3-AD06-53AF378F8698}"/>
              </c:ext>
            </c:extLst>
          </c:dPt>
          <c:dPt>
            <c:idx val="5"/>
            <c:invertIfNegative val="1"/>
            <c:bubble3D val="0"/>
            <c:spPr>
              <a:solidFill>
                <a:srgbClr val="00AFAF"/>
              </a:solidFill>
            </c:spPr>
            <c:extLst>
              <c:ext xmlns:c16="http://schemas.microsoft.com/office/drawing/2014/chart" uri="{C3380CC4-5D6E-409C-BE32-E72D297353CC}">
                <c16:uniqueId val="{0000000B-F59B-4AE3-AD06-53AF378F8698}"/>
              </c:ext>
            </c:extLst>
          </c:dPt>
          <c:dPt>
            <c:idx val="6"/>
            <c:invertIfNegative val="1"/>
            <c:bubble3D val="0"/>
            <c:spPr>
              <a:solidFill>
                <a:srgbClr val="66BBED"/>
              </a:solidFill>
            </c:spPr>
            <c:extLst>
              <c:ext xmlns:c16="http://schemas.microsoft.com/office/drawing/2014/chart" uri="{C3380CC4-5D6E-409C-BE32-E72D297353CC}">
                <c16:uniqueId val="{0000000D-F59B-4AE3-AD06-53AF378F8698}"/>
              </c:ext>
            </c:extLst>
          </c:dPt>
          <c:dPt>
            <c:idx val="7"/>
            <c:invertIfNegative val="1"/>
            <c:bubble3D val="0"/>
            <c:spPr>
              <a:solidFill>
                <a:srgbClr val="95609C"/>
              </a:solidFill>
            </c:spPr>
            <c:extLst>
              <c:ext xmlns:c16="http://schemas.microsoft.com/office/drawing/2014/chart" uri="{C3380CC4-5D6E-409C-BE32-E72D297353CC}">
                <c16:uniqueId val="{0000000F-F59B-4AE3-AD06-53AF378F8698}"/>
              </c:ext>
            </c:extLst>
          </c:dPt>
          <c:dPt>
            <c:idx val="8"/>
            <c:invertIfNegative val="1"/>
            <c:bubble3D val="0"/>
            <c:spPr>
              <a:solidFill>
                <a:srgbClr val="A1C964"/>
              </a:solidFill>
            </c:spPr>
            <c:extLst>
              <c:ext xmlns:c16="http://schemas.microsoft.com/office/drawing/2014/chart" uri="{C3380CC4-5D6E-409C-BE32-E72D297353CC}">
                <c16:uniqueId val="{00000011-F59B-4AE3-AD06-53AF378F8698}"/>
              </c:ext>
            </c:extLst>
          </c:dPt>
          <c:dPt>
            <c:idx val="9"/>
            <c:invertIfNegative val="1"/>
            <c:bubble3D val="0"/>
            <c:spPr>
              <a:solidFill>
                <a:srgbClr val="FAAF40"/>
              </a:solidFill>
            </c:spPr>
            <c:extLst>
              <c:ext xmlns:c16="http://schemas.microsoft.com/office/drawing/2014/chart" uri="{C3380CC4-5D6E-409C-BE32-E72D297353CC}">
                <c16:uniqueId val="{00000013-F59B-4AE3-AD06-53AF378F8698}"/>
              </c:ext>
            </c:extLst>
          </c:dPt>
          <c:dPt>
            <c:idx val="10"/>
            <c:invertIfNegative val="1"/>
            <c:bubble3D val="0"/>
            <c:spPr>
              <a:solidFill>
                <a:srgbClr val="E56F6F"/>
              </a:solidFill>
            </c:spPr>
            <c:extLst>
              <c:ext xmlns:c16="http://schemas.microsoft.com/office/drawing/2014/chart" uri="{C3380CC4-5D6E-409C-BE32-E72D297353CC}">
                <c16:uniqueId val="{00000015-F59B-4AE3-AD06-53AF378F8698}"/>
              </c:ext>
            </c:extLst>
          </c:dPt>
          <c:dPt>
            <c:idx val="11"/>
            <c:invertIfNegative val="1"/>
            <c:bubble3D val="0"/>
            <c:spPr>
              <a:solidFill>
                <a:srgbClr val="46DBDB"/>
              </a:solidFill>
            </c:spPr>
            <c:extLst>
              <c:ext xmlns:c16="http://schemas.microsoft.com/office/drawing/2014/chart" uri="{C3380CC4-5D6E-409C-BE32-E72D297353CC}">
                <c16:uniqueId val="{00000017-F59B-4AE3-AD06-53AF378F8698}"/>
              </c:ext>
            </c:extLst>
          </c:dPt>
          <c:dPt>
            <c:idx val="12"/>
            <c:invertIfNegative val="1"/>
            <c:bubble3D val="0"/>
            <c:extLst>
              <c:ext xmlns:c16="http://schemas.microsoft.com/office/drawing/2014/chart" uri="{C3380CC4-5D6E-409C-BE32-E72D297353CC}">
                <c16:uniqueId val="{00000019-F59B-4AE3-AD06-53AF378F8698}"/>
              </c:ext>
            </c:extLst>
          </c:dPt>
          <c:dPt>
            <c:idx val="13"/>
            <c:invertIfNegative val="1"/>
            <c:bubble3D val="0"/>
            <c:spPr>
              <a:solidFill>
                <a:srgbClr val="6E4673"/>
              </a:solidFill>
            </c:spPr>
            <c:extLst>
              <c:ext xmlns:c16="http://schemas.microsoft.com/office/drawing/2014/chart" uri="{C3380CC4-5D6E-409C-BE32-E72D297353CC}">
                <c16:uniqueId val="{0000001B-F59B-4AE3-AD06-53AF378F8698}"/>
              </c:ext>
            </c:extLst>
          </c:dPt>
          <c:dPt>
            <c:idx val="14"/>
            <c:invertIfNegative val="1"/>
            <c:bubble3D val="0"/>
            <c:spPr>
              <a:solidFill>
                <a:srgbClr val="649E0B"/>
              </a:solidFill>
            </c:spPr>
            <c:extLst>
              <c:ext xmlns:c16="http://schemas.microsoft.com/office/drawing/2014/chart" uri="{C3380CC4-5D6E-409C-BE32-E72D297353CC}">
                <c16:uniqueId val="{0000001D-F59B-4AE3-AD06-53AF378F8698}"/>
              </c:ext>
            </c:extLst>
          </c:dPt>
          <c:dPt>
            <c:idx val="15"/>
            <c:invertIfNegative val="1"/>
            <c:bubble3D val="0"/>
            <c:spPr>
              <a:solidFill>
                <a:srgbClr val="F6921E"/>
              </a:solidFill>
            </c:spPr>
            <c:extLst>
              <c:ext xmlns:c16="http://schemas.microsoft.com/office/drawing/2014/chart" uri="{C3380CC4-5D6E-409C-BE32-E72D297353CC}">
                <c16:uniqueId val="{0000001F-F59B-4AE3-AD06-53AF378F8698}"/>
              </c:ext>
            </c:extLst>
          </c:dPt>
          <c:dPt>
            <c:idx val="16"/>
            <c:invertIfNegative val="1"/>
            <c:bubble3D val="0"/>
            <c:spPr>
              <a:solidFill>
                <a:srgbClr val="D14343"/>
              </a:solidFill>
            </c:spPr>
            <c:extLst>
              <c:ext xmlns:c16="http://schemas.microsoft.com/office/drawing/2014/chart" uri="{C3380CC4-5D6E-409C-BE32-E72D297353CC}">
                <c16:uniqueId val="{00000021-F59B-4AE3-AD06-53AF378F8698}"/>
              </c:ext>
            </c:extLst>
          </c:dPt>
          <c:dPt>
            <c:idx val="17"/>
            <c:invertIfNegative val="1"/>
            <c:bubble3D val="0"/>
            <c:spPr>
              <a:solidFill>
                <a:srgbClr val="00AFAF"/>
              </a:solidFill>
            </c:spPr>
            <c:extLst>
              <c:ext xmlns:c16="http://schemas.microsoft.com/office/drawing/2014/chart" uri="{C3380CC4-5D6E-409C-BE32-E72D297353CC}">
                <c16:uniqueId val="{00000023-F59B-4AE3-AD06-53AF378F8698}"/>
              </c:ext>
            </c:extLst>
          </c:dPt>
          <c:dPt>
            <c:idx val="18"/>
            <c:invertIfNegative val="1"/>
            <c:bubble3D val="0"/>
            <c:spPr>
              <a:solidFill>
                <a:srgbClr val="66BBED"/>
              </a:solidFill>
            </c:spPr>
            <c:extLst>
              <c:ext xmlns:c16="http://schemas.microsoft.com/office/drawing/2014/chart" uri="{C3380CC4-5D6E-409C-BE32-E72D297353CC}">
                <c16:uniqueId val="{00000025-F59B-4AE3-AD06-53AF378F8698}"/>
              </c:ext>
            </c:extLst>
          </c:dPt>
          <c:dPt>
            <c:idx val="19"/>
            <c:invertIfNegative val="1"/>
            <c:bubble3D val="0"/>
            <c:spPr>
              <a:solidFill>
                <a:srgbClr val="95609C"/>
              </a:solidFill>
            </c:spPr>
            <c:extLst>
              <c:ext xmlns:c16="http://schemas.microsoft.com/office/drawing/2014/chart" uri="{C3380CC4-5D6E-409C-BE32-E72D297353CC}">
                <c16:uniqueId val="{00000027-F59B-4AE3-AD06-53AF378F8698}"/>
              </c:ext>
            </c:extLst>
          </c:dPt>
          <c:dPt>
            <c:idx val="20"/>
            <c:invertIfNegative val="1"/>
            <c:bubble3D val="0"/>
            <c:spPr>
              <a:solidFill>
                <a:srgbClr val="A1C964"/>
              </a:solidFill>
            </c:spPr>
            <c:extLst>
              <c:ext xmlns:c16="http://schemas.microsoft.com/office/drawing/2014/chart" uri="{C3380CC4-5D6E-409C-BE32-E72D297353CC}">
                <c16:uniqueId val="{00000029-F59B-4AE3-AD06-53AF378F8698}"/>
              </c:ext>
            </c:extLst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800"/>
                  </a:pPr>
                  <a:endParaRPr lang="sv-SE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F59B-4AE3-AD06-53AF378F8698}"/>
                </c:ext>
              </c:extLst>
            </c:dLbl>
            <c:dLbl>
              <c:idx val="1"/>
              <c:spPr/>
              <c:txPr>
                <a:bodyPr/>
                <a:lstStyle/>
                <a:p>
                  <a:pPr>
                    <a:defRPr sz="1000"/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9B-4AE3-AD06-53AF378F8698}"/>
                </c:ext>
              </c:extLst>
            </c:dLbl>
            <c:dLbl>
              <c:idx val="2"/>
              <c:spPr/>
              <c:txPr>
                <a:bodyPr/>
                <a:lstStyle/>
                <a:p>
                  <a:pPr>
                    <a:defRPr sz="1000"/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9B-4AE3-AD06-53AF378F8698}"/>
                </c:ext>
              </c:extLst>
            </c:dLbl>
            <c:dLbl>
              <c:idx val="3"/>
              <c:spPr/>
              <c:txPr>
                <a:bodyPr/>
                <a:lstStyle/>
                <a:p>
                  <a:pPr>
                    <a:defRPr sz="1000"/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9B-4AE3-AD06-53AF378F8698}"/>
                </c:ext>
              </c:extLst>
            </c:dLbl>
            <c:dLbl>
              <c:idx val="4"/>
              <c:spPr/>
              <c:txPr>
                <a:bodyPr/>
                <a:lstStyle/>
                <a:p>
                  <a:pPr>
                    <a:defRPr sz="1000"/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9B-4AE3-AD06-53AF378F8698}"/>
                </c:ext>
              </c:extLst>
            </c:dLbl>
            <c:dLbl>
              <c:idx val="5"/>
              <c:spPr/>
              <c:txPr>
                <a:bodyPr/>
                <a:lstStyle/>
                <a:p>
                  <a:pPr>
                    <a:defRPr sz="1000"/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9B-4AE3-AD06-53AF378F8698}"/>
                </c:ext>
              </c:extLst>
            </c:dLbl>
            <c:dLbl>
              <c:idx val="6"/>
              <c:spPr/>
              <c:txPr>
                <a:bodyPr/>
                <a:lstStyle/>
                <a:p>
                  <a:pPr>
                    <a:defRPr sz="1000"/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9B-4AE3-AD06-53AF378F8698}"/>
                </c:ext>
              </c:extLst>
            </c:dLbl>
            <c:dLbl>
              <c:idx val="7"/>
              <c:spPr/>
              <c:txPr>
                <a:bodyPr/>
                <a:lstStyle/>
                <a:p>
                  <a:pPr>
                    <a:defRPr sz="1000"/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9B-4AE3-AD06-53AF378F8698}"/>
                </c:ext>
              </c:extLst>
            </c:dLbl>
            <c:dLbl>
              <c:idx val="8"/>
              <c:spPr/>
              <c:txPr>
                <a:bodyPr/>
                <a:lstStyle/>
                <a:p>
                  <a:pPr>
                    <a:defRPr sz="1000"/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9B-4AE3-AD06-53AF378F8698}"/>
                </c:ext>
              </c:extLst>
            </c:dLbl>
            <c:dLbl>
              <c:idx val="9"/>
              <c:spPr/>
              <c:txPr>
                <a:bodyPr/>
                <a:lstStyle/>
                <a:p>
                  <a:pPr>
                    <a:defRPr sz="1000"/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9B-4AE3-AD06-53AF378F8698}"/>
                </c:ext>
              </c:extLst>
            </c:dLbl>
            <c:dLbl>
              <c:idx val="10"/>
              <c:spPr/>
              <c:txPr>
                <a:bodyPr/>
                <a:lstStyle/>
                <a:p>
                  <a:pPr>
                    <a:defRPr sz="1000"/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F59B-4AE3-AD06-53AF378F8698}"/>
                </c:ext>
              </c:extLst>
            </c:dLbl>
            <c:dLbl>
              <c:idx val="11"/>
              <c:spPr/>
              <c:txPr>
                <a:bodyPr/>
                <a:lstStyle/>
                <a:p>
                  <a:pPr>
                    <a:defRPr sz="1000"/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F59B-4AE3-AD06-53AF378F8698}"/>
                </c:ext>
              </c:extLst>
            </c:dLbl>
            <c:dLbl>
              <c:idx val="12"/>
              <c:spPr/>
              <c:txPr>
                <a:bodyPr/>
                <a:lstStyle/>
                <a:p>
                  <a:pPr>
                    <a:defRPr sz="1000"/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F59B-4AE3-AD06-53AF378F8698}"/>
                </c:ext>
              </c:extLst>
            </c:dLbl>
            <c:dLbl>
              <c:idx val="13"/>
              <c:spPr/>
              <c:txPr>
                <a:bodyPr/>
                <a:lstStyle/>
                <a:p>
                  <a:pPr>
                    <a:defRPr sz="1000"/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F59B-4AE3-AD06-53AF378F8698}"/>
                </c:ext>
              </c:extLst>
            </c:dLbl>
            <c:dLbl>
              <c:idx val="14"/>
              <c:spPr/>
              <c:txPr>
                <a:bodyPr/>
                <a:lstStyle/>
                <a:p>
                  <a:pPr>
                    <a:defRPr sz="1000"/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F59B-4AE3-AD06-53AF378F8698}"/>
                </c:ext>
              </c:extLst>
            </c:dLbl>
            <c:dLbl>
              <c:idx val="15"/>
              <c:spPr/>
              <c:txPr>
                <a:bodyPr/>
                <a:lstStyle/>
                <a:p>
                  <a:pPr>
                    <a:defRPr sz="1000"/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F59B-4AE3-AD06-53AF378F8698}"/>
                </c:ext>
              </c:extLst>
            </c:dLbl>
            <c:dLbl>
              <c:idx val="16"/>
              <c:spPr/>
              <c:txPr>
                <a:bodyPr/>
                <a:lstStyle/>
                <a:p>
                  <a:pPr>
                    <a:defRPr sz="1000"/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F59B-4AE3-AD06-53AF378F8698}"/>
                </c:ext>
              </c:extLst>
            </c:dLbl>
            <c:dLbl>
              <c:idx val="17"/>
              <c:spPr/>
              <c:txPr>
                <a:bodyPr/>
                <a:lstStyle/>
                <a:p>
                  <a:pPr>
                    <a:defRPr sz="1000"/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F59B-4AE3-AD06-53AF378F8698}"/>
                </c:ext>
              </c:extLst>
            </c:dLbl>
            <c:dLbl>
              <c:idx val="18"/>
              <c:spPr/>
              <c:txPr>
                <a:bodyPr/>
                <a:lstStyle/>
                <a:p>
                  <a:pPr>
                    <a:defRPr sz="1000"/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F59B-4AE3-AD06-53AF378F8698}"/>
                </c:ext>
              </c:extLst>
            </c:dLbl>
            <c:dLbl>
              <c:idx val="19"/>
              <c:spPr/>
              <c:txPr>
                <a:bodyPr/>
                <a:lstStyle/>
                <a:p>
                  <a:pPr>
                    <a:defRPr sz="1000"/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7-F59B-4AE3-AD06-53AF378F8698}"/>
                </c:ext>
              </c:extLst>
            </c:dLbl>
            <c:dLbl>
              <c:idx val="20"/>
              <c:spPr/>
              <c:txPr>
                <a:bodyPr/>
                <a:lstStyle/>
                <a:p>
                  <a:pPr>
                    <a:defRPr sz="1000"/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F59B-4AE3-AD06-53AF378F869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sv-SE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Sheet1!$B$1:$V$1</c:f>
              <c:strCache>
                <c:ptCount val="21"/>
                <c:pt idx="0">
                  <c:v>Blekinge  (n=0)</c:v>
                </c:pt>
                <c:pt idx="1">
                  <c:v>Dalarna (n=2)</c:v>
                </c:pt>
                <c:pt idx="2">
                  <c:v>Gotland (n=4)</c:v>
                </c:pt>
                <c:pt idx="3">
                  <c:v>Gävleborg (n=5)</c:v>
                </c:pt>
                <c:pt idx="4">
                  <c:v>Halland (n=1)</c:v>
                </c:pt>
                <c:pt idx="5">
                  <c:v>Jämtland (n=1)</c:v>
                </c:pt>
                <c:pt idx="6">
                  <c:v>Jönköping (n=6)</c:v>
                </c:pt>
                <c:pt idx="7">
                  <c:v>Kalmar (n=5)</c:v>
                </c:pt>
                <c:pt idx="8">
                  <c:v>Kronoberg (n=2)</c:v>
                </c:pt>
                <c:pt idx="9">
                  <c:v>Norrbotten (n=2)</c:v>
                </c:pt>
                <c:pt idx="10">
                  <c:v>Skåne (n=8)</c:v>
                </c:pt>
                <c:pt idx="11">
                  <c:v>Stockholm (n=20)</c:v>
                </c:pt>
                <c:pt idx="12">
                  <c:v>Södermanland (n=4)</c:v>
                </c:pt>
                <c:pt idx="13">
                  <c:v>Uppsala (n=4)</c:v>
                </c:pt>
                <c:pt idx="14">
                  <c:v>Värmland (n=3)</c:v>
                </c:pt>
                <c:pt idx="15">
                  <c:v>Västerbotten (n=2)</c:v>
                </c:pt>
                <c:pt idx="16">
                  <c:v>Västernorrland (n=4)</c:v>
                </c:pt>
                <c:pt idx="17">
                  <c:v>Västmanland (n=3)</c:v>
                </c:pt>
                <c:pt idx="18">
                  <c:v>Västra Götaland (n=13)</c:v>
                </c:pt>
                <c:pt idx="19">
                  <c:v>Örebro (n=3)</c:v>
                </c:pt>
                <c:pt idx="20">
                  <c:v>Östergötland (n=8)</c:v>
                </c:pt>
              </c:strCache>
            </c:strRef>
          </c:cat>
          <c:val>
            <c:numRef>
              <c:f>Sheet1!$B$2:$V$2</c:f>
              <c:numCache>
                <c:formatCode>0.00%</c:formatCode>
                <c:ptCount val="21"/>
                <c:pt idx="0">
                  <c:v>0</c:v>
                </c:pt>
                <c:pt idx="1">
                  <c:v>0.02</c:v>
                </c:pt>
                <c:pt idx="2">
                  <c:v>0.04</c:v>
                </c:pt>
                <c:pt idx="3">
                  <c:v>0.05</c:v>
                </c:pt>
                <c:pt idx="4">
                  <c:v>0.01</c:v>
                </c:pt>
                <c:pt idx="5">
                  <c:v>0.01</c:v>
                </c:pt>
                <c:pt idx="6">
                  <c:v>0.06</c:v>
                </c:pt>
                <c:pt idx="7">
                  <c:v>0.05</c:v>
                </c:pt>
                <c:pt idx="8">
                  <c:v>0.02</c:v>
                </c:pt>
                <c:pt idx="9">
                  <c:v>0.02</c:v>
                </c:pt>
                <c:pt idx="10">
                  <c:v>0.08</c:v>
                </c:pt>
                <c:pt idx="11">
                  <c:v>0.2</c:v>
                </c:pt>
                <c:pt idx="12">
                  <c:v>0.04</c:v>
                </c:pt>
                <c:pt idx="13">
                  <c:v>0.04</c:v>
                </c:pt>
                <c:pt idx="14">
                  <c:v>0.03</c:v>
                </c:pt>
                <c:pt idx="15">
                  <c:v>0.02</c:v>
                </c:pt>
                <c:pt idx="16">
                  <c:v>0.04</c:v>
                </c:pt>
                <c:pt idx="17">
                  <c:v>0.03</c:v>
                </c:pt>
                <c:pt idx="18">
                  <c:v>0.13</c:v>
                </c:pt>
                <c:pt idx="19">
                  <c:v>0.03</c:v>
                </c:pt>
                <c:pt idx="20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A-F59B-4AE3-AD06-53AF378F86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1"/>
        <c:majorTickMark val="cross"/>
        <c:minorTickMark val="cross"/>
        <c:tickLblPos val="nextTo"/>
        <c:txPr>
          <a:bodyPr rot="0"/>
          <a:lstStyle/>
          <a:p>
            <a:pPr>
              <a:defRPr sz="800"/>
            </a:pPr>
            <a:endParaRPr lang="sv-SE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D3D3D3"/>
              </a:solidFill>
            </a:ln>
          </c:spPr>
        </c:majorGridlines>
        <c:numFmt formatCode="0.0%" sourceLinked="0"/>
        <c:majorTickMark val="out"/>
        <c:minorTickMark val="none"/>
        <c:tickLblPos val="nextTo"/>
        <c:txPr>
          <a:bodyPr/>
          <a:lstStyle/>
          <a:p>
            <a:pPr>
              <a:defRPr sz="800" i="1"/>
            </a:pPr>
            <a:endParaRPr lang="sv-SE"/>
          </a:p>
        </c:txPr>
        <c:crossAx val="67451136"/>
        <c:crosses val="autoZero"/>
        <c:crossBetween val="between"/>
        <c:majorUnit val="0.1"/>
        <c:minorUnit val="0.05"/>
      </c:valAx>
    </c:plotArea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19999" h="119999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3490308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19999" h="119999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" name="Shape 2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19999" h="119999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19999" h="119999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19999" h="119999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19999" h="119999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19999" h="119999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19999" h="119999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19999" h="119999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9E96C-908F-4930-9FEE-59F1F68ACDFB}" type="datetimeFigureOut">
              <a:rPr lang="sv-SE" smtClean="0"/>
              <a:t>2016-10-25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8343A-ACB2-4405-BBF2-FC627A52A8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5593622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9E96C-908F-4930-9FEE-59F1F68ACDFB}" type="datetimeFigureOut">
              <a:rPr lang="sv-SE" smtClean="0"/>
              <a:t>2016-10-25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8343A-ACB2-4405-BBF2-FC627A52A8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0094803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9E96C-908F-4930-9FEE-59F1F68ACDFB}" type="datetimeFigureOut">
              <a:rPr lang="sv-SE" smtClean="0"/>
              <a:t>2016-10-25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8343A-ACB2-4405-BBF2-FC627A52A8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3641777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9E96C-908F-4930-9FEE-59F1F68ACDFB}" type="datetimeFigureOut">
              <a:rPr lang="sv-SE" smtClean="0"/>
              <a:t>2016-10-25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8343A-ACB2-4405-BBF2-FC627A52A8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65453772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9E96C-908F-4930-9FEE-59F1F68ACDFB}" type="datetimeFigureOut">
              <a:rPr lang="sv-SE" smtClean="0"/>
              <a:t>2016-10-25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8343A-ACB2-4405-BBF2-FC627A52A8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7558066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9E96C-908F-4930-9FEE-59F1F68ACDFB}" type="datetimeFigureOut">
              <a:rPr lang="sv-SE" smtClean="0"/>
              <a:t>2016-10-25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8343A-ACB2-4405-BBF2-FC627A52A8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849941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9E96C-908F-4930-9FEE-59F1F68ACDFB}" type="datetimeFigureOut">
              <a:rPr lang="sv-SE" smtClean="0"/>
              <a:t>2016-10-25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8343A-ACB2-4405-BBF2-FC627A52A8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3322151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9E96C-908F-4930-9FEE-59F1F68ACDFB}" type="datetimeFigureOut">
              <a:rPr lang="sv-SE" smtClean="0"/>
              <a:t>2016-10-25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8343A-ACB2-4405-BBF2-FC627A52A8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459869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9E96C-908F-4930-9FEE-59F1F68ACDFB}" type="datetimeFigureOut">
              <a:rPr lang="sv-SE" smtClean="0"/>
              <a:t>2016-10-25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8343A-ACB2-4405-BBF2-FC627A52A8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18835482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9E96C-908F-4930-9FEE-59F1F68ACDFB}" type="datetimeFigureOut">
              <a:rPr lang="sv-SE" smtClean="0"/>
              <a:t>2016-10-25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8343A-ACB2-4405-BBF2-FC627A52A8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2130808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9E96C-908F-4930-9FEE-59F1F68ACDFB}" type="datetimeFigureOut">
              <a:rPr lang="sv-SE" smtClean="0"/>
              <a:t>2016-10-25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8343A-ACB2-4405-BBF2-FC627A52A8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44839728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9E96C-908F-4930-9FEE-59F1F68ACDFB}" type="datetimeFigureOut">
              <a:rPr lang="sv-SE" smtClean="0"/>
              <a:t>2016-10-25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8343A-ACB2-4405-BBF2-FC627A52A8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5593622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9E96C-908F-4930-9FEE-59F1F68ACDFB}" type="datetimeFigureOut">
              <a:rPr lang="sv-SE" smtClean="0"/>
              <a:t>2016-10-25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8343A-ACB2-4405-BBF2-FC627A52A8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0094803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9E96C-908F-4930-9FEE-59F1F68ACDFB}" type="datetimeFigureOut">
              <a:rPr lang="sv-SE" smtClean="0"/>
              <a:t>2016-10-25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8343A-ACB2-4405-BBF2-FC627A52A8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3641777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9E96C-908F-4930-9FEE-59F1F68ACDFB}" type="datetimeFigureOut">
              <a:rPr lang="sv-SE" smtClean="0"/>
              <a:t>2016-10-25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8343A-ACB2-4405-BBF2-FC627A52A8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65453772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9E96C-908F-4930-9FEE-59F1F68ACDFB}" type="datetimeFigureOut">
              <a:rPr lang="sv-SE" smtClean="0"/>
              <a:t>2016-10-25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8343A-ACB2-4405-BBF2-FC627A52A8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7558066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9E96C-908F-4930-9FEE-59F1F68ACDFB}" type="datetimeFigureOut">
              <a:rPr lang="sv-SE" smtClean="0"/>
              <a:t>2016-10-25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8343A-ACB2-4405-BBF2-FC627A52A8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849941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9E96C-908F-4930-9FEE-59F1F68ACDFB}" type="datetimeFigureOut">
              <a:rPr lang="sv-SE" smtClean="0"/>
              <a:t>2016-10-25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8343A-ACB2-4405-BBF2-FC627A52A8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332215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9E96C-908F-4930-9FEE-59F1F68ACDFB}" type="datetimeFigureOut">
              <a:rPr lang="sv-SE" smtClean="0"/>
              <a:t>2016-10-25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8343A-ACB2-4405-BBF2-FC627A52A8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4598690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9E96C-908F-4930-9FEE-59F1F68ACDFB}" type="datetimeFigureOut">
              <a:rPr lang="sv-SE" smtClean="0"/>
              <a:t>2016-10-25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8343A-ACB2-4405-BBF2-FC627A52A8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18835482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9E96C-908F-4930-9FEE-59F1F68ACDFB}" type="datetimeFigureOut">
              <a:rPr lang="sv-SE" smtClean="0"/>
              <a:t>2016-10-25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8343A-ACB2-4405-BBF2-FC627A52A8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2130808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9E96C-908F-4930-9FEE-59F1F68ACDFB}" type="datetimeFigureOut">
              <a:rPr lang="sv-SE" smtClean="0"/>
              <a:t>2016-10-25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8343A-ACB2-4405-BBF2-FC627A52A8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4483972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marR="0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defPPr>
            <a:lvl1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strike="noStrike" kern="1200" cap="none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</a:lstStyle>
          <a:p>
            <a:fld id="{2749E96C-908F-4930-9FEE-59F1F68ACDFB}" type="datetimeFigureOut">
              <a:rPr lang="sv-SE" smtClean="0"/>
              <a:t>2016-10-25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marR="0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defPPr>
            <a:lvl1pPr marL="0" marR="0" algn="ctr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strike="noStrike" kern="1200" cap="none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marR="0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defPPr>
            <a:lvl1pPr marL="0" marR="0" algn="r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strike="noStrike" kern="1200" cap="none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</a:lstStyle>
          <a:p>
            <a:fld id="{7BD8343A-ACB2-4405-BBF2-FC627A52A8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922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marR="0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defPPr>
            <a:lvl1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strike="noStrike" kern="1200" cap="none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</a:lstStyle>
          <a:p>
            <a:fld id="{2749E96C-908F-4930-9FEE-59F1F68ACDFB}" type="datetimeFigureOut">
              <a:rPr lang="sv-SE" smtClean="0"/>
              <a:t>2016-10-25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marR="0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defPPr>
            <a:lvl1pPr marL="0" marR="0" algn="ctr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strike="noStrike" kern="1200" cap="none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marR="0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defPPr>
            <a:lvl1pPr marL="0" marR="0" algn="r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strike="noStrike" kern="1200" cap="none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</a:lstStyle>
          <a:p>
            <a:fld id="{7BD8343A-ACB2-4405-BBF2-FC627A52A8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922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/>
        </a:blipFill>
        <a:effectLst/>
      </p:bgPr>
    </p:bg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 descr="surveytitle"/>
          <p:cNvSpPr txBox="1"/>
          <p:nvPr/>
        </p:nvSpPr>
        <p:spPr>
          <a:xfrm>
            <a:off x="141250" y="2449100"/>
            <a:ext cx="8839199" cy="1177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>
            <a:defPPr marR="0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defPPr>
            <a:lvl1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</a:lstStyle>
          <a:p>
            <a:pPr algn="ctr">
              <a:buNone/>
            </a:pPr>
            <a:r>
              <a:rPr lang="en-GB" sz="32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GBR tar tempen på branschen</a:t>
            </a:r>
          </a:p>
        </p:txBody>
      </p:sp>
      <p:sp>
        <p:nvSpPr>
          <p:cNvPr id="25" name="Shape 25" descr="meta"/>
          <p:cNvSpPr txBox="1"/>
          <p:nvPr/>
        </p:nvSpPr>
        <p:spPr>
          <a:xfrm>
            <a:off x="0" y="5947800"/>
            <a:ext cx="4401900" cy="8630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>
            <a:defPPr marR="0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defPPr>
            <a:lvl1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</a:lstStyle>
          <a:p>
            <a:pPr lvl="0" rtl="0">
              <a:buNone/>
            </a:pPr>
            <a:r>
              <a:rPr lang="en-GB" sz="1200" i="1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Undersökningsperiod: 2016-10-11 -&gt; 2016-10-24</a:t>
            </a:r>
          </a:p>
          <a:p>
            <a:pPr lvl="0" rtl="0">
              <a:buNone/>
            </a:pPr>
            <a:r>
              <a:rPr lang="en-GB" sz="1200" i="1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Antal svar: Series 1: 102</a:t>
            </a:r>
          </a:p>
          <a:p>
            <a:pPr lvl="0" rtl="0">
              <a:buNone/>
            </a:pPr>
            <a:r>
              <a:rPr lang="en-GB" sz="1200" i="1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Svarsfrekvens: 35.54 %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/>
        </a:blip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 descr="title"/>
          <p:cNvSpPr txBox="1"/>
          <p:nvPr/>
        </p:nvSpPr>
        <p:spPr>
          <a:xfrm>
            <a:off x="152400" y="736800"/>
            <a:ext cx="8839199" cy="53196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>
            <a:defPPr marR="0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defPPr>
            <a:lvl1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</a:lstStyle>
          <a:p>
            <a:pPr lvl="0" rtl="0">
              <a:buNone/>
            </a:pPr>
            <a:r>
              <a:rPr lang="en-GB" sz="2400">
                <a:solidFill>
                  <a:srgbClr val="3EA7DA"/>
                </a:solidFill>
                <a:latin typeface="Verdana"/>
                <a:ea typeface="Verdana"/>
                <a:cs typeface="Verdana"/>
                <a:sym typeface="Verdana"/>
              </a:rPr>
              <a:t>Hur många anställda är ni totalt på företaget?</a:t>
            </a:r>
          </a:p>
        </p:txBody>
      </p:sp>
      <p:graphicFrame>
        <p:nvGraphicFramePr>
          <p:cNvPr id="33" name="ChartObject"/>
          <p:cNvGraphicFramePr/>
          <p:nvPr/>
        </p:nvGraphicFramePr>
        <p:xfrm>
          <a:off x="971599" y="1916832"/>
          <a:ext cx="7200800" cy="41823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/>
        </a:blip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 descr="title"/>
          <p:cNvSpPr txBox="1"/>
          <p:nvPr/>
        </p:nvSpPr>
        <p:spPr>
          <a:xfrm>
            <a:off x="152400" y="736800"/>
            <a:ext cx="8839199" cy="53196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>
            <a:defPPr marR="0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defPPr>
            <a:lvl1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</a:lstStyle>
          <a:p>
            <a:pPr lvl="0" rtl="0">
              <a:buNone/>
            </a:pPr>
            <a:r>
              <a:rPr lang="en-GB" sz="2400">
                <a:solidFill>
                  <a:srgbClr val="3EA7DA"/>
                </a:solidFill>
                <a:latin typeface="Verdana"/>
                <a:ea typeface="Verdana"/>
                <a:cs typeface="Verdana"/>
                <a:sym typeface="Verdana"/>
              </a:rPr>
              <a:t>Hur är orderingången? </a:t>
            </a:r>
          </a:p>
        </p:txBody>
      </p:sp>
      <p:graphicFrame>
        <p:nvGraphicFramePr>
          <p:cNvPr id="33" name="ChartObject"/>
          <p:cNvGraphicFramePr/>
          <p:nvPr/>
        </p:nvGraphicFramePr>
        <p:xfrm>
          <a:off x="971599" y="1916832"/>
          <a:ext cx="7200800" cy="41823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/>
        </a:blip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 descr="title"/>
          <p:cNvSpPr txBox="1"/>
          <p:nvPr/>
        </p:nvSpPr>
        <p:spPr>
          <a:xfrm>
            <a:off x="152400" y="736800"/>
            <a:ext cx="8839199" cy="53196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>
            <a:defPPr marR="0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defPPr>
            <a:lvl1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</a:lstStyle>
          <a:p>
            <a:pPr lvl="0" rtl="0">
              <a:buNone/>
            </a:pPr>
            <a:r>
              <a:rPr lang="en-GB" sz="2400">
                <a:solidFill>
                  <a:srgbClr val="3EA7DA"/>
                </a:solidFill>
                <a:latin typeface="Verdana"/>
                <a:ea typeface="Verdana"/>
                <a:cs typeface="Verdana"/>
                <a:sym typeface="Verdana"/>
              </a:rPr>
              <a:t>Hur är utvecklingen avseende lönsamhet?</a:t>
            </a:r>
          </a:p>
        </p:txBody>
      </p:sp>
      <p:graphicFrame>
        <p:nvGraphicFramePr>
          <p:cNvPr id="33" name="ChartObject"/>
          <p:cNvGraphicFramePr/>
          <p:nvPr/>
        </p:nvGraphicFramePr>
        <p:xfrm>
          <a:off x="971599" y="1916832"/>
          <a:ext cx="7200800" cy="41823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/>
        </a:blip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 descr="title"/>
          <p:cNvSpPr txBox="1"/>
          <p:nvPr/>
        </p:nvSpPr>
        <p:spPr>
          <a:xfrm>
            <a:off x="152400" y="736800"/>
            <a:ext cx="8839199" cy="53196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>
            <a:defPPr marR="0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defPPr>
            <a:lvl1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</a:lstStyle>
          <a:p>
            <a:pPr lvl="0" rtl="0">
              <a:buNone/>
            </a:pPr>
            <a:r>
              <a:rPr lang="en-GB" sz="2400">
                <a:solidFill>
                  <a:srgbClr val="3EA7DA"/>
                </a:solidFill>
                <a:latin typeface="Verdana"/>
                <a:ea typeface="Verdana"/>
                <a:cs typeface="Verdana"/>
                <a:sym typeface="Verdana"/>
              </a:rPr>
              <a:t>Har du någon lärling anställd (d.v.s du betalar lön till enligt Byggavtalet som inte är fullbetald/får full lön?</a:t>
            </a:r>
          </a:p>
        </p:txBody>
      </p:sp>
      <p:graphicFrame>
        <p:nvGraphicFramePr>
          <p:cNvPr id="33" name="ChartObject"/>
          <p:cNvGraphicFramePr/>
          <p:nvPr/>
        </p:nvGraphicFramePr>
        <p:xfrm>
          <a:off x="971599" y="1916832"/>
          <a:ext cx="7200800" cy="41823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/>
        </a:blip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 descr="title"/>
          <p:cNvSpPr txBox="1"/>
          <p:nvPr/>
        </p:nvSpPr>
        <p:spPr>
          <a:xfrm>
            <a:off x="152400" y="736800"/>
            <a:ext cx="8839199" cy="53196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>
            <a:defPPr marR="0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defPPr>
            <a:lvl1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</a:lstStyle>
          <a:p>
            <a:pPr lvl="0" rtl="0">
              <a:buNone/>
            </a:pPr>
            <a:r>
              <a:rPr lang="en-GB" sz="2400">
                <a:solidFill>
                  <a:srgbClr val="3EA7DA"/>
                </a:solidFill>
                <a:latin typeface="Verdana"/>
                <a:ea typeface="Verdana"/>
                <a:cs typeface="Verdana"/>
                <a:sym typeface="Verdana"/>
              </a:rPr>
              <a:t>Saknar du golvläggare (har kapacitetsbrist)? </a:t>
            </a:r>
          </a:p>
        </p:txBody>
      </p:sp>
      <p:graphicFrame>
        <p:nvGraphicFramePr>
          <p:cNvPr id="33" name="ChartObject"/>
          <p:cNvGraphicFramePr/>
          <p:nvPr/>
        </p:nvGraphicFramePr>
        <p:xfrm>
          <a:off x="971599" y="1916832"/>
          <a:ext cx="7200800" cy="41823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/>
        </a:blip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 descr="title"/>
          <p:cNvSpPr txBox="1"/>
          <p:nvPr/>
        </p:nvSpPr>
        <p:spPr>
          <a:xfrm>
            <a:off x="152400" y="736800"/>
            <a:ext cx="8839199" cy="53196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>
            <a:defPPr marR="0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defPPr>
            <a:lvl1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</a:lstStyle>
          <a:p>
            <a:pPr lvl="0" rtl="0">
              <a:buNone/>
            </a:pPr>
            <a:r>
              <a:rPr lang="en-GB" sz="2400">
                <a:solidFill>
                  <a:srgbClr val="3EA7DA"/>
                </a:solidFill>
                <a:latin typeface="Verdana"/>
                <a:ea typeface="Verdana"/>
                <a:cs typeface="Verdana"/>
                <a:sym typeface="Verdana"/>
              </a:rPr>
              <a:t>Har du någon skollärling på företaget (d.v.s någon som praktiserar i samband med sin grundutbildning?)</a:t>
            </a:r>
          </a:p>
        </p:txBody>
      </p:sp>
      <p:graphicFrame>
        <p:nvGraphicFramePr>
          <p:cNvPr id="33" name="ChartObject"/>
          <p:cNvGraphicFramePr/>
          <p:nvPr/>
        </p:nvGraphicFramePr>
        <p:xfrm>
          <a:off x="971599" y="1916832"/>
          <a:ext cx="7200800" cy="41823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/>
        </a:blip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 descr="title"/>
          <p:cNvSpPr txBox="1"/>
          <p:nvPr/>
        </p:nvSpPr>
        <p:spPr>
          <a:xfrm>
            <a:off x="152400" y="736800"/>
            <a:ext cx="8839199" cy="53196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>
            <a:defPPr marR="0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defPPr>
            <a:lvl1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algn="l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</a:lstStyle>
          <a:p>
            <a:pPr lvl="0" rtl="0">
              <a:buNone/>
            </a:pPr>
            <a:r>
              <a:rPr lang="en-GB" sz="2400">
                <a:solidFill>
                  <a:srgbClr val="3EA7DA"/>
                </a:solidFill>
                <a:latin typeface="Verdana"/>
                <a:ea typeface="Verdana"/>
                <a:cs typeface="Verdana"/>
                <a:sym typeface="Verdana"/>
              </a:rPr>
              <a:t>I vilket län ligger företaget?</a:t>
            </a:r>
          </a:p>
        </p:txBody>
      </p:sp>
      <p:graphicFrame>
        <p:nvGraphicFramePr>
          <p:cNvPr id="33" name="ChartObject"/>
          <p:cNvGraphicFramePr/>
          <p:nvPr/>
        </p:nvGraphicFramePr>
        <p:xfrm>
          <a:off x="971599" y="1916832"/>
          <a:ext cx="7200800" cy="41823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 spd="slow">
    <p:cut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34209"/>
  <p:tag name="AS_OS" val="Microsoft Windows NT 6.1.7601 Service Pack 1"/>
  <p:tag name="AS_RELEASE_DATE" val="2014.02.17"/>
  <p:tag name="AS_TITLE" val="Aspose.Slides for .NET 4.0"/>
  <p:tag name="AS_VERSION" val="14.1.2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%20Ｐゴシック"/>
        <a:font script="Hang" typeface="맑은%20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%20Ｐゴシック"/>
        <a:font script="Hang" typeface="맑은%20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Netigate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49A4D9"/>
      </a:accent1>
      <a:accent2>
        <a:srgbClr val="F6921E"/>
      </a:accent2>
      <a:accent3>
        <a:srgbClr val="D14358"/>
      </a:accent3>
      <a:accent4>
        <a:srgbClr val="46AF7A"/>
      </a:accent4>
      <a:accent5>
        <a:srgbClr val="006699"/>
      </a:accent5>
      <a:accent6>
        <a:srgbClr val="3DCEB5"/>
      </a:accent6>
      <a:hlink>
        <a:srgbClr val="FAAF40"/>
      </a:hlink>
      <a:folHlink>
        <a:srgbClr val="E5617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Netigate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49A4D9"/>
      </a:accent1>
      <a:accent2>
        <a:srgbClr val="F6921E"/>
      </a:accent2>
      <a:accent3>
        <a:srgbClr val="D14358"/>
      </a:accent3>
      <a:accent4>
        <a:srgbClr val="46AF7A"/>
      </a:accent4>
      <a:accent5>
        <a:srgbClr val="006699"/>
      </a:accent5>
      <a:accent6>
        <a:srgbClr val="3DCEB5"/>
      </a:accent6>
      <a:hlink>
        <a:srgbClr val="FAAF40"/>
      </a:hlink>
      <a:folHlink>
        <a:srgbClr val="E5617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98</Words>
  <Application>Microsoft Office PowerPoint</Application>
  <PresentationFormat>Bildspel på skärmen (4:3)</PresentationFormat>
  <Paragraphs>19</Paragraphs>
  <Slides>8</Slides>
  <Notes>8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8</vt:i4>
      </vt:variant>
    </vt:vector>
  </HeadingPairs>
  <TitlesOfParts>
    <vt:vector size="14" baseType="lpstr">
      <vt:lpstr>Arial</vt:lpstr>
      <vt:lpstr>Calibri</vt:lpstr>
      <vt:lpstr>Verdana</vt:lpstr>
      <vt:lpstr>Office Theme</vt:lpstr>
      <vt:lpstr>Office Theme</vt:lpstr>
      <vt:lpstr>Office Theme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Amanda Egberg</dc:creator>
  <cp:lastModifiedBy>Amanda Egberg</cp:lastModifiedBy>
  <cp:revision>2</cp:revision>
  <cp:lastPrinted>2016-10-25T09:31:23Z</cp:lastPrinted>
  <dcterms:created xsi:type="dcterms:W3CDTF">2016-10-25T09:31:23Z</dcterms:created>
  <dcterms:modified xsi:type="dcterms:W3CDTF">2016-10-25T07:33:05Z</dcterms:modified>
</cp:coreProperties>
</file>