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ppt/charts/chart16.xml" ContentType="application/vnd.openxmlformats-officedocument.drawingml.chart+xml"/>
  <Override PartName="/ppt/theme/themeOverride16.xml" ContentType="application/vnd.openxmlformats-officedocument.themeOverride+xml"/>
  <Override PartName="/ppt/charts/chart17.xml" ContentType="application/vnd.openxmlformats-officedocument.drawingml.chart+xml"/>
  <Override PartName="/ppt/theme/themeOverride17.xml" ContentType="application/vnd.openxmlformats-officedocument.themeOverride+xml"/>
  <Override PartName="/ppt/charts/chart18.xml" ContentType="application/vnd.openxmlformats-officedocument.drawingml.chart+xml"/>
  <Override PartName="/ppt/theme/themeOverride1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29" r:id="rId5"/>
  </p:sldMasterIdLst>
  <p:notesMasterIdLst>
    <p:notesMasterId r:id="rId26"/>
  </p:notesMasterIdLst>
  <p:handoutMasterIdLst>
    <p:handoutMasterId r:id="rId27"/>
  </p:handoutMasterIdLst>
  <p:sldIdLst>
    <p:sldId id="404" r:id="rId6"/>
    <p:sldId id="403" r:id="rId7"/>
    <p:sldId id="402" r:id="rId8"/>
    <p:sldId id="380" r:id="rId9"/>
    <p:sldId id="382" r:id="rId10"/>
    <p:sldId id="384" r:id="rId11"/>
    <p:sldId id="386" r:id="rId12"/>
    <p:sldId id="388" r:id="rId13"/>
    <p:sldId id="392" r:id="rId14"/>
    <p:sldId id="394" r:id="rId15"/>
    <p:sldId id="401" r:id="rId16"/>
    <p:sldId id="390" r:id="rId17"/>
    <p:sldId id="398" r:id="rId18"/>
    <p:sldId id="400" r:id="rId19"/>
    <p:sldId id="411" r:id="rId20"/>
    <p:sldId id="412" r:id="rId21"/>
    <p:sldId id="407" r:id="rId22"/>
    <p:sldId id="408" r:id="rId23"/>
    <p:sldId id="409" r:id="rId24"/>
    <p:sldId id="410" r:id="rId25"/>
  </p:sldIdLst>
  <p:sldSz cx="12192000" cy="6858000"/>
  <p:notesSz cx="6805613" cy="9939338"/>
  <p:custDataLst>
    <p:tags r:id="rId2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6" userDrawn="1">
          <p15:clr>
            <a:srgbClr val="A4A3A4"/>
          </p15:clr>
        </p15:guide>
        <p15:guide id="2" orient="horz" pos="4152">
          <p15:clr>
            <a:srgbClr val="A4A3A4"/>
          </p15:clr>
        </p15:guide>
        <p15:guide id="6" orient="horz" pos="3598">
          <p15:clr>
            <a:srgbClr val="A4A3A4"/>
          </p15:clr>
        </p15:guide>
        <p15:guide id="7" orient="horz" pos="4020" userDrawn="1">
          <p15:clr>
            <a:srgbClr val="A4A3A4"/>
          </p15:clr>
        </p15:guide>
        <p15:guide id="8" pos="7446" userDrawn="1">
          <p15:clr>
            <a:srgbClr val="A4A3A4"/>
          </p15:clr>
        </p15:guide>
        <p15:guide id="9" pos="3840" userDrawn="1">
          <p15:clr>
            <a:srgbClr val="A4A3A4"/>
          </p15:clr>
        </p15:guide>
        <p15:guide id="10" pos="228" userDrawn="1">
          <p15:clr>
            <a:srgbClr val="A4A3A4"/>
          </p15:clr>
        </p15:guide>
        <p15:guide id="11" pos="3898" userDrawn="1">
          <p15:clr>
            <a:srgbClr val="A4A3A4"/>
          </p15:clr>
        </p15:guide>
        <p15:guide id="12" pos="37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304B"/>
    <a:srgbClr val="E7E7E7"/>
    <a:srgbClr val="C0C0C0"/>
    <a:srgbClr val="989898"/>
    <a:srgbClr val="000000"/>
    <a:srgbClr val="717171"/>
    <a:srgbClr val="C8D405"/>
    <a:srgbClr val="00AEC3"/>
    <a:srgbClr val="987000"/>
    <a:srgbClr val="D7B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476" autoAdjust="0"/>
  </p:normalViewPr>
  <p:slideViewPr>
    <p:cSldViewPr snapToGrid="0" showGuides="1">
      <p:cViewPr varScale="1">
        <p:scale>
          <a:sx n="119" d="100"/>
          <a:sy n="119" d="100"/>
        </p:scale>
        <p:origin x="96" y="360"/>
      </p:cViewPr>
      <p:guideLst>
        <p:guide orient="horz" pos="1076"/>
        <p:guide orient="horz" pos="4152"/>
        <p:guide orient="horz" pos="3598"/>
        <p:guide orient="horz" pos="4020"/>
        <p:guide pos="7446"/>
        <p:guide pos="3840"/>
        <p:guide pos="228"/>
        <p:guide pos="3898"/>
        <p:guide pos="37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95" d="100"/>
          <a:sy n="95" d="100"/>
        </p:scale>
        <p:origin x="234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9.xlsx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2.xlsx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3.xlsx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4.xlsx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5.xlsx"/><Relationship Id="rId1" Type="http://schemas.openxmlformats.org/officeDocument/2006/relationships/themeOverride" Target="../theme/themeOverride16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6.xlsx"/><Relationship Id="rId1" Type="http://schemas.openxmlformats.org/officeDocument/2006/relationships/themeOverride" Target="../theme/themeOverride17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7.xlsx"/><Relationship Id="rId1" Type="http://schemas.openxmlformats.org/officeDocument/2006/relationships/themeOverride" Target="../theme/themeOverride18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350324303700877"/>
          <c:y val="3.4892942109436956E-2"/>
          <c:w val="0.48415222107156486"/>
          <c:h val="0.7949144223744434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Sheet1!$H$1</c:f>
              <c:strCache>
                <c:ptCount val="1"/>
                <c:pt idx="0">
                  <c:v>6 Helt enig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chemeClr val="bg1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I toppfotballen bør det være lik lønn for begge kjønn</c:v>
                </c:pt>
                <c:pt idx="4">
                  <c:v>Kvinner er like gode fotballkommentatorer som menn</c:v>
                </c:pt>
                <c:pt idx="5">
                  <c:v>Det bør være like høy synlighet i mediene for både kvinne- og herrefotballen</c:v>
                </c:pt>
                <c:pt idx="6">
                  <c:v>Kvinner er like gode fotballtrenere som menn</c:v>
                </c:pt>
                <c:pt idx="7">
                  <c:v>Det er viktig at det er økt fokus på jentefotballen</c:v>
                </c:pt>
                <c:pt idx="8">
                  <c:v>Eliteserieklubber som f.eks Brann, Rosenborg, Tromsø burde etablere elitelag for kvinner</c:v>
                </c:pt>
                <c:pt idx="9">
                  <c:v>Kvinner har like mye peiling på fotball som menn</c:v>
                </c:pt>
                <c:pt idx="10">
                  <c:v>Alle klubber bør ha seniorlag for både kvinner og herrer</c:v>
                </c:pt>
                <c:pt idx="11">
                  <c:v>Innen 10 år kommer vi til å se en kvinnelig trener i eliteserien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Sheet1!$H$2:$H$14</c:f>
              <c:numCache>
                <c:formatCode>0%</c:formatCode>
                <c:ptCount val="13"/>
                <c:pt idx="0">
                  <c:v>0.75</c:v>
                </c:pt>
                <c:pt idx="1">
                  <c:v>0.65</c:v>
                </c:pt>
                <c:pt idx="2">
                  <c:v>0.56999999999999995</c:v>
                </c:pt>
                <c:pt idx="3">
                  <c:v>0.54</c:v>
                </c:pt>
                <c:pt idx="4">
                  <c:v>0.51</c:v>
                </c:pt>
                <c:pt idx="5">
                  <c:v>0.47</c:v>
                </c:pt>
                <c:pt idx="6">
                  <c:v>0.46</c:v>
                </c:pt>
                <c:pt idx="7">
                  <c:v>0.45</c:v>
                </c:pt>
                <c:pt idx="8">
                  <c:v>0.43</c:v>
                </c:pt>
                <c:pt idx="9">
                  <c:v>0.4</c:v>
                </c:pt>
                <c:pt idx="10">
                  <c:v>0.37</c:v>
                </c:pt>
                <c:pt idx="11">
                  <c:v>0.36</c:v>
                </c:pt>
                <c:pt idx="12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0B-4FC0-8B89-49DCDFAB7E9D}"/>
            </c:ext>
          </c:extLst>
        </c:ser>
        <c:ser>
          <c:idx val="1"/>
          <c:order val="1"/>
          <c:tx>
            <c:strRef>
              <c:f>Sheet1!$G$1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81C341">
                <a:lumMod val="60000"/>
                <a:lumOff val="4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I toppfotballen bør det være lik lønn for begge kjønn</c:v>
                </c:pt>
                <c:pt idx="4">
                  <c:v>Kvinner er like gode fotballkommentatorer som menn</c:v>
                </c:pt>
                <c:pt idx="5">
                  <c:v>Det bør være like høy synlighet i mediene for både kvinne- og herrefotballen</c:v>
                </c:pt>
                <c:pt idx="6">
                  <c:v>Kvinner er like gode fotballtrenere som menn</c:v>
                </c:pt>
                <c:pt idx="7">
                  <c:v>Det er viktig at det er økt fokus på jentefotballen</c:v>
                </c:pt>
                <c:pt idx="8">
                  <c:v>Eliteserieklubber som f.eks Brann, Rosenborg, Tromsø burde etablere elitelag for kvinner</c:v>
                </c:pt>
                <c:pt idx="9">
                  <c:v>Kvinner har like mye peiling på fotball som menn</c:v>
                </c:pt>
                <c:pt idx="10">
                  <c:v>Alle klubber bør ha seniorlag for både kvinner og herrer</c:v>
                </c:pt>
                <c:pt idx="11">
                  <c:v>Innen 10 år kommer vi til å se en kvinnelig trener i eliteserien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Sheet1!$G$2:$G$14</c:f>
              <c:numCache>
                <c:formatCode>0%</c:formatCode>
                <c:ptCount val="13"/>
                <c:pt idx="0">
                  <c:v>0.11</c:v>
                </c:pt>
                <c:pt idx="1">
                  <c:v>0.12</c:v>
                </c:pt>
                <c:pt idx="2">
                  <c:v>0.12</c:v>
                </c:pt>
                <c:pt idx="3">
                  <c:v>0.09</c:v>
                </c:pt>
                <c:pt idx="4">
                  <c:v>0.13</c:v>
                </c:pt>
                <c:pt idx="5">
                  <c:v>0.13</c:v>
                </c:pt>
                <c:pt idx="6">
                  <c:v>0.14000000000000001</c:v>
                </c:pt>
                <c:pt idx="7">
                  <c:v>0.18</c:v>
                </c:pt>
                <c:pt idx="8">
                  <c:v>0.12</c:v>
                </c:pt>
                <c:pt idx="9">
                  <c:v>0.16</c:v>
                </c:pt>
                <c:pt idx="10">
                  <c:v>0.12</c:v>
                </c:pt>
                <c:pt idx="11">
                  <c:v>0.15</c:v>
                </c:pt>
                <c:pt idx="1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0B-4FC0-8B89-49DCDFAB7E9D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81C341">
                <a:lumMod val="40000"/>
                <a:lumOff val="6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I toppfotballen bør det være lik lønn for begge kjønn</c:v>
                </c:pt>
                <c:pt idx="4">
                  <c:v>Kvinner er like gode fotballkommentatorer som menn</c:v>
                </c:pt>
                <c:pt idx="5">
                  <c:v>Det bør være like høy synlighet i mediene for både kvinne- og herrefotballen</c:v>
                </c:pt>
                <c:pt idx="6">
                  <c:v>Kvinner er like gode fotballtrenere som menn</c:v>
                </c:pt>
                <c:pt idx="7">
                  <c:v>Det er viktig at det er økt fokus på jentefotballen</c:v>
                </c:pt>
                <c:pt idx="8">
                  <c:v>Eliteserieklubber som f.eks Brann, Rosenborg, Tromsø burde etablere elitelag for kvinner</c:v>
                </c:pt>
                <c:pt idx="9">
                  <c:v>Kvinner har like mye peiling på fotball som menn</c:v>
                </c:pt>
                <c:pt idx="10">
                  <c:v>Alle klubber bør ha seniorlag for både kvinner og herrer</c:v>
                </c:pt>
                <c:pt idx="11">
                  <c:v>Innen 10 år kommer vi til å se en kvinnelig trener i eliteserien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Sheet1!$F$2:$F$14</c:f>
              <c:numCache>
                <c:formatCode>0%</c:formatCode>
                <c:ptCount val="13"/>
                <c:pt idx="0">
                  <c:v>0.05</c:v>
                </c:pt>
                <c:pt idx="1">
                  <c:v>0.08</c:v>
                </c:pt>
                <c:pt idx="2">
                  <c:v>7.0000000000000007E-2</c:v>
                </c:pt>
                <c:pt idx="3">
                  <c:v>0.09</c:v>
                </c:pt>
                <c:pt idx="4">
                  <c:v>0.09</c:v>
                </c:pt>
                <c:pt idx="5">
                  <c:v>0.13</c:v>
                </c:pt>
                <c:pt idx="6">
                  <c:v>0.09</c:v>
                </c:pt>
                <c:pt idx="7">
                  <c:v>0.14000000000000001</c:v>
                </c:pt>
                <c:pt idx="8">
                  <c:v>0.11</c:v>
                </c:pt>
                <c:pt idx="9">
                  <c:v>0.11</c:v>
                </c:pt>
                <c:pt idx="10">
                  <c:v>0.12</c:v>
                </c:pt>
                <c:pt idx="11">
                  <c:v>0.14000000000000001</c:v>
                </c:pt>
                <c:pt idx="12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F0B-4FC0-8B89-49DCDFAB7E9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F7911E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I toppfotballen bør det være lik lønn for begge kjønn</c:v>
                </c:pt>
                <c:pt idx="4">
                  <c:v>Kvinner er like gode fotballkommentatorer som menn</c:v>
                </c:pt>
                <c:pt idx="5">
                  <c:v>Det bør være like høy synlighet i mediene for både kvinne- og herrefotballen</c:v>
                </c:pt>
                <c:pt idx="6">
                  <c:v>Kvinner er like gode fotballtrenere som menn</c:v>
                </c:pt>
                <c:pt idx="7">
                  <c:v>Det er viktig at det er økt fokus på jentefotballen</c:v>
                </c:pt>
                <c:pt idx="8">
                  <c:v>Eliteserieklubber som f.eks Brann, Rosenborg, Tromsø burde etablere elitelag for kvinner</c:v>
                </c:pt>
                <c:pt idx="9">
                  <c:v>Kvinner har like mye peiling på fotball som menn</c:v>
                </c:pt>
                <c:pt idx="10">
                  <c:v>Alle klubber bør ha seniorlag for både kvinner og herrer</c:v>
                </c:pt>
                <c:pt idx="11">
                  <c:v>Innen 10 år kommer vi til å se en kvinnelig trener i eliteserien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Sheet1!$E$2:$E$14</c:f>
              <c:numCache>
                <c:formatCode>0%</c:formatCode>
                <c:ptCount val="13"/>
                <c:pt idx="0">
                  <c:v>0.01</c:v>
                </c:pt>
                <c:pt idx="1">
                  <c:v>0.02</c:v>
                </c:pt>
                <c:pt idx="2">
                  <c:v>0.03</c:v>
                </c:pt>
                <c:pt idx="3">
                  <c:v>0.05</c:v>
                </c:pt>
                <c:pt idx="4">
                  <c:v>0.04</c:v>
                </c:pt>
                <c:pt idx="5">
                  <c:v>7.0000000000000007E-2</c:v>
                </c:pt>
                <c:pt idx="6">
                  <c:v>0.03</c:v>
                </c:pt>
                <c:pt idx="7">
                  <c:v>0.05</c:v>
                </c:pt>
                <c:pt idx="8">
                  <c:v>0.04</c:v>
                </c:pt>
                <c:pt idx="9">
                  <c:v>7.0000000000000007E-2</c:v>
                </c:pt>
                <c:pt idx="10">
                  <c:v>0.06</c:v>
                </c:pt>
                <c:pt idx="11">
                  <c:v>0.04</c:v>
                </c:pt>
                <c:pt idx="1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F0B-4FC0-8B89-49DCDFAB7E9D}"/>
            </c:ext>
          </c:extLst>
        </c:ser>
        <c:ser>
          <c:idx val="4"/>
          <c:order val="4"/>
          <c:tx>
            <c:strRef>
              <c:f>Sheet1!$D$1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EF5205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aseline="0">
                    <a:solidFill>
                      <a:srgbClr val="000000"/>
                    </a:solidFill>
                  </a:defRPr>
                </a:pPr>
                <a:endParaRPr lang="nb-N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I toppfotballen bør det være lik lønn for begge kjønn</c:v>
                </c:pt>
                <c:pt idx="4">
                  <c:v>Kvinner er like gode fotballkommentatorer som menn</c:v>
                </c:pt>
                <c:pt idx="5">
                  <c:v>Det bør være like høy synlighet i mediene for både kvinne- og herrefotballen</c:v>
                </c:pt>
                <c:pt idx="6">
                  <c:v>Kvinner er like gode fotballtrenere som menn</c:v>
                </c:pt>
                <c:pt idx="7">
                  <c:v>Det er viktig at det er økt fokus på jentefotballen</c:v>
                </c:pt>
                <c:pt idx="8">
                  <c:v>Eliteserieklubber som f.eks Brann, Rosenborg, Tromsø burde etablere elitelag for kvinner</c:v>
                </c:pt>
                <c:pt idx="9">
                  <c:v>Kvinner har like mye peiling på fotball som menn</c:v>
                </c:pt>
                <c:pt idx="10">
                  <c:v>Alle klubber bør ha seniorlag for både kvinner og herrer</c:v>
                </c:pt>
                <c:pt idx="11">
                  <c:v>Innen 10 år kommer vi til å se en kvinnelig trener i eliteserien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Sheet1!$D$2:$D$14</c:f>
              <c:numCache>
                <c:formatCode>0%</c:formatCode>
                <c:ptCount val="13"/>
                <c:pt idx="0">
                  <c:v>0</c:v>
                </c:pt>
                <c:pt idx="1">
                  <c:v>0.02</c:v>
                </c:pt>
                <c:pt idx="2">
                  <c:v>0.02</c:v>
                </c:pt>
                <c:pt idx="3">
                  <c:v>0.04</c:v>
                </c:pt>
                <c:pt idx="4">
                  <c:v>0.03</c:v>
                </c:pt>
                <c:pt idx="5">
                  <c:v>0.04</c:v>
                </c:pt>
                <c:pt idx="6">
                  <c:v>0.02</c:v>
                </c:pt>
                <c:pt idx="7">
                  <c:v>0.01</c:v>
                </c:pt>
                <c:pt idx="8">
                  <c:v>0.03</c:v>
                </c:pt>
                <c:pt idx="9">
                  <c:v>0.04</c:v>
                </c:pt>
                <c:pt idx="10">
                  <c:v>0.04</c:v>
                </c:pt>
                <c:pt idx="11">
                  <c:v>0.04</c:v>
                </c:pt>
                <c:pt idx="12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F0B-4FC0-8B89-49DCDFAB7E9D}"/>
            </c:ext>
          </c:extLst>
        </c:ser>
        <c:ser>
          <c:idx val="5"/>
          <c:order val="5"/>
          <c:tx>
            <c:strRef>
              <c:f>Sheet1!$C$1</c:f>
              <c:strCache>
                <c:ptCount val="1"/>
                <c:pt idx="0">
                  <c:v>1 Helt uenig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aseline="0">
                    <a:solidFill>
                      <a:schemeClr val="bg1"/>
                    </a:solidFill>
                  </a:defRPr>
                </a:pPr>
                <a:endParaRPr lang="nb-N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I toppfotballen bør det være lik lønn for begge kjønn</c:v>
                </c:pt>
                <c:pt idx="4">
                  <c:v>Kvinner er like gode fotballkommentatorer som menn</c:v>
                </c:pt>
                <c:pt idx="5">
                  <c:v>Det bør være like høy synlighet i mediene for både kvinne- og herrefotballen</c:v>
                </c:pt>
                <c:pt idx="6">
                  <c:v>Kvinner er like gode fotballtrenere som menn</c:v>
                </c:pt>
                <c:pt idx="7">
                  <c:v>Det er viktig at det er økt fokus på jentefotballen</c:v>
                </c:pt>
                <c:pt idx="8">
                  <c:v>Eliteserieklubber som f.eks Brann, Rosenborg, Tromsø burde etablere elitelag for kvinner</c:v>
                </c:pt>
                <c:pt idx="9">
                  <c:v>Kvinner har like mye peiling på fotball som menn</c:v>
                </c:pt>
                <c:pt idx="10">
                  <c:v>Alle klubber bør ha seniorlag for både kvinner og herrer</c:v>
                </c:pt>
                <c:pt idx="11">
                  <c:v>Innen 10 år kommer vi til å se en kvinnelig trener i eliteserien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Sheet1!$C$2:$C$14</c:f>
              <c:numCache>
                <c:formatCode>0%</c:formatCode>
                <c:ptCount val="13"/>
                <c:pt idx="0">
                  <c:v>0.01</c:v>
                </c:pt>
                <c:pt idx="1">
                  <c:v>0.01</c:v>
                </c:pt>
                <c:pt idx="2">
                  <c:v>0.02</c:v>
                </c:pt>
                <c:pt idx="3">
                  <c:v>0.06</c:v>
                </c:pt>
                <c:pt idx="4">
                  <c:v>0.03</c:v>
                </c:pt>
                <c:pt idx="5">
                  <c:v>0.04</c:v>
                </c:pt>
                <c:pt idx="6">
                  <c:v>0.02</c:v>
                </c:pt>
                <c:pt idx="7">
                  <c:v>0.03</c:v>
                </c:pt>
                <c:pt idx="8">
                  <c:v>0.03</c:v>
                </c:pt>
                <c:pt idx="9">
                  <c:v>0.04</c:v>
                </c:pt>
                <c:pt idx="10">
                  <c:v>0.06</c:v>
                </c:pt>
                <c:pt idx="11">
                  <c:v>0.02</c:v>
                </c:pt>
                <c:pt idx="12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F0B-4FC0-8B89-49DCDFAB7E9D}"/>
            </c:ext>
          </c:extLst>
        </c:ser>
        <c:ser>
          <c:idx val="6"/>
          <c:order val="6"/>
          <c:tx>
            <c:strRef>
              <c:f>Sheet1!$B$1</c:f>
              <c:strCache>
                <c:ptCount val="1"/>
                <c:pt idx="0">
                  <c:v>Vet ikke</c:v>
                </c:pt>
              </c:strCache>
            </c:strRef>
          </c:tx>
          <c:spPr>
            <a:solidFill>
              <a:srgbClr val="C0C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aseline="0">
                    <a:solidFill>
                      <a:srgbClr val="000000"/>
                    </a:solidFill>
                  </a:defRPr>
                </a:pPr>
                <a:endParaRPr lang="nb-N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I toppfotballen bør det være lik lønn for begge kjønn</c:v>
                </c:pt>
                <c:pt idx="4">
                  <c:v>Kvinner er like gode fotballkommentatorer som menn</c:v>
                </c:pt>
                <c:pt idx="5">
                  <c:v>Det bør være like høy synlighet i mediene for både kvinne- og herrefotballen</c:v>
                </c:pt>
                <c:pt idx="6">
                  <c:v>Kvinner er like gode fotballtrenere som menn</c:v>
                </c:pt>
                <c:pt idx="7">
                  <c:v>Det er viktig at det er økt fokus på jentefotballen</c:v>
                </c:pt>
                <c:pt idx="8">
                  <c:v>Eliteserieklubber som f.eks Brann, Rosenborg, Tromsø burde etablere elitelag for kvinner</c:v>
                </c:pt>
                <c:pt idx="9">
                  <c:v>Kvinner har like mye peiling på fotball som menn</c:v>
                </c:pt>
                <c:pt idx="10">
                  <c:v>Alle klubber bør ha seniorlag for både kvinner og herrer</c:v>
                </c:pt>
                <c:pt idx="11">
                  <c:v>Innen 10 år kommer vi til å se en kvinnelig trener i eliteserien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Sheet1!$B$2:$B$14</c:f>
              <c:numCache>
                <c:formatCode>0%</c:formatCode>
                <c:ptCount val="13"/>
                <c:pt idx="0">
                  <c:v>7.0000000000000007E-2</c:v>
                </c:pt>
                <c:pt idx="1">
                  <c:v>0.1</c:v>
                </c:pt>
                <c:pt idx="2">
                  <c:v>0.17</c:v>
                </c:pt>
                <c:pt idx="3">
                  <c:v>0.12</c:v>
                </c:pt>
                <c:pt idx="4">
                  <c:v>0.18</c:v>
                </c:pt>
                <c:pt idx="5">
                  <c:v>0.12</c:v>
                </c:pt>
                <c:pt idx="6">
                  <c:v>0.24</c:v>
                </c:pt>
                <c:pt idx="7">
                  <c:v>0.14000000000000001</c:v>
                </c:pt>
                <c:pt idx="8">
                  <c:v>0.24</c:v>
                </c:pt>
                <c:pt idx="9">
                  <c:v>0.18</c:v>
                </c:pt>
                <c:pt idx="10">
                  <c:v>0.21</c:v>
                </c:pt>
                <c:pt idx="11">
                  <c:v>0.24</c:v>
                </c:pt>
                <c:pt idx="12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F0B-4FC0-8B89-49DCDFAB7E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94760520"/>
        <c:axId val="596014712"/>
      </c:barChart>
      <c:catAx>
        <c:axId val="59476052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596014712"/>
        <c:crosses val="autoZero"/>
        <c:auto val="0"/>
        <c:lblAlgn val="ctr"/>
        <c:lblOffset val="100"/>
        <c:noMultiLvlLbl val="0"/>
      </c:catAx>
      <c:valAx>
        <c:axId val="596014712"/>
        <c:scaling>
          <c:orientation val="minMax"/>
          <c:max val="1"/>
          <c:min val="0"/>
        </c:scaling>
        <c:delete val="0"/>
        <c:axPos val="t"/>
        <c:numFmt formatCode="0%" sourceLinked="1"/>
        <c:majorTickMark val="out"/>
        <c:minorTickMark val="none"/>
        <c:tickLblPos val="high"/>
        <c:spPr>
          <a:ln>
            <a:noFill/>
          </a:ln>
        </c:spPr>
        <c:txPr>
          <a:bodyPr/>
          <a:lstStyle/>
          <a:p>
            <a:pPr>
              <a:defRPr sz="10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594760520"/>
        <c:crosses val="autoZero"/>
        <c:crossBetween val="between"/>
        <c:majorUnit val="0.25"/>
      </c:valAx>
    </c:plotArea>
    <c:legend>
      <c:legendPos val="b"/>
      <c:layout>
        <c:manualLayout>
          <c:xMode val="edge"/>
          <c:yMode val="edge"/>
          <c:x val="0.45511370796315476"/>
          <c:y val="0.92684146440457826"/>
          <c:w val="0.50509925328391558"/>
          <c:h val="5.4126021717547004E-2"/>
        </c:manualLayout>
      </c:layout>
      <c:overlay val="0"/>
      <c:spPr>
        <a:ln>
          <a:noFill/>
        </a:ln>
      </c:spPr>
      <c:txPr>
        <a:bodyPr/>
        <a:lstStyle/>
        <a:p>
          <a:pPr>
            <a:defRPr sz="1000" smtId="4294967295"/>
          </a:pPr>
          <a:endParaRPr lang="nb-NO"/>
        </a:p>
      </c:txPr>
    </c:legend>
    <c:plotVisOnly val="1"/>
    <c:dispBlanksAs val="zero"/>
    <c:showDLblsOverMax val="1"/>
  </c:chart>
  <c:spPr>
    <a:ln>
      <a:noFill/>
    </a:ln>
  </c:spPr>
  <c:txPr>
    <a:bodyPr/>
    <a:lstStyle/>
    <a:p>
      <a:pPr>
        <a:defRPr sz="1800" smtId="4294967295"/>
      </a:pPr>
      <a:endParaRPr lang="nb-NO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Gutt(er)</c:v>
                </c:pt>
                <c:pt idx="1">
                  <c:v>Jent(er)</c:v>
                </c:pt>
                <c:pt idx="2">
                  <c:v>Begge deler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0.53</c:v>
                </c:pt>
                <c:pt idx="1">
                  <c:v>0.32</c:v>
                </c:pt>
                <c:pt idx="2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20-471B-82C4-105B380C77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89059064"/>
        <c:axId val="589059456"/>
      </c:barChart>
      <c:catAx>
        <c:axId val="58905906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589059456"/>
        <c:crosses val="autoZero"/>
        <c:auto val="0"/>
        <c:lblAlgn val="ctr"/>
        <c:lblOffset val="100"/>
        <c:tickLblSkip val="1"/>
        <c:noMultiLvlLbl val="0"/>
      </c:catAx>
      <c:valAx>
        <c:axId val="58905945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589059064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nb-NO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Jeg har sett mesteparten av eller hele dramaserien</c:v>
                </c:pt>
                <c:pt idx="1">
                  <c:v>Jeg har sett deler av serien</c:v>
                </c:pt>
                <c:pt idx="2">
                  <c:v>Jeg har bare zappet innom / såvidt sett noe av serien</c:v>
                </c:pt>
                <c:pt idx="3">
                  <c:v>Jeg har hørt om serien, men ikke sett den</c:v>
                </c:pt>
                <c:pt idx="4">
                  <c:v>Jeg har verken hørt om eller sett denne serien</c:v>
                </c:pt>
                <c:pt idx="5">
                  <c:v>Vet ikke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0.24</c:v>
                </c:pt>
                <c:pt idx="1">
                  <c:v>0.08</c:v>
                </c:pt>
                <c:pt idx="2">
                  <c:v>0.09</c:v>
                </c:pt>
                <c:pt idx="3">
                  <c:v>0.44</c:v>
                </c:pt>
                <c:pt idx="4">
                  <c:v>0.13</c:v>
                </c:pt>
                <c:pt idx="5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E7-43C1-8D79-F65F48843D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28344704"/>
        <c:axId val="628345096"/>
      </c:barChart>
      <c:catAx>
        <c:axId val="62834470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628345096"/>
        <c:crosses val="autoZero"/>
        <c:auto val="0"/>
        <c:lblAlgn val="ctr"/>
        <c:lblOffset val="100"/>
        <c:tickLblSkip val="1"/>
        <c:noMultiLvlLbl val="0"/>
      </c:catAx>
      <c:valAx>
        <c:axId val="62834509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628344704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nb-NO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Daglig</c:v>
                </c:pt>
                <c:pt idx="1">
                  <c:v>Ukentlig</c:v>
                </c:pt>
                <c:pt idx="2">
                  <c:v>Månedlig</c:v>
                </c:pt>
                <c:pt idx="3">
                  <c:v>Hver 2.-3. måned</c:v>
                </c:pt>
                <c:pt idx="4">
                  <c:v>Halvårlig</c:v>
                </c:pt>
                <c:pt idx="5">
                  <c:v>Årlig</c:v>
                </c:pt>
                <c:pt idx="6">
                  <c:v>Sjeldnere</c:v>
                </c:pt>
                <c:pt idx="7">
                  <c:v>Aldri</c:v>
                </c:pt>
                <c:pt idx="8">
                  <c:v>Vet ikke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0.01</c:v>
                </c:pt>
                <c:pt idx="1">
                  <c:v>0.31</c:v>
                </c:pt>
                <c:pt idx="2">
                  <c:v>0.12</c:v>
                </c:pt>
                <c:pt idx="3">
                  <c:v>0.08</c:v>
                </c:pt>
                <c:pt idx="4">
                  <c:v>0.05</c:v>
                </c:pt>
                <c:pt idx="5">
                  <c:v>0.04</c:v>
                </c:pt>
                <c:pt idx="6">
                  <c:v>0.09</c:v>
                </c:pt>
                <c:pt idx="7">
                  <c:v>0.3</c:v>
                </c:pt>
                <c:pt idx="8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D0-425D-9848-7296AF0FEB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28345880"/>
        <c:axId val="592472384"/>
      </c:barChart>
      <c:catAx>
        <c:axId val="62834588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592472384"/>
        <c:crosses val="autoZero"/>
        <c:auto val="0"/>
        <c:lblAlgn val="ctr"/>
        <c:lblOffset val="100"/>
        <c:tickLblSkip val="1"/>
        <c:noMultiLvlLbl val="0"/>
      </c:catAx>
      <c:valAx>
        <c:axId val="59247238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628345880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nb-NO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350324303700877"/>
          <c:y val="3.4892942109436956E-2"/>
          <c:w val="0.48415222107156486"/>
          <c:h val="0.7949144223744434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Sheet1!$H$1</c:f>
              <c:strCache>
                <c:ptCount val="1"/>
                <c:pt idx="0">
                  <c:v>6 Helt enig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chemeClr val="bg1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I toppfotballen bør det være lik lønn for begge kjønn</c:v>
                </c:pt>
                <c:pt idx="3">
                  <c:v>Kvinner er like gode fotballdommere som menn</c:v>
                </c:pt>
                <c:pt idx="4">
                  <c:v>Det bør være like høy synlighet i mediene for både kvinne- og herrefotballen</c:v>
                </c:pt>
                <c:pt idx="5">
                  <c:v>Kvinner er like gode fotballtrenere som menn</c:v>
                </c:pt>
                <c:pt idx="6">
                  <c:v>Kvinner er like gode fotballkommentatorer som menn</c:v>
                </c:pt>
                <c:pt idx="7">
                  <c:v>Det er viktig at det er økt fokus på jentefotballen</c:v>
                </c:pt>
                <c:pt idx="8">
                  <c:v>Kvinner har like mye peiling på fotball som menn</c:v>
                </c:pt>
                <c:pt idx="9">
                  <c:v>Eliteserieklubber som f.eks Brann, Rosenborg, Tromsø burde etablere elitelag for kvinner</c:v>
                </c:pt>
                <c:pt idx="10">
                  <c:v>Alle klubber bør ha seniorlag for både kvinner og herrer</c:v>
                </c:pt>
                <c:pt idx="11">
                  <c:v>Innen 10 år kommer vi til å se en kvinnelig trener i eliteserien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Sheet1!$H$2:$H$14</c:f>
              <c:numCache>
                <c:formatCode>0%</c:formatCode>
                <c:ptCount val="13"/>
                <c:pt idx="0">
                  <c:v>0.64</c:v>
                </c:pt>
                <c:pt idx="1">
                  <c:v>0.59</c:v>
                </c:pt>
                <c:pt idx="2">
                  <c:v>0.56999999999999995</c:v>
                </c:pt>
                <c:pt idx="3">
                  <c:v>0.52</c:v>
                </c:pt>
                <c:pt idx="4">
                  <c:v>0.49</c:v>
                </c:pt>
                <c:pt idx="5">
                  <c:v>0.43</c:v>
                </c:pt>
                <c:pt idx="6">
                  <c:v>0.43</c:v>
                </c:pt>
                <c:pt idx="7">
                  <c:v>0.37</c:v>
                </c:pt>
                <c:pt idx="8">
                  <c:v>0.37</c:v>
                </c:pt>
                <c:pt idx="9">
                  <c:v>0.36</c:v>
                </c:pt>
                <c:pt idx="10">
                  <c:v>0.34</c:v>
                </c:pt>
                <c:pt idx="11">
                  <c:v>0.32</c:v>
                </c:pt>
                <c:pt idx="12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BB-4542-A739-4CA1DCBC6088}"/>
            </c:ext>
          </c:extLst>
        </c:ser>
        <c:ser>
          <c:idx val="1"/>
          <c:order val="1"/>
          <c:tx>
            <c:strRef>
              <c:f>Sheet1!$G$1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81C341">
                <a:lumMod val="60000"/>
                <a:lumOff val="4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I toppfotballen bør det være lik lønn for begge kjønn</c:v>
                </c:pt>
                <c:pt idx="3">
                  <c:v>Kvinner er like gode fotballdommere som menn</c:v>
                </c:pt>
                <c:pt idx="4">
                  <c:v>Det bør være like høy synlighet i mediene for både kvinne- og herrefotballen</c:v>
                </c:pt>
                <c:pt idx="5">
                  <c:v>Kvinner er like gode fotballtrenere som menn</c:v>
                </c:pt>
                <c:pt idx="6">
                  <c:v>Kvinner er like gode fotballkommentatorer som menn</c:v>
                </c:pt>
                <c:pt idx="7">
                  <c:v>Det er viktig at det er økt fokus på jentefotballen</c:v>
                </c:pt>
                <c:pt idx="8">
                  <c:v>Kvinner har like mye peiling på fotball som menn</c:v>
                </c:pt>
                <c:pt idx="9">
                  <c:v>Eliteserieklubber som f.eks Brann, Rosenborg, Tromsø burde etablere elitelag for kvinner</c:v>
                </c:pt>
                <c:pt idx="10">
                  <c:v>Alle klubber bør ha seniorlag for både kvinner og herrer</c:v>
                </c:pt>
                <c:pt idx="11">
                  <c:v>Innen 10 år kommer vi til å se en kvinnelig trener i eliteserien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Sheet1!$G$2:$G$14</c:f>
              <c:numCache>
                <c:formatCode>0%</c:formatCode>
                <c:ptCount val="13"/>
                <c:pt idx="0">
                  <c:v>0.08</c:v>
                </c:pt>
                <c:pt idx="1">
                  <c:v>0.05</c:v>
                </c:pt>
                <c:pt idx="2">
                  <c:v>0.06</c:v>
                </c:pt>
                <c:pt idx="3">
                  <c:v>0.06</c:v>
                </c:pt>
                <c:pt idx="4">
                  <c:v>0.05</c:v>
                </c:pt>
                <c:pt idx="5">
                  <c:v>0.06</c:v>
                </c:pt>
                <c:pt idx="6">
                  <c:v>0.04</c:v>
                </c:pt>
                <c:pt idx="7">
                  <c:v>0.08</c:v>
                </c:pt>
                <c:pt idx="8">
                  <c:v>7.0000000000000007E-2</c:v>
                </c:pt>
                <c:pt idx="9">
                  <c:v>0.06</c:v>
                </c:pt>
                <c:pt idx="10">
                  <c:v>0.04</c:v>
                </c:pt>
                <c:pt idx="11">
                  <c:v>0.04</c:v>
                </c:pt>
                <c:pt idx="12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BB-4542-A739-4CA1DCBC6088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81C341">
                <a:lumMod val="40000"/>
                <a:lumOff val="6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I toppfotballen bør det være lik lønn for begge kjønn</c:v>
                </c:pt>
                <c:pt idx="3">
                  <c:v>Kvinner er like gode fotballdommere som menn</c:v>
                </c:pt>
                <c:pt idx="4">
                  <c:v>Det bør være like høy synlighet i mediene for både kvinne- og herrefotballen</c:v>
                </c:pt>
                <c:pt idx="5">
                  <c:v>Kvinner er like gode fotballtrenere som menn</c:v>
                </c:pt>
                <c:pt idx="6">
                  <c:v>Kvinner er like gode fotballkommentatorer som menn</c:v>
                </c:pt>
                <c:pt idx="7">
                  <c:v>Det er viktig at det er økt fokus på jentefotballen</c:v>
                </c:pt>
                <c:pt idx="8">
                  <c:v>Kvinner har like mye peiling på fotball som menn</c:v>
                </c:pt>
                <c:pt idx="9">
                  <c:v>Eliteserieklubber som f.eks Brann, Rosenborg, Tromsø burde etablere elitelag for kvinner</c:v>
                </c:pt>
                <c:pt idx="10">
                  <c:v>Alle klubber bør ha seniorlag for både kvinner og herrer</c:v>
                </c:pt>
                <c:pt idx="11">
                  <c:v>Innen 10 år kommer vi til å se en kvinnelig trener i eliteserien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Sheet1!$F$2:$F$14</c:f>
              <c:numCache>
                <c:formatCode>0%</c:formatCode>
                <c:ptCount val="13"/>
                <c:pt idx="0">
                  <c:v>0.03</c:v>
                </c:pt>
                <c:pt idx="1">
                  <c:v>0.04</c:v>
                </c:pt>
                <c:pt idx="2">
                  <c:v>0.05</c:v>
                </c:pt>
                <c:pt idx="3">
                  <c:v>0.04</c:v>
                </c:pt>
                <c:pt idx="4">
                  <c:v>0.05</c:v>
                </c:pt>
                <c:pt idx="5">
                  <c:v>0.05</c:v>
                </c:pt>
                <c:pt idx="6">
                  <c:v>0.04</c:v>
                </c:pt>
                <c:pt idx="7">
                  <c:v>0.08</c:v>
                </c:pt>
                <c:pt idx="8">
                  <c:v>0.06</c:v>
                </c:pt>
                <c:pt idx="9">
                  <c:v>0.06</c:v>
                </c:pt>
                <c:pt idx="10">
                  <c:v>0.08</c:v>
                </c:pt>
                <c:pt idx="11">
                  <c:v>7.0000000000000007E-2</c:v>
                </c:pt>
                <c:pt idx="12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2BB-4542-A739-4CA1DCBC608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F7911E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I toppfotballen bør det være lik lønn for begge kjønn</c:v>
                </c:pt>
                <c:pt idx="3">
                  <c:v>Kvinner er like gode fotballdommere som menn</c:v>
                </c:pt>
                <c:pt idx="4">
                  <c:v>Det bør være like høy synlighet i mediene for både kvinne- og herrefotballen</c:v>
                </c:pt>
                <c:pt idx="5">
                  <c:v>Kvinner er like gode fotballtrenere som menn</c:v>
                </c:pt>
                <c:pt idx="6">
                  <c:v>Kvinner er like gode fotballkommentatorer som menn</c:v>
                </c:pt>
                <c:pt idx="7">
                  <c:v>Det er viktig at det er økt fokus på jentefotballen</c:v>
                </c:pt>
                <c:pt idx="8">
                  <c:v>Kvinner har like mye peiling på fotball som menn</c:v>
                </c:pt>
                <c:pt idx="9">
                  <c:v>Eliteserieklubber som f.eks Brann, Rosenborg, Tromsø burde etablere elitelag for kvinner</c:v>
                </c:pt>
                <c:pt idx="10">
                  <c:v>Alle klubber bør ha seniorlag for både kvinner og herrer</c:v>
                </c:pt>
                <c:pt idx="11">
                  <c:v>Innen 10 år kommer vi til å se en kvinnelig trener i eliteserien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Sheet1!$E$2:$E$14</c:f>
              <c:numCache>
                <c:formatCode>0%</c:formatCode>
                <c:ptCount val="13"/>
                <c:pt idx="0">
                  <c:v>0</c:v>
                </c:pt>
                <c:pt idx="1">
                  <c:v>0.01</c:v>
                </c:pt>
                <c:pt idx="2">
                  <c:v>0.02</c:v>
                </c:pt>
                <c:pt idx="3">
                  <c:v>0</c:v>
                </c:pt>
                <c:pt idx="4">
                  <c:v>0.03</c:v>
                </c:pt>
                <c:pt idx="5">
                  <c:v>0</c:v>
                </c:pt>
                <c:pt idx="6">
                  <c:v>0</c:v>
                </c:pt>
                <c:pt idx="7">
                  <c:v>0.04</c:v>
                </c:pt>
                <c:pt idx="8">
                  <c:v>0.03</c:v>
                </c:pt>
                <c:pt idx="9">
                  <c:v>0.01</c:v>
                </c:pt>
                <c:pt idx="10">
                  <c:v>0.02</c:v>
                </c:pt>
                <c:pt idx="11">
                  <c:v>0.02</c:v>
                </c:pt>
                <c:pt idx="12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2BB-4542-A739-4CA1DCBC6088}"/>
            </c:ext>
          </c:extLst>
        </c:ser>
        <c:ser>
          <c:idx val="4"/>
          <c:order val="4"/>
          <c:tx>
            <c:strRef>
              <c:f>Sheet1!$D$1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EF5205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aseline="0">
                    <a:solidFill>
                      <a:srgbClr val="000000"/>
                    </a:solidFill>
                  </a:defRPr>
                </a:pPr>
                <a:endParaRPr lang="nb-N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I toppfotballen bør det være lik lønn for begge kjønn</c:v>
                </c:pt>
                <c:pt idx="3">
                  <c:v>Kvinner er like gode fotballdommere som menn</c:v>
                </c:pt>
                <c:pt idx="4">
                  <c:v>Det bør være like høy synlighet i mediene for både kvinne- og herrefotballen</c:v>
                </c:pt>
                <c:pt idx="5">
                  <c:v>Kvinner er like gode fotballtrenere som menn</c:v>
                </c:pt>
                <c:pt idx="6">
                  <c:v>Kvinner er like gode fotballkommentatorer som menn</c:v>
                </c:pt>
                <c:pt idx="7">
                  <c:v>Det er viktig at det er økt fokus på jentefotballen</c:v>
                </c:pt>
                <c:pt idx="8">
                  <c:v>Kvinner har like mye peiling på fotball som menn</c:v>
                </c:pt>
                <c:pt idx="9">
                  <c:v>Eliteserieklubber som f.eks Brann, Rosenborg, Tromsø burde etablere elitelag for kvinner</c:v>
                </c:pt>
                <c:pt idx="10">
                  <c:v>Alle klubber bør ha seniorlag for både kvinner og herrer</c:v>
                </c:pt>
                <c:pt idx="11">
                  <c:v>Innen 10 år kommer vi til å se en kvinnelig trener i eliteserien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Sheet1!$D$2:$D$14</c:f>
              <c:numCache>
                <c:formatCode>0%</c:formatCode>
                <c:ptCount val="13"/>
                <c:pt idx="0">
                  <c:v>0</c:v>
                </c:pt>
                <c:pt idx="1">
                  <c:v>0.02</c:v>
                </c:pt>
                <c:pt idx="2">
                  <c:v>0.01</c:v>
                </c:pt>
                <c:pt idx="3">
                  <c:v>0.01</c:v>
                </c:pt>
                <c:pt idx="4">
                  <c:v>0.02</c:v>
                </c:pt>
                <c:pt idx="5">
                  <c:v>0.01</c:v>
                </c:pt>
                <c:pt idx="6">
                  <c:v>0.03</c:v>
                </c:pt>
                <c:pt idx="7">
                  <c:v>0.01</c:v>
                </c:pt>
                <c:pt idx="8">
                  <c:v>0.02</c:v>
                </c:pt>
                <c:pt idx="9">
                  <c:v>0.01</c:v>
                </c:pt>
                <c:pt idx="10">
                  <c:v>0.03</c:v>
                </c:pt>
                <c:pt idx="11">
                  <c:v>0.02</c:v>
                </c:pt>
                <c:pt idx="12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2BB-4542-A739-4CA1DCBC6088}"/>
            </c:ext>
          </c:extLst>
        </c:ser>
        <c:ser>
          <c:idx val="5"/>
          <c:order val="5"/>
          <c:tx>
            <c:strRef>
              <c:f>Sheet1!$C$1</c:f>
              <c:strCache>
                <c:ptCount val="1"/>
                <c:pt idx="0">
                  <c:v>1 Helt uenig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aseline="0">
                    <a:solidFill>
                      <a:schemeClr val="bg1"/>
                    </a:solidFill>
                  </a:defRPr>
                </a:pPr>
                <a:endParaRPr lang="nb-N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I toppfotballen bør det være lik lønn for begge kjønn</c:v>
                </c:pt>
                <c:pt idx="3">
                  <c:v>Kvinner er like gode fotballdommere som menn</c:v>
                </c:pt>
                <c:pt idx="4">
                  <c:v>Det bør være like høy synlighet i mediene for både kvinne- og herrefotballen</c:v>
                </c:pt>
                <c:pt idx="5">
                  <c:v>Kvinner er like gode fotballtrenere som menn</c:v>
                </c:pt>
                <c:pt idx="6">
                  <c:v>Kvinner er like gode fotballkommentatorer som menn</c:v>
                </c:pt>
                <c:pt idx="7">
                  <c:v>Det er viktig at det er økt fokus på jentefotballen</c:v>
                </c:pt>
                <c:pt idx="8">
                  <c:v>Kvinner har like mye peiling på fotball som menn</c:v>
                </c:pt>
                <c:pt idx="9">
                  <c:v>Eliteserieklubber som f.eks Brann, Rosenborg, Tromsø burde etablere elitelag for kvinner</c:v>
                </c:pt>
                <c:pt idx="10">
                  <c:v>Alle klubber bør ha seniorlag for både kvinner og herrer</c:v>
                </c:pt>
                <c:pt idx="11">
                  <c:v>Innen 10 år kommer vi til å se en kvinnelig trener i eliteserien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Sheet1!$C$2:$C$14</c:f>
              <c:numCache>
                <c:formatCode>0%</c:formatCode>
                <c:ptCount val="13"/>
                <c:pt idx="0">
                  <c:v>0.02</c:v>
                </c:pt>
                <c:pt idx="1">
                  <c:v>0.02</c:v>
                </c:pt>
                <c:pt idx="2">
                  <c:v>0.04</c:v>
                </c:pt>
                <c:pt idx="3">
                  <c:v>0.01</c:v>
                </c:pt>
                <c:pt idx="4">
                  <c:v>0.02</c:v>
                </c:pt>
                <c:pt idx="5">
                  <c:v>0.02</c:v>
                </c:pt>
                <c:pt idx="6">
                  <c:v>0.02</c:v>
                </c:pt>
                <c:pt idx="7">
                  <c:v>7.0000000000000007E-2</c:v>
                </c:pt>
                <c:pt idx="8">
                  <c:v>0.03</c:v>
                </c:pt>
                <c:pt idx="9">
                  <c:v>0.02</c:v>
                </c:pt>
                <c:pt idx="10">
                  <c:v>0.03</c:v>
                </c:pt>
                <c:pt idx="11">
                  <c:v>0.02</c:v>
                </c:pt>
                <c:pt idx="1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2BB-4542-A739-4CA1DCBC6088}"/>
            </c:ext>
          </c:extLst>
        </c:ser>
        <c:ser>
          <c:idx val="6"/>
          <c:order val="6"/>
          <c:tx>
            <c:strRef>
              <c:f>Sheet1!$B$1</c:f>
              <c:strCache>
                <c:ptCount val="1"/>
                <c:pt idx="0">
                  <c:v>Vet ikke</c:v>
                </c:pt>
              </c:strCache>
            </c:strRef>
          </c:tx>
          <c:spPr>
            <a:solidFill>
              <a:srgbClr val="C0C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aseline="0">
                    <a:solidFill>
                      <a:srgbClr val="000000"/>
                    </a:solidFill>
                  </a:defRPr>
                </a:pPr>
                <a:endParaRPr lang="nb-N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I toppfotballen bør det være lik lønn for begge kjønn</c:v>
                </c:pt>
                <c:pt idx="3">
                  <c:v>Kvinner er like gode fotballdommere som menn</c:v>
                </c:pt>
                <c:pt idx="4">
                  <c:v>Det bør være like høy synlighet i mediene for både kvinne- og herrefotballen</c:v>
                </c:pt>
                <c:pt idx="5">
                  <c:v>Kvinner er like gode fotballtrenere som menn</c:v>
                </c:pt>
                <c:pt idx="6">
                  <c:v>Kvinner er like gode fotballkommentatorer som menn</c:v>
                </c:pt>
                <c:pt idx="7">
                  <c:v>Det er viktig at det er økt fokus på jentefotballen</c:v>
                </c:pt>
                <c:pt idx="8">
                  <c:v>Kvinner har like mye peiling på fotball som menn</c:v>
                </c:pt>
                <c:pt idx="9">
                  <c:v>Eliteserieklubber som f.eks Brann, Rosenborg, Tromsø burde etablere elitelag for kvinner</c:v>
                </c:pt>
                <c:pt idx="10">
                  <c:v>Alle klubber bør ha seniorlag for både kvinner og herrer</c:v>
                </c:pt>
                <c:pt idx="11">
                  <c:v>Innen 10 år kommer vi til å se en kvinnelig trener i eliteserien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Sheet1!$B$2:$B$14</c:f>
              <c:numCache>
                <c:formatCode>0%</c:formatCode>
                <c:ptCount val="13"/>
                <c:pt idx="0">
                  <c:v>0.23</c:v>
                </c:pt>
                <c:pt idx="1">
                  <c:v>0.28000000000000003</c:v>
                </c:pt>
                <c:pt idx="2">
                  <c:v>0.25</c:v>
                </c:pt>
                <c:pt idx="3">
                  <c:v>0.35</c:v>
                </c:pt>
                <c:pt idx="4">
                  <c:v>0.33</c:v>
                </c:pt>
                <c:pt idx="5">
                  <c:v>0.43</c:v>
                </c:pt>
                <c:pt idx="6">
                  <c:v>0.43</c:v>
                </c:pt>
                <c:pt idx="7">
                  <c:v>0.36</c:v>
                </c:pt>
                <c:pt idx="8">
                  <c:v>0.41</c:v>
                </c:pt>
                <c:pt idx="9">
                  <c:v>0.47</c:v>
                </c:pt>
                <c:pt idx="10">
                  <c:v>0.46</c:v>
                </c:pt>
                <c:pt idx="11">
                  <c:v>0.51</c:v>
                </c:pt>
                <c:pt idx="12">
                  <c:v>0.39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2BB-4542-A739-4CA1DCBC60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92473168"/>
        <c:axId val="592473560"/>
      </c:barChart>
      <c:catAx>
        <c:axId val="5924731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592473560"/>
        <c:crosses val="autoZero"/>
        <c:auto val="0"/>
        <c:lblAlgn val="ctr"/>
        <c:lblOffset val="100"/>
        <c:noMultiLvlLbl val="0"/>
      </c:catAx>
      <c:valAx>
        <c:axId val="592473560"/>
        <c:scaling>
          <c:orientation val="minMax"/>
          <c:max val="1"/>
          <c:min val="0"/>
        </c:scaling>
        <c:delete val="0"/>
        <c:axPos val="t"/>
        <c:numFmt formatCode="0%" sourceLinked="1"/>
        <c:majorTickMark val="out"/>
        <c:minorTickMark val="none"/>
        <c:tickLblPos val="high"/>
        <c:spPr>
          <a:ln>
            <a:noFill/>
          </a:ln>
        </c:spPr>
        <c:txPr>
          <a:bodyPr/>
          <a:lstStyle/>
          <a:p>
            <a:pPr>
              <a:defRPr sz="10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592473168"/>
        <c:crosses val="autoZero"/>
        <c:crossBetween val="between"/>
        <c:majorUnit val="0.25"/>
      </c:valAx>
    </c:plotArea>
    <c:legend>
      <c:legendPos val="b"/>
      <c:layout>
        <c:manualLayout>
          <c:xMode val="edge"/>
          <c:yMode val="edge"/>
          <c:x val="0.45511370796315476"/>
          <c:y val="0.92684146440457826"/>
          <c:w val="0.50509925328391558"/>
          <c:h val="5.4126021717547004E-2"/>
        </c:manualLayout>
      </c:layout>
      <c:overlay val="0"/>
      <c:spPr>
        <a:ln>
          <a:noFill/>
        </a:ln>
      </c:spPr>
      <c:txPr>
        <a:bodyPr/>
        <a:lstStyle/>
        <a:p>
          <a:pPr>
            <a:defRPr sz="1000" smtId="4294967295"/>
          </a:pPr>
          <a:endParaRPr lang="nb-NO"/>
        </a:p>
      </c:txPr>
    </c:legend>
    <c:plotVisOnly val="1"/>
    <c:dispBlanksAs val="zero"/>
    <c:showDLblsOverMax val="1"/>
  </c:chart>
  <c:spPr>
    <a:ln>
      <a:noFill/>
    </a:ln>
  </c:spPr>
  <c:txPr>
    <a:bodyPr/>
    <a:lstStyle/>
    <a:p>
      <a:pPr>
        <a:defRPr sz="1800" smtId="4294967295"/>
      </a:pPr>
      <a:endParaRPr lang="nb-NO"/>
    </a:p>
  </c:tx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350324303700877"/>
          <c:y val="3.4892942109436956E-2"/>
          <c:w val="0.48415222107156486"/>
          <c:h val="0.7949144223744434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Sheet1!$H$1</c:f>
              <c:strCache>
                <c:ptCount val="1"/>
                <c:pt idx="0">
                  <c:v>6 Helt enig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chemeClr val="bg1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Det er viktig at det er økt fokus på jentefotballen</c:v>
                </c:pt>
                <c:pt idx="4">
                  <c:v>Eliteserieklubber som f.eks Brann, Rosenborg, Tromsø burde etablere elitelag for kvinner</c:v>
                </c:pt>
                <c:pt idx="5">
                  <c:v>Kvinner er like gode fotballkommentatorer som menn</c:v>
                </c:pt>
                <c:pt idx="6">
                  <c:v>Alle klubber bør ha seniorlag for både kvinner og herrer</c:v>
                </c:pt>
                <c:pt idx="7">
                  <c:v>I toppfotballen bør det være lik lønn for begge kjønn</c:v>
                </c:pt>
                <c:pt idx="8">
                  <c:v>Kvinner har like mye peiling på fotball som menn</c:v>
                </c:pt>
                <c:pt idx="9">
                  <c:v>Kvinner er like gode fotballtrenere som menn</c:v>
                </c:pt>
                <c:pt idx="10">
                  <c:v>Innen 10 år kommer vi til å se en kvinnelig trener i eliteserien</c:v>
                </c:pt>
                <c:pt idx="11">
                  <c:v>Det bør være like høy synlighet i mediene for både kvinne- og herrefotballen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Sheet1!$H$2:$H$14</c:f>
              <c:numCache>
                <c:formatCode>0%</c:formatCode>
                <c:ptCount val="13"/>
                <c:pt idx="0">
                  <c:v>0.81</c:v>
                </c:pt>
                <c:pt idx="1">
                  <c:v>0.59</c:v>
                </c:pt>
                <c:pt idx="2">
                  <c:v>0.56999999999999995</c:v>
                </c:pt>
                <c:pt idx="3">
                  <c:v>0.53</c:v>
                </c:pt>
                <c:pt idx="4">
                  <c:v>0.5</c:v>
                </c:pt>
                <c:pt idx="5">
                  <c:v>0.46</c:v>
                </c:pt>
                <c:pt idx="6">
                  <c:v>0.44</c:v>
                </c:pt>
                <c:pt idx="7">
                  <c:v>0.41</c:v>
                </c:pt>
                <c:pt idx="8">
                  <c:v>0.38</c:v>
                </c:pt>
                <c:pt idx="9">
                  <c:v>0.37</c:v>
                </c:pt>
                <c:pt idx="10">
                  <c:v>0.36</c:v>
                </c:pt>
                <c:pt idx="11">
                  <c:v>0.34</c:v>
                </c:pt>
                <c:pt idx="12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91-41C9-92EE-D16FFC46170D}"/>
            </c:ext>
          </c:extLst>
        </c:ser>
        <c:ser>
          <c:idx val="1"/>
          <c:order val="1"/>
          <c:tx>
            <c:strRef>
              <c:f>Sheet1!$G$1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81C341">
                <a:lumMod val="60000"/>
                <a:lumOff val="4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Det er viktig at det er økt fokus på jentefotballen</c:v>
                </c:pt>
                <c:pt idx="4">
                  <c:v>Eliteserieklubber som f.eks Brann, Rosenborg, Tromsø burde etablere elitelag for kvinner</c:v>
                </c:pt>
                <c:pt idx="5">
                  <c:v>Kvinner er like gode fotballkommentatorer som menn</c:v>
                </c:pt>
                <c:pt idx="6">
                  <c:v>Alle klubber bør ha seniorlag for både kvinner og herrer</c:v>
                </c:pt>
                <c:pt idx="7">
                  <c:v>I toppfotballen bør det være lik lønn for begge kjønn</c:v>
                </c:pt>
                <c:pt idx="8">
                  <c:v>Kvinner har like mye peiling på fotball som menn</c:v>
                </c:pt>
                <c:pt idx="9">
                  <c:v>Kvinner er like gode fotballtrenere som menn</c:v>
                </c:pt>
                <c:pt idx="10">
                  <c:v>Innen 10 år kommer vi til å se en kvinnelig trener i eliteserien</c:v>
                </c:pt>
                <c:pt idx="11">
                  <c:v>Det bør være like høy synlighet i mediene for både kvinne- og herrefotballen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Sheet1!$G$2:$G$14</c:f>
              <c:numCache>
                <c:formatCode>0%</c:formatCode>
                <c:ptCount val="13"/>
                <c:pt idx="0">
                  <c:v>0.1</c:v>
                </c:pt>
                <c:pt idx="1">
                  <c:v>0.15</c:v>
                </c:pt>
                <c:pt idx="2">
                  <c:v>0.12</c:v>
                </c:pt>
                <c:pt idx="3">
                  <c:v>0.15</c:v>
                </c:pt>
                <c:pt idx="4">
                  <c:v>0.1</c:v>
                </c:pt>
                <c:pt idx="5">
                  <c:v>0.11</c:v>
                </c:pt>
                <c:pt idx="6">
                  <c:v>0.1</c:v>
                </c:pt>
                <c:pt idx="7">
                  <c:v>0.08</c:v>
                </c:pt>
                <c:pt idx="8">
                  <c:v>0.22</c:v>
                </c:pt>
                <c:pt idx="9">
                  <c:v>0.12</c:v>
                </c:pt>
                <c:pt idx="10">
                  <c:v>0.21</c:v>
                </c:pt>
                <c:pt idx="11">
                  <c:v>0.13</c:v>
                </c:pt>
                <c:pt idx="12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91-41C9-92EE-D16FFC46170D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81C341">
                <a:lumMod val="40000"/>
                <a:lumOff val="6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Det er viktig at det er økt fokus på jentefotballen</c:v>
                </c:pt>
                <c:pt idx="4">
                  <c:v>Eliteserieklubber som f.eks Brann, Rosenborg, Tromsø burde etablere elitelag for kvinner</c:v>
                </c:pt>
                <c:pt idx="5">
                  <c:v>Kvinner er like gode fotballkommentatorer som menn</c:v>
                </c:pt>
                <c:pt idx="6">
                  <c:v>Alle klubber bør ha seniorlag for både kvinner og herrer</c:v>
                </c:pt>
                <c:pt idx="7">
                  <c:v>I toppfotballen bør det være lik lønn for begge kjønn</c:v>
                </c:pt>
                <c:pt idx="8">
                  <c:v>Kvinner har like mye peiling på fotball som menn</c:v>
                </c:pt>
                <c:pt idx="9">
                  <c:v>Kvinner er like gode fotballtrenere som menn</c:v>
                </c:pt>
                <c:pt idx="10">
                  <c:v>Innen 10 år kommer vi til å se en kvinnelig trener i eliteserien</c:v>
                </c:pt>
                <c:pt idx="11">
                  <c:v>Det bør være like høy synlighet i mediene for både kvinne- og herrefotballen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Sheet1!$F$2:$F$14</c:f>
              <c:numCache>
                <c:formatCode>0%</c:formatCode>
                <c:ptCount val="13"/>
                <c:pt idx="0">
                  <c:v>0.05</c:v>
                </c:pt>
                <c:pt idx="1">
                  <c:v>0.1</c:v>
                </c:pt>
                <c:pt idx="2">
                  <c:v>0.09</c:v>
                </c:pt>
                <c:pt idx="3">
                  <c:v>0.17</c:v>
                </c:pt>
                <c:pt idx="4">
                  <c:v>0.15</c:v>
                </c:pt>
                <c:pt idx="5">
                  <c:v>0.1</c:v>
                </c:pt>
                <c:pt idx="6">
                  <c:v>0.06</c:v>
                </c:pt>
                <c:pt idx="7">
                  <c:v>0.09</c:v>
                </c:pt>
                <c:pt idx="8">
                  <c:v>0.09</c:v>
                </c:pt>
                <c:pt idx="9">
                  <c:v>0.17</c:v>
                </c:pt>
                <c:pt idx="10">
                  <c:v>0.2</c:v>
                </c:pt>
                <c:pt idx="11">
                  <c:v>0.1</c:v>
                </c:pt>
                <c:pt idx="12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391-41C9-92EE-D16FFC46170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F7911E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Det er viktig at det er økt fokus på jentefotballen</c:v>
                </c:pt>
                <c:pt idx="4">
                  <c:v>Eliteserieklubber som f.eks Brann, Rosenborg, Tromsø burde etablere elitelag for kvinner</c:v>
                </c:pt>
                <c:pt idx="5">
                  <c:v>Kvinner er like gode fotballkommentatorer som menn</c:v>
                </c:pt>
                <c:pt idx="6">
                  <c:v>Alle klubber bør ha seniorlag for både kvinner og herrer</c:v>
                </c:pt>
                <c:pt idx="7">
                  <c:v>I toppfotballen bør det være lik lønn for begge kjønn</c:v>
                </c:pt>
                <c:pt idx="8">
                  <c:v>Kvinner har like mye peiling på fotball som menn</c:v>
                </c:pt>
                <c:pt idx="9">
                  <c:v>Kvinner er like gode fotballtrenere som menn</c:v>
                </c:pt>
                <c:pt idx="10">
                  <c:v>Innen 10 år kommer vi til å se en kvinnelig trener i eliteserien</c:v>
                </c:pt>
                <c:pt idx="11">
                  <c:v>Det bør være like høy synlighet i mediene for både kvinne- og herrefotballen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Sheet1!$E$2:$E$14</c:f>
              <c:numCache>
                <c:formatCode>0%</c:formatCode>
                <c:ptCount val="13"/>
                <c:pt idx="0">
                  <c:v>0.04</c:v>
                </c:pt>
                <c:pt idx="1">
                  <c:v>0.06</c:v>
                </c:pt>
                <c:pt idx="2">
                  <c:v>0.08</c:v>
                </c:pt>
                <c:pt idx="3">
                  <c:v>7.0000000000000007E-2</c:v>
                </c:pt>
                <c:pt idx="4">
                  <c:v>0.09</c:v>
                </c:pt>
                <c:pt idx="5">
                  <c:v>0.11</c:v>
                </c:pt>
                <c:pt idx="6">
                  <c:v>0.11</c:v>
                </c:pt>
                <c:pt idx="7">
                  <c:v>0.1</c:v>
                </c:pt>
                <c:pt idx="8">
                  <c:v>0.04</c:v>
                </c:pt>
                <c:pt idx="9">
                  <c:v>0.03</c:v>
                </c:pt>
                <c:pt idx="10">
                  <c:v>0.08</c:v>
                </c:pt>
                <c:pt idx="11">
                  <c:v>0.09</c:v>
                </c:pt>
                <c:pt idx="12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391-41C9-92EE-D16FFC46170D}"/>
            </c:ext>
          </c:extLst>
        </c:ser>
        <c:ser>
          <c:idx val="4"/>
          <c:order val="4"/>
          <c:tx>
            <c:strRef>
              <c:f>Sheet1!$D$1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EF5205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aseline="0">
                    <a:solidFill>
                      <a:srgbClr val="000000"/>
                    </a:solidFill>
                  </a:defRPr>
                </a:pPr>
                <a:endParaRPr lang="nb-N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Det er viktig at det er økt fokus på jentefotballen</c:v>
                </c:pt>
                <c:pt idx="4">
                  <c:v>Eliteserieklubber som f.eks Brann, Rosenborg, Tromsø burde etablere elitelag for kvinner</c:v>
                </c:pt>
                <c:pt idx="5">
                  <c:v>Kvinner er like gode fotballkommentatorer som menn</c:v>
                </c:pt>
                <c:pt idx="6">
                  <c:v>Alle klubber bør ha seniorlag for både kvinner og herrer</c:v>
                </c:pt>
                <c:pt idx="7">
                  <c:v>I toppfotballen bør det være lik lønn for begge kjønn</c:v>
                </c:pt>
                <c:pt idx="8">
                  <c:v>Kvinner har like mye peiling på fotball som menn</c:v>
                </c:pt>
                <c:pt idx="9">
                  <c:v>Kvinner er like gode fotballtrenere som menn</c:v>
                </c:pt>
                <c:pt idx="10">
                  <c:v>Innen 10 år kommer vi til å se en kvinnelig trener i eliteserien</c:v>
                </c:pt>
                <c:pt idx="11">
                  <c:v>Det bør være like høy synlighet i mediene for både kvinne- og herrefotballen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Sheet1!$D$2:$D$14</c:f>
              <c:numCache>
                <c:formatCode>0%</c:formatCode>
                <c:ptCount val="13"/>
                <c:pt idx="0">
                  <c:v>0</c:v>
                </c:pt>
                <c:pt idx="1">
                  <c:v>0.05</c:v>
                </c:pt>
                <c:pt idx="2">
                  <c:v>0.02</c:v>
                </c:pt>
                <c:pt idx="3">
                  <c:v>0.03</c:v>
                </c:pt>
                <c:pt idx="4">
                  <c:v>0.03</c:v>
                </c:pt>
                <c:pt idx="5">
                  <c:v>0.09</c:v>
                </c:pt>
                <c:pt idx="6">
                  <c:v>0.14000000000000001</c:v>
                </c:pt>
                <c:pt idx="7">
                  <c:v>0.08</c:v>
                </c:pt>
                <c:pt idx="8">
                  <c:v>0.1</c:v>
                </c:pt>
                <c:pt idx="9">
                  <c:v>0.05</c:v>
                </c:pt>
                <c:pt idx="10">
                  <c:v>0.03</c:v>
                </c:pt>
                <c:pt idx="11">
                  <c:v>0.09</c:v>
                </c:pt>
                <c:pt idx="12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391-41C9-92EE-D16FFC46170D}"/>
            </c:ext>
          </c:extLst>
        </c:ser>
        <c:ser>
          <c:idx val="5"/>
          <c:order val="5"/>
          <c:tx>
            <c:strRef>
              <c:f>Sheet1!$C$1</c:f>
              <c:strCache>
                <c:ptCount val="1"/>
                <c:pt idx="0">
                  <c:v>1 Helt uenig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aseline="0">
                    <a:solidFill>
                      <a:schemeClr val="bg1"/>
                    </a:solidFill>
                  </a:defRPr>
                </a:pPr>
                <a:endParaRPr lang="nb-N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Det er viktig at det er økt fokus på jentefotballen</c:v>
                </c:pt>
                <c:pt idx="4">
                  <c:v>Eliteserieklubber som f.eks Brann, Rosenborg, Tromsø burde etablere elitelag for kvinner</c:v>
                </c:pt>
                <c:pt idx="5">
                  <c:v>Kvinner er like gode fotballkommentatorer som menn</c:v>
                </c:pt>
                <c:pt idx="6">
                  <c:v>Alle klubber bør ha seniorlag for både kvinner og herrer</c:v>
                </c:pt>
                <c:pt idx="7">
                  <c:v>I toppfotballen bør det være lik lønn for begge kjønn</c:v>
                </c:pt>
                <c:pt idx="8">
                  <c:v>Kvinner har like mye peiling på fotball som menn</c:v>
                </c:pt>
                <c:pt idx="9">
                  <c:v>Kvinner er like gode fotballtrenere som menn</c:v>
                </c:pt>
                <c:pt idx="10">
                  <c:v>Innen 10 år kommer vi til å se en kvinnelig trener i eliteserien</c:v>
                </c:pt>
                <c:pt idx="11">
                  <c:v>Det bør være like høy synlighet i mediene for både kvinne- og herrefotballen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Sheet1!$C$2:$C$14</c:f>
              <c:numCache>
                <c:formatCode>0%</c:formatCode>
                <c:ptCount val="13"/>
                <c:pt idx="0">
                  <c:v>0</c:v>
                </c:pt>
                <c:pt idx="1">
                  <c:v>0.04</c:v>
                </c:pt>
                <c:pt idx="2">
                  <c:v>7.0000000000000007E-2</c:v>
                </c:pt>
                <c:pt idx="3">
                  <c:v>0.02</c:v>
                </c:pt>
                <c:pt idx="4">
                  <c:v>0.06</c:v>
                </c:pt>
                <c:pt idx="5">
                  <c:v>0.09</c:v>
                </c:pt>
                <c:pt idx="6">
                  <c:v>0.14000000000000001</c:v>
                </c:pt>
                <c:pt idx="7">
                  <c:v>0.24</c:v>
                </c:pt>
                <c:pt idx="8">
                  <c:v>0.12</c:v>
                </c:pt>
                <c:pt idx="9">
                  <c:v>0.08</c:v>
                </c:pt>
                <c:pt idx="10">
                  <c:v>0.08</c:v>
                </c:pt>
                <c:pt idx="11">
                  <c:v>0.22</c:v>
                </c:pt>
                <c:pt idx="12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391-41C9-92EE-D16FFC46170D}"/>
            </c:ext>
          </c:extLst>
        </c:ser>
        <c:ser>
          <c:idx val="6"/>
          <c:order val="6"/>
          <c:tx>
            <c:strRef>
              <c:f>Sheet1!$B$1</c:f>
              <c:strCache>
                <c:ptCount val="1"/>
                <c:pt idx="0">
                  <c:v>Vet ikke</c:v>
                </c:pt>
              </c:strCache>
            </c:strRef>
          </c:tx>
          <c:spPr>
            <a:solidFill>
              <a:srgbClr val="C0C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aseline="0">
                    <a:solidFill>
                      <a:srgbClr val="000000"/>
                    </a:solidFill>
                  </a:defRPr>
                </a:pPr>
                <a:endParaRPr lang="nb-N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Det er viktig at det er økt fokus på jentefotballen</c:v>
                </c:pt>
                <c:pt idx="4">
                  <c:v>Eliteserieklubber som f.eks Brann, Rosenborg, Tromsø burde etablere elitelag for kvinner</c:v>
                </c:pt>
                <c:pt idx="5">
                  <c:v>Kvinner er like gode fotballkommentatorer som menn</c:v>
                </c:pt>
                <c:pt idx="6">
                  <c:v>Alle klubber bør ha seniorlag for både kvinner og herrer</c:v>
                </c:pt>
                <c:pt idx="7">
                  <c:v>I toppfotballen bør det være lik lønn for begge kjønn</c:v>
                </c:pt>
                <c:pt idx="8">
                  <c:v>Kvinner har like mye peiling på fotball som menn</c:v>
                </c:pt>
                <c:pt idx="9">
                  <c:v>Kvinner er like gode fotballtrenere som menn</c:v>
                </c:pt>
                <c:pt idx="10">
                  <c:v>Innen 10 år kommer vi til å se en kvinnelig trener i eliteserien</c:v>
                </c:pt>
                <c:pt idx="11">
                  <c:v>Det bør være like høy synlighet i mediene for både kvinne- og herrefotballen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Sheet1!$B$2:$B$14</c:f>
              <c:numCache>
                <c:formatCode>0%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0.04</c:v>
                </c:pt>
                <c:pt idx="3">
                  <c:v>0.03</c:v>
                </c:pt>
                <c:pt idx="4">
                  <c:v>7.0000000000000007E-2</c:v>
                </c:pt>
                <c:pt idx="5">
                  <c:v>0.05</c:v>
                </c:pt>
                <c:pt idx="6">
                  <c:v>0.01</c:v>
                </c:pt>
                <c:pt idx="7">
                  <c:v>0.01</c:v>
                </c:pt>
                <c:pt idx="8">
                  <c:v>0.05</c:v>
                </c:pt>
                <c:pt idx="9">
                  <c:v>0.18</c:v>
                </c:pt>
                <c:pt idx="10">
                  <c:v>0.03</c:v>
                </c:pt>
                <c:pt idx="11">
                  <c:v>0.03</c:v>
                </c:pt>
                <c:pt idx="1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391-41C9-92EE-D16FFC4617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88848752"/>
        <c:axId val="588849144"/>
      </c:barChart>
      <c:catAx>
        <c:axId val="58884875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588849144"/>
        <c:crosses val="autoZero"/>
        <c:auto val="0"/>
        <c:lblAlgn val="ctr"/>
        <c:lblOffset val="100"/>
        <c:noMultiLvlLbl val="0"/>
      </c:catAx>
      <c:valAx>
        <c:axId val="588849144"/>
        <c:scaling>
          <c:orientation val="minMax"/>
          <c:max val="1"/>
          <c:min val="0"/>
        </c:scaling>
        <c:delete val="0"/>
        <c:axPos val="t"/>
        <c:numFmt formatCode="0%" sourceLinked="1"/>
        <c:majorTickMark val="out"/>
        <c:minorTickMark val="none"/>
        <c:tickLblPos val="high"/>
        <c:spPr>
          <a:ln>
            <a:noFill/>
          </a:ln>
        </c:spPr>
        <c:txPr>
          <a:bodyPr/>
          <a:lstStyle/>
          <a:p>
            <a:pPr>
              <a:defRPr sz="10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588848752"/>
        <c:crosses val="autoZero"/>
        <c:crossBetween val="between"/>
        <c:majorUnit val="0.25"/>
      </c:valAx>
    </c:plotArea>
    <c:legend>
      <c:legendPos val="b"/>
      <c:layout>
        <c:manualLayout>
          <c:xMode val="edge"/>
          <c:yMode val="edge"/>
          <c:x val="0.45511370796315476"/>
          <c:y val="0.92684146440457826"/>
          <c:w val="0.50509925328391558"/>
          <c:h val="5.4126021717547004E-2"/>
        </c:manualLayout>
      </c:layout>
      <c:overlay val="0"/>
      <c:spPr>
        <a:ln>
          <a:noFill/>
        </a:ln>
      </c:spPr>
      <c:txPr>
        <a:bodyPr/>
        <a:lstStyle/>
        <a:p>
          <a:pPr>
            <a:defRPr sz="1000" smtId="4294967295"/>
          </a:pPr>
          <a:endParaRPr lang="nb-NO"/>
        </a:p>
      </c:txPr>
    </c:legend>
    <c:plotVisOnly val="1"/>
    <c:dispBlanksAs val="zero"/>
    <c:showDLblsOverMax val="1"/>
  </c:chart>
  <c:spPr>
    <a:ln>
      <a:noFill/>
    </a:ln>
  </c:spPr>
  <c:txPr>
    <a:bodyPr/>
    <a:lstStyle/>
    <a:p>
      <a:pPr>
        <a:defRPr sz="1800" smtId="4294967295"/>
      </a:pPr>
      <a:endParaRPr lang="nb-NO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350324303700877"/>
          <c:y val="3.4892942109436956E-2"/>
          <c:w val="0.48415222107156486"/>
          <c:h val="0.7949144223744434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Sheet1!$H$1</c:f>
              <c:strCache>
                <c:ptCount val="1"/>
                <c:pt idx="0">
                  <c:v>6 Helt enig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chemeClr val="bg1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I toppfotballen bør det være lik lønn for begge kjønn</c:v>
                </c:pt>
                <c:pt idx="3">
                  <c:v>Det er viktig at det er økt fokus på jentefotballen</c:v>
                </c:pt>
                <c:pt idx="4">
                  <c:v>Eliteserieklubber som f.eks Brann, Rosenborg, Tromsø burde etablere elitelag for kvinner</c:v>
                </c:pt>
                <c:pt idx="5">
                  <c:v>Kvinner er like gode fotballdommere som menn</c:v>
                </c:pt>
                <c:pt idx="6">
                  <c:v>Kvinner er like gode fotballkommentatorer som menn</c:v>
                </c:pt>
                <c:pt idx="7">
                  <c:v>Alle klubber bør ha seniorlag for både kvinner og herrer</c:v>
                </c:pt>
                <c:pt idx="8">
                  <c:v>Det bør være like høy synlighet i mediene for både kvinne- og herrefotballen</c:v>
                </c:pt>
                <c:pt idx="9">
                  <c:v>Kvinner er like gode fotballtrenere som menn</c:v>
                </c:pt>
                <c:pt idx="10">
                  <c:v>Kvinner har like mye peiling på fotball som menn</c:v>
                </c:pt>
                <c:pt idx="11">
                  <c:v>Det er mulig å oppnå full likestilling i fotballen</c:v>
                </c:pt>
                <c:pt idx="12">
                  <c:v>Innen 10 år kommer vi til å se en kvinnelig trener i eliteserien</c:v>
                </c:pt>
              </c:strCache>
            </c:strRef>
          </c:cat>
          <c:val>
            <c:numRef>
              <c:f>Sheet1!$H$2:$H$14</c:f>
              <c:numCache>
                <c:formatCode>0%</c:formatCode>
                <c:ptCount val="13"/>
                <c:pt idx="0">
                  <c:v>0.78</c:v>
                </c:pt>
                <c:pt idx="1">
                  <c:v>0.74</c:v>
                </c:pt>
                <c:pt idx="2">
                  <c:v>0.53</c:v>
                </c:pt>
                <c:pt idx="3">
                  <c:v>0.52</c:v>
                </c:pt>
                <c:pt idx="4">
                  <c:v>0.5</c:v>
                </c:pt>
                <c:pt idx="5">
                  <c:v>0.47</c:v>
                </c:pt>
                <c:pt idx="6">
                  <c:v>0.46</c:v>
                </c:pt>
                <c:pt idx="7">
                  <c:v>0.45</c:v>
                </c:pt>
                <c:pt idx="8">
                  <c:v>0.43</c:v>
                </c:pt>
                <c:pt idx="9">
                  <c:v>0.43</c:v>
                </c:pt>
                <c:pt idx="10">
                  <c:v>0.4</c:v>
                </c:pt>
                <c:pt idx="11">
                  <c:v>0.33</c:v>
                </c:pt>
                <c:pt idx="12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A9-437F-B28B-8F3C628C105E}"/>
            </c:ext>
          </c:extLst>
        </c:ser>
        <c:ser>
          <c:idx val="1"/>
          <c:order val="1"/>
          <c:tx>
            <c:strRef>
              <c:f>Sheet1!$G$1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81C341">
                <a:lumMod val="60000"/>
                <a:lumOff val="4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I toppfotballen bør det være lik lønn for begge kjønn</c:v>
                </c:pt>
                <c:pt idx="3">
                  <c:v>Det er viktig at det er økt fokus på jentefotballen</c:v>
                </c:pt>
                <c:pt idx="4">
                  <c:v>Eliteserieklubber som f.eks Brann, Rosenborg, Tromsø burde etablere elitelag for kvinner</c:v>
                </c:pt>
                <c:pt idx="5">
                  <c:v>Kvinner er like gode fotballdommere som menn</c:v>
                </c:pt>
                <c:pt idx="6">
                  <c:v>Kvinner er like gode fotballkommentatorer som menn</c:v>
                </c:pt>
                <c:pt idx="7">
                  <c:v>Alle klubber bør ha seniorlag for både kvinner og herrer</c:v>
                </c:pt>
                <c:pt idx="8">
                  <c:v>Det bør være like høy synlighet i mediene for både kvinne- og herrefotballen</c:v>
                </c:pt>
                <c:pt idx="9">
                  <c:v>Kvinner er like gode fotballtrenere som menn</c:v>
                </c:pt>
                <c:pt idx="10">
                  <c:v>Kvinner har like mye peiling på fotball som menn</c:v>
                </c:pt>
                <c:pt idx="11">
                  <c:v>Det er mulig å oppnå full likestilling i fotballen</c:v>
                </c:pt>
                <c:pt idx="12">
                  <c:v>Innen 10 år kommer vi til å se en kvinnelig trener i eliteserien</c:v>
                </c:pt>
              </c:strCache>
            </c:strRef>
          </c:cat>
          <c:val>
            <c:numRef>
              <c:f>Sheet1!$G$2:$G$14</c:f>
              <c:numCache>
                <c:formatCode>0%</c:formatCode>
                <c:ptCount val="13"/>
                <c:pt idx="0">
                  <c:v>0.16</c:v>
                </c:pt>
                <c:pt idx="1">
                  <c:v>0.09</c:v>
                </c:pt>
                <c:pt idx="2">
                  <c:v>0.14000000000000001</c:v>
                </c:pt>
                <c:pt idx="3">
                  <c:v>0.22</c:v>
                </c:pt>
                <c:pt idx="4">
                  <c:v>0.12</c:v>
                </c:pt>
                <c:pt idx="5">
                  <c:v>0.2</c:v>
                </c:pt>
                <c:pt idx="6">
                  <c:v>0.2</c:v>
                </c:pt>
                <c:pt idx="7">
                  <c:v>0.17</c:v>
                </c:pt>
                <c:pt idx="8">
                  <c:v>0.17</c:v>
                </c:pt>
                <c:pt idx="9">
                  <c:v>0.19</c:v>
                </c:pt>
                <c:pt idx="10">
                  <c:v>0.21</c:v>
                </c:pt>
                <c:pt idx="11">
                  <c:v>0.08</c:v>
                </c:pt>
                <c:pt idx="12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A9-437F-B28B-8F3C628C105E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81C341">
                <a:lumMod val="40000"/>
                <a:lumOff val="6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I toppfotballen bør det være lik lønn for begge kjønn</c:v>
                </c:pt>
                <c:pt idx="3">
                  <c:v>Det er viktig at det er økt fokus på jentefotballen</c:v>
                </c:pt>
                <c:pt idx="4">
                  <c:v>Eliteserieklubber som f.eks Brann, Rosenborg, Tromsø burde etablere elitelag for kvinner</c:v>
                </c:pt>
                <c:pt idx="5">
                  <c:v>Kvinner er like gode fotballdommere som menn</c:v>
                </c:pt>
                <c:pt idx="6">
                  <c:v>Kvinner er like gode fotballkommentatorer som menn</c:v>
                </c:pt>
                <c:pt idx="7">
                  <c:v>Alle klubber bør ha seniorlag for både kvinner og herrer</c:v>
                </c:pt>
                <c:pt idx="8">
                  <c:v>Det bør være like høy synlighet i mediene for både kvinne- og herrefotballen</c:v>
                </c:pt>
                <c:pt idx="9">
                  <c:v>Kvinner er like gode fotballtrenere som menn</c:v>
                </c:pt>
                <c:pt idx="10">
                  <c:v>Kvinner har like mye peiling på fotball som menn</c:v>
                </c:pt>
                <c:pt idx="11">
                  <c:v>Det er mulig å oppnå full likestilling i fotballen</c:v>
                </c:pt>
                <c:pt idx="12">
                  <c:v>Innen 10 år kommer vi til å se en kvinnelig trener i eliteserien</c:v>
                </c:pt>
              </c:strCache>
            </c:strRef>
          </c:cat>
          <c:val>
            <c:numRef>
              <c:f>Sheet1!$F$2:$F$14</c:f>
              <c:numCache>
                <c:formatCode>0%</c:formatCode>
                <c:ptCount val="13"/>
                <c:pt idx="0">
                  <c:v>0.03</c:v>
                </c:pt>
                <c:pt idx="1">
                  <c:v>0.09</c:v>
                </c:pt>
                <c:pt idx="2">
                  <c:v>7.0000000000000007E-2</c:v>
                </c:pt>
                <c:pt idx="3">
                  <c:v>0.14000000000000001</c:v>
                </c:pt>
                <c:pt idx="4">
                  <c:v>0.15</c:v>
                </c:pt>
                <c:pt idx="5">
                  <c:v>0.1</c:v>
                </c:pt>
                <c:pt idx="6">
                  <c:v>0.08</c:v>
                </c:pt>
                <c:pt idx="7">
                  <c:v>0.13</c:v>
                </c:pt>
                <c:pt idx="8">
                  <c:v>0.18</c:v>
                </c:pt>
                <c:pt idx="9">
                  <c:v>0.11</c:v>
                </c:pt>
                <c:pt idx="10">
                  <c:v>0.12</c:v>
                </c:pt>
                <c:pt idx="11">
                  <c:v>0.14000000000000001</c:v>
                </c:pt>
                <c:pt idx="12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DA9-437F-B28B-8F3C628C105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F7911E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I toppfotballen bør det være lik lønn for begge kjønn</c:v>
                </c:pt>
                <c:pt idx="3">
                  <c:v>Det er viktig at det er økt fokus på jentefotballen</c:v>
                </c:pt>
                <c:pt idx="4">
                  <c:v>Eliteserieklubber som f.eks Brann, Rosenborg, Tromsø burde etablere elitelag for kvinner</c:v>
                </c:pt>
                <c:pt idx="5">
                  <c:v>Kvinner er like gode fotballdommere som menn</c:v>
                </c:pt>
                <c:pt idx="6">
                  <c:v>Kvinner er like gode fotballkommentatorer som menn</c:v>
                </c:pt>
                <c:pt idx="7">
                  <c:v>Alle klubber bør ha seniorlag for både kvinner og herrer</c:v>
                </c:pt>
                <c:pt idx="8">
                  <c:v>Det bør være like høy synlighet i mediene for både kvinne- og herrefotballen</c:v>
                </c:pt>
                <c:pt idx="9">
                  <c:v>Kvinner er like gode fotballtrenere som menn</c:v>
                </c:pt>
                <c:pt idx="10">
                  <c:v>Kvinner har like mye peiling på fotball som menn</c:v>
                </c:pt>
                <c:pt idx="11">
                  <c:v>Det er mulig å oppnå full likestilling i fotballen</c:v>
                </c:pt>
                <c:pt idx="12">
                  <c:v>Innen 10 år kommer vi til å se en kvinnelig trener i eliteserien</c:v>
                </c:pt>
              </c:strCache>
            </c:strRef>
          </c:cat>
          <c:val>
            <c:numRef>
              <c:f>Sheet1!$E$2:$E$14</c:f>
              <c:numCache>
                <c:formatCode>0%</c:formatCode>
                <c:ptCount val="13"/>
                <c:pt idx="0">
                  <c:v>0.01</c:v>
                </c:pt>
                <c:pt idx="1">
                  <c:v>0.05</c:v>
                </c:pt>
                <c:pt idx="2">
                  <c:v>0.11</c:v>
                </c:pt>
                <c:pt idx="3">
                  <c:v>0.09</c:v>
                </c:pt>
                <c:pt idx="4">
                  <c:v>0.06</c:v>
                </c:pt>
                <c:pt idx="5">
                  <c:v>0.03</c:v>
                </c:pt>
                <c:pt idx="6">
                  <c:v>7.0000000000000007E-2</c:v>
                </c:pt>
                <c:pt idx="7">
                  <c:v>7.0000000000000007E-2</c:v>
                </c:pt>
                <c:pt idx="8">
                  <c:v>7.0000000000000007E-2</c:v>
                </c:pt>
                <c:pt idx="9">
                  <c:v>0.03</c:v>
                </c:pt>
                <c:pt idx="10">
                  <c:v>0.08</c:v>
                </c:pt>
                <c:pt idx="11">
                  <c:v>0.14000000000000001</c:v>
                </c:pt>
                <c:pt idx="12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DA9-437F-B28B-8F3C628C105E}"/>
            </c:ext>
          </c:extLst>
        </c:ser>
        <c:ser>
          <c:idx val="4"/>
          <c:order val="4"/>
          <c:tx>
            <c:strRef>
              <c:f>Sheet1!$D$1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EF5205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aseline="0">
                    <a:solidFill>
                      <a:srgbClr val="000000"/>
                    </a:solidFill>
                  </a:defRPr>
                </a:pPr>
                <a:endParaRPr lang="nb-N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I toppfotballen bør det være lik lønn for begge kjønn</c:v>
                </c:pt>
                <c:pt idx="3">
                  <c:v>Det er viktig at det er økt fokus på jentefotballen</c:v>
                </c:pt>
                <c:pt idx="4">
                  <c:v>Eliteserieklubber som f.eks Brann, Rosenborg, Tromsø burde etablere elitelag for kvinner</c:v>
                </c:pt>
                <c:pt idx="5">
                  <c:v>Kvinner er like gode fotballdommere som menn</c:v>
                </c:pt>
                <c:pt idx="6">
                  <c:v>Kvinner er like gode fotballkommentatorer som menn</c:v>
                </c:pt>
                <c:pt idx="7">
                  <c:v>Alle klubber bør ha seniorlag for både kvinner og herrer</c:v>
                </c:pt>
                <c:pt idx="8">
                  <c:v>Det bør være like høy synlighet i mediene for både kvinne- og herrefotballen</c:v>
                </c:pt>
                <c:pt idx="9">
                  <c:v>Kvinner er like gode fotballtrenere som menn</c:v>
                </c:pt>
                <c:pt idx="10">
                  <c:v>Kvinner har like mye peiling på fotball som menn</c:v>
                </c:pt>
                <c:pt idx="11">
                  <c:v>Det er mulig å oppnå full likestilling i fotballen</c:v>
                </c:pt>
                <c:pt idx="12">
                  <c:v>Innen 10 år kommer vi til å se en kvinnelig trener i eliteserien</c:v>
                </c:pt>
              </c:strCache>
            </c:strRef>
          </c:cat>
          <c:val>
            <c:numRef>
              <c:f>Sheet1!$D$2:$D$14</c:f>
              <c:numCache>
                <c:formatCode>0%</c:formatCode>
                <c:ptCount val="13"/>
                <c:pt idx="0">
                  <c:v>0</c:v>
                </c:pt>
                <c:pt idx="1">
                  <c:v>0.01</c:v>
                </c:pt>
                <c:pt idx="2">
                  <c:v>0.05</c:v>
                </c:pt>
                <c:pt idx="3">
                  <c:v>0</c:v>
                </c:pt>
                <c:pt idx="4">
                  <c:v>0.06</c:v>
                </c:pt>
                <c:pt idx="5">
                  <c:v>0.04</c:v>
                </c:pt>
                <c:pt idx="6">
                  <c:v>0.03</c:v>
                </c:pt>
                <c:pt idx="7">
                  <c:v>0.05</c:v>
                </c:pt>
                <c:pt idx="8">
                  <c:v>7.0000000000000007E-2</c:v>
                </c:pt>
                <c:pt idx="9">
                  <c:v>7.0000000000000007E-2</c:v>
                </c:pt>
                <c:pt idx="10">
                  <c:v>7.0000000000000007E-2</c:v>
                </c:pt>
                <c:pt idx="11">
                  <c:v>0.06</c:v>
                </c:pt>
                <c:pt idx="12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DA9-437F-B28B-8F3C628C105E}"/>
            </c:ext>
          </c:extLst>
        </c:ser>
        <c:ser>
          <c:idx val="5"/>
          <c:order val="5"/>
          <c:tx>
            <c:strRef>
              <c:f>Sheet1!$C$1</c:f>
              <c:strCache>
                <c:ptCount val="1"/>
                <c:pt idx="0">
                  <c:v>1 Helt uenig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aseline="0">
                    <a:solidFill>
                      <a:schemeClr val="bg1"/>
                    </a:solidFill>
                  </a:defRPr>
                </a:pPr>
                <a:endParaRPr lang="nb-N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I toppfotballen bør det være lik lønn for begge kjønn</c:v>
                </c:pt>
                <c:pt idx="3">
                  <c:v>Det er viktig at det er økt fokus på jentefotballen</c:v>
                </c:pt>
                <c:pt idx="4">
                  <c:v>Eliteserieklubber som f.eks Brann, Rosenborg, Tromsø burde etablere elitelag for kvinner</c:v>
                </c:pt>
                <c:pt idx="5">
                  <c:v>Kvinner er like gode fotballdommere som menn</c:v>
                </c:pt>
                <c:pt idx="6">
                  <c:v>Kvinner er like gode fotballkommentatorer som menn</c:v>
                </c:pt>
                <c:pt idx="7">
                  <c:v>Alle klubber bør ha seniorlag for både kvinner og herrer</c:v>
                </c:pt>
                <c:pt idx="8">
                  <c:v>Det bør være like høy synlighet i mediene for både kvinne- og herrefotballen</c:v>
                </c:pt>
                <c:pt idx="9">
                  <c:v>Kvinner er like gode fotballtrenere som menn</c:v>
                </c:pt>
                <c:pt idx="10">
                  <c:v>Kvinner har like mye peiling på fotball som menn</c:v>
                </c:pt>
                <c:pt idx="11">
                  <c:v>Det er mulig å oppnå full likestilling i fotballen</c:v>
                </c:pt>
                <c:pt idx="12">
                  <c:v>Innen 10 år kommer vi til å se en kvinnelig trener i eliteserien</c:v>
                </c:pt>
              </c:strCache>
            </c:strRef>
          </c:cat>
          <c:val>
            <c:numRef>
              <c:f>Sheet1!$C$2:$C$14</c:f>
              <c:numCache>
                <c:formatCode>0%</c:formatCode>
                <c:ptCount val="13"/>
                <c:pt idx="0">
                  <c:v>0</c:v>
                </c:pt>
                <c:pt idx="1">
                  <c:v>0.01</c:v>
                </c:pt>
                <c:pt idx="2">
                  <c:v>0.08</c:v>
                </c:pt>
                <c:pt idx="3">
                  <c:v>0</c:v>
                </c:pt>
                <c:pt idx="4">
                  <c:v>0.04</c:v>
                </c:pt>
                <c:pt idx="5">
                  <c:v>0.02</c:v>
                </c:pt>
                <c:pt idx="6">
                  <c:v>0.05</c:v>
                </c:pt>
                <c:pt idx="7">
                  <c:v>0.05</c:v>
                </c:pt>
                <c:pt idx="8">
                  <c:v>0.04</c:v>
                </c:pt>
                <c:pt idx="9">
                  <c:v>0.01</c:v>
                </c:pt>
                <c:pt idx="10">
                  <c:v>0.08</c:v>
                </c:pt>
                <c:pt idx="11">
                  <c:v>0.14000000000000001</c:v>
                </c:pt>
                <c:pt idx="12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DA9-437F-B28B-8F3C628C105E}"/>
            </c:ext>
          </c:extLst>
        </c:ser>
        <c:ser>
          <c:idx val="6"/>
          <c:order val="6"/>
          <c:tx>
            <c:strRef>
              <c:f>Sheet1!$B$1</c:f>
              <c:strCache>
                <c:ptCount val="1"/>
                <c:pt idx="0">
                  <c:v>Vet ikke</c:v>
                </c:pt>
              </c:strCache>
            </c:strRef>
          </c:tx>
          <c:spPr>
            <a:solidFill>
              <a:srgbClr val="C0C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aseline="0">
                    <a:solidFill>
                      <a:srgbClr val="000000"/>
                    </a:solidFill>
                  </a:defRPr>
                </a:pPr>
                <a:endParaRPr lang="nb-N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I toppfotballen bør det være lik lønn for begge kjønn</c:v>
                </c:pt>
                <c:pt idx="3">
                  <c:v>Det er viktig at det er økt fokus på jentefotballen</c:v>
                </c:pt>
                <c:pt idx="4">
                  <c:v>Eliteserieklubber som f.eks Brann, Rosenborg, Tromsø burde etablere elitelag for kvinner</c:v>
                </c:pt>
                <c:pt idx="5">
                  <c:v>Kvinner er like gode fotballdommere som menn</c:v>
                </c:pt>
                <c:pt idx="6">
                  <c:v>Kvinner er like gode fotballkommentatorer som menn</c:v>
                </c:pt>
                <c:pt idx="7">
                  <c:v>Alle klubber bør ha seniorlag for både kvinner og herrer</c:v>
                </c:pt>
                <c:pt idx="8">
                  <c:v>Det bør være like høy synlighet i mediene for både kvinne- og herrefotballen</c:v>
                </c:pt>
                <c:pt idx="9">
                  <c:v>Kvinner er like gode fotballtrenere som menn</c:v>
                </c:pt>
                <c:pt idx="10">
                  <c:v>Kvinner har like mye peiling på fotball som menn</c:v>
                </c:pt>
                <c:pt idx="11">
                  <c:v>Det er mulig å oppnå full likestilling i fotballen</c:v>
                </c:pt>
                <c:pt idx="12">
                  <c:v>Innen 10 år kommer vi til å se en kvinnelig trener i eliteserien</c:v>
                </c:pt>
              </c:strCache>
            </c:strRef>
          </c:cat>
          <c:val>
            <c:numRef>
              <c:f>Sheet1!$B$2:$B$14</c:f>
              <c:numCache>
                <c:formatCode>0%</c:formatCode>
                <c:ptCount val="13"/>
                <c:pt idx="0">
                  <c:v>0.02</c:v>
                </c:pt>
                <c:pt idx="1">
                  <c:v>0.02</c:v>
                </c:pt>
                <c:pt idx="2">
                  <c:v>0.03</c:v>
                </c:pt>
                <c:pt idx="3">
                  <c:v>0.02</c:v>
                </c:pt>
                <c:pt idx="4">
                  <c:v>0.06</c:v>
                </c:pt>
                <c:pt idx="5">
                  <c:v>0.15</c:v>
                </c:pt>
                <c:pt idx="6">
                  <c:v>0.11</c:v>
                </c:pt>
                <c:pt idx="7">
                  <c:v>0.08</c:v>
                </c:pt>
                <c:pt idx="8">
                  <c:v>0.03</c:v>
                </c:pt>
                <c:pt idx="9">
                  <c:v>0.15</c:v>
                </c:pt>
                <c:pt idx="10">
                  <c:v>0.04</c:v>
                </c:pt>
                <c:pt idx="11">
                  <c:v>0.11</c:v>
                </c:pt>
                <c:pt idx="12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DA9-437F-B28B-8F3C628C10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88849928"/>
        <c:axId val="588850320"/>
      </c:barChart>
      <c:catAx>
        <c:axId val="58884992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588850320"/>
        <c:crosses val="autoZero"/>
        <c:auto val="0"/>
        <c:lblAlgn val="ctr"/>
        <c:lblOffset val="100"/>
        <c:noMultiLvlLbl val="0"/>
      </c:catAx>
      <c:valAx>
        <c:axId val="588850320"/>
        <c:scaling>
          <c:orientation val="minMax"/>
          <c:max val="1"/>
          <c:min val="0"/>
        </c:scaling>
        <c:delete val="0"/>
        <c:axPos val="t"/>
        <c:numFmt formatCode="0%" sourceLinked="1"/>
        <c:majorTickMark val="out"/>
        <c:minorTickMark val="none"/>
        <c:tickLblPos val="high"/>
        <c:spPr>
          <a:ln>
            <a:noFill/>
          </a:ln>
        </c:spPr>
        <c:txPr>
          <a:bodyPr/>
          <a:lstStyle/>
          <a:p>
            <a:pPr>
              <a:defRPr sz="10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588849928"/>
        <c:crosses val="autoZero"/>
        <c:crossBetween val="between"/>
        <c:majorUnit val="0.25"/>
      </c:valAx>
    </c:plotArea>
    <c:legend>
      <c:legendPos val="b"/>
      <c:layout>
        <c:manualLayout>
          <c:xMode val="edge"/>
          <c:yMode val="edge"/>
          <c:x val="0.45511370796315476"/>
          <c:y val="0.92684146440457826"/>
          <c:w val="0.50509925328391558"/>
          <c:h val="5.4126021717547004E-2"/>
        </c:manualLayout>
      </c:layout>
      <c:overlay val="0"/>
      <c:spPr>
        <a:ln>
          <a:noFill/>
        </a:ln>
      </c:spPr>
      <c:txPr>
        <a:bodyPr/>
        <a:lstStyle/>
        <a:p>
          <a:pPr>
            <a:defRPr sz="1000" smtId="4294967295"/>
          </a:pPr>
          <a:endParaRPr lang="nb-NO"/>
        </a:p>
      </c:txPr>
    </c:legend>
    <c:plotVisOnly val="1"/>
    <c:dispBlanksAs val="zero"/>
    <c:showDLblsOverMax val="1"/>
  </c:chart>
  <c:spPr>
    <a:ln>
      <a:noFill/>
    </a:ln>
  </c:spPr>
  <c:txPr>
    <a:bodyPr/>
    <a:lstStyle/>
    <a:p>
      <a:pPr>
        <a:defRPr sz="1800" smtId="4294967295"/>
      </a:pPr>
      <a:endParaRPr lang="nb-NO"/>
    </a:p>
  </c:tx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350324303700877"/>
          <c:y val="3.4892942109436956E-2"/>
          <c:w val="0.48415222107156486"/>
          <c:h val="0.7949144223744434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Sheet1!$H$1</c:f>
              <c:strCache>
                <c:ptCount val="1"/>
                <c:pt idx="0">
                  <c:v>6 Helt enig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chemeClr val="bg1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I toppfotballen bør det være lik lønn for begge kjønn</c:v>
                </c:pt>
                <c:pt idx="4">
                  <c:v>Kvinner er like gode fotballkommentatorer som menn</c:v>
                </c:pt>
                <c:pt idx="5">
                  <c:v>Det bør være like høy synlighet i mediene for både kvinne- og herrefotballen</c:v>
                </c:pt>
                <c:pt idx="6">
                  <c:v>Kvinner er like gode fotballtrenere som menn</c:v>
                </c:pt>
                <c:pt idx="7">
                  <c:v>Det er viktig at det er økt fokus på jentefotballen</c:v>
                </c:pt>
                <c:pt idx="8">
                  <c:v>Eliteserieklubber som f.eks Brann, Rosenborg, Tromsø burde etablere elitelag for kvinner</c:v>
                </c:pt>
                <c:pt idx="9">
                  <c:v>Kvinner har like mye peiling på fotball som menn</c:v>
                </c:pt>
                <c:pt idx="10">
                  <c:v>Innen 10 år kommer vi til å se en kvinnelig trener i eliteserien</c:v>
                </c:pt>
                <c:pt idx="11">
                  <c:v>Alle klubber bør ha seniorlag for både kvinner og herrer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Sheet1!$H$2:$H$14</c:f>
              <c:numCache>
                <c:formatCode>0%</c:formatCode>
                <c:ptCount val="13"/>
                <c:pt idx="0">
                  <c:v>0.75</c:v>
                </c:pt>
                <c:pt idx="1">
                  <c:v>0.64</c:v>
                </c:pt>
                <c:pt idx="2">
                  <c:v>0.57999999999999996</c:v>
                </c:pt>
                <c:pt idx="3">
                  <c:v>0.55000000000000004</c:v>
                </c:pt>
                <c:pt idx="4">
                  <c:v>0.51</c:v>
                </c:pt>
                <c:pt idx="5">
                  <c:v>0.47</c:v>
                </c:pt>
                <c:pt idx="6">
                  <c:v>0.47</c:v>
                </c:pt>
                <c:pt idx="7">
                  <c:v>0.44</c:v>
                </c:pt>
                <c:pt idx="8">
                  <c:v>0.42</c:v>
                </c:pt>
                <c:pt idx="9">
                  <c:v>0.4</c:v>
                </c:pt>
                <c:pt idx="10">
                  <c:v>0.37</c:v>
                </c:pt>
                <c:pt idx="11">
                  <c:v>0.36</c:v>
                </c:pt>
                <c:pt idx="12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89-4867-B124-B5F95A0672BB}"/>
            </c:ext>
          </c:extLst>
        </c:ser>
        <c:ser>
          <c:idx val="1"/>
          <c:order val="1"/>
          <c:tx>
            <c:strRef>
              <c:f>Sheet1!$G$1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81C341">
                <a:lumMod val="60000"/>
                <a:lumOff val="4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I toppfotballen bør det være lik lønn for begge kjønn</c:v>
                </c:pt>
                <c:pt idx="4">
                  <c:v>Kvinner er like gode fotballkommentatorer som menn</c:v>
                </c:pt>
                <c:pt idx="5">
                  <c:v>Det bør være like høy synlighet i mediene for både kvinne- og herrefotballen</c:v>
                </c:pt>
                <c:pt idx="6">
                  <c:v>Kvinner er like gode fotballtrenere som menn</c:v>
                </c:pt>
                <c:pt idx="7">
                  <c:v>Det er viktig at det er økt fokus på jentefotballen</c:v>
                </c:pt>
                <c:pt idx="8">
                  <c:v>Eliteserieklubber som f.eks Brann, Rosenborg, Tromsø burde etablere elitelag for kvinner</c:v>
                </c:pt>
                <c:pt idx="9">
                  <c:v>Kvinner har like mye peiling på fotball som menn</c:v>
                </c:pt>
                <c:pt idx="10">
                  <c:v>Innen 10 år kommer vi til å se en kvinnelig trener i eliteserien</c:v>
                </c:pt>
                <c:pt idx="11">
                  <c:v>Alle klubber bør ha seniorlag for både kvinner og herrer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Sheet1!$G$2:$G$14</c:f>
              <c:numCache>
                <c:formatCode>0%</c:formatCode>
                <c:ptCount val="13"/>
                <c:pt idx="0">
                  <c:v>0.1</c:v>
                </c:pt>
                <c:pt idx="1">
                  <c:v>0.12</c:v>
                </c:pt>
                <c:pt idx="2">
                  <c:v>0.12</c:v>
                </c:pt>
                <c:pt idx="3">
                  <c:v>0.09</c:v>
                </c:pt>
                <c:pt idx="4">
                  <c:v>0.12</c:v>
                </c:pt>
                <c:pt idx="5">
                  <c:v>0.12</c:v>
                </c:pt>
                <c:pt idx="6">
                  <c:v>0.14000000000000001</c:v>
                </c:pt>
                <c:pt idx="7">
                  <c:v>0.18</c:v>
                </c:pt>
                <c:pt idx="8">
                  <c:v>0.12</c:v>
                </c:pt>
                <c:pt idx="9">
                  <c:v>0.15</c:v>
                </c:pt>
                <c:pt idx="10">
                  <c:v>0.15</c:v>
                </c:pt>
                <c:pt idx="11">
                  <c:v>0.12</c:v>
                </c:pt>
                <c:pt idx="1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89-4867-B124-B5F95A0672BB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81C341">
                <a:lumMod val="40000"/>
                <a:lumOff val="6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I toppfotballen bør det være lik lønn for begge kjønn</c:v>
                </c:pt>
                <c:pt idx="4">
                  <c:v>Kvinner er like gode fotballkommentatorer som menn</c:v>
                </c:pt>
                <c:pt idx="5">
                  <c:v>Det bør være like høy synlighet i mediene for både kvinne- og herrefotballen</c:v>
                </c:pt>
                <c:pt idx="6">
                  <c:v>Kvinner er like gode fotballtrenere som menn</c:v>
                </c:pt>
                <c:pt idx="7">
                  <c:v>Det er viktig at det er økt fokus på jentefotballen</c:v>
                </c:pt>
                <c:pt idx="8">
                  <c:v>Eliteserieklubber som f.eks Brann, Rosenborg, Tromsø burde etablere elitelag for kvinner</c:v>
                </c:pt>
                <c:pt idx="9">
                  <c:v>Kvinner har like mye peiling på fotball som menn</c:v>
                </c:pt>
                <c:pt idx="10">
                  <c:v>Innen 10 år kommer vi til å se en kvinnelig trener i eliteserien</c:v>
                </c:pt>
                <c:pt idx="11">
                  <c:v>Alle klubber bør ha seniorlag for både kvinner og herrer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Sheet1!$F$2:$F$14</c:f>
              <c:numCache>
                <c:formatCode>0%</c:formatCode>
                <c:ptCount val="13"/>
                <c:pt idx="0">
                  <c:v>0.04</c:v>
                </c:pt>
                <c:pt idx="1">
                  <c:v>0.08</c:v>
                </c:pt>
                <c:pt idx="2">
                  <c:v>0.06</c:v>
                </c:pt>
                <c:pt idx="3">
                  <c:v>0.09</c:v>
                </c:pt>
                <c:pt idx="4">
                  <c:v>0.09</c:v>
                </c:pt>
                <c:pt idx="5">
                  <c:v>0.12</c:v>
                </c:pt>
                <c:pt idx="6">
                  <c:v>0.08</c:v>
                </c:pt>
                <c:pt idx="7">
                  <c:v>0.14000000000000001</c:v>
                </c:pt>
                <c:pt idx="8">
                  <c:v>0.11</c:v>
                </c:pt>
                <c:pt idx="9">
                  <c:v>0.11</c:v>
                </c:pt>
                <c:pt idx="10">
                  <c:v>0.13</c:v>
                </c:pt>
                <c:pt idx="11">
                  <c:v>0.12</c:v>
                </c:pt>
                <c:pt idx="12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89-4867-B124-B5F95A0672B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F7911E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I toppfotballen bør det være lik lønn for begge kjønn</c:v>
                </c:pt>
                <c:pt idx="4">
                  <c:v>Kvinner er like gode fotballkommentatorer som menn</c:v>
                </c:pt>
                <c:pt idx="5">
                  <c:v>Det bør være like høy synlighet i mediene for både kvinne- og herrefotballen</c:v>
                </c:pt>
                <c:pt idx="6">
                  <c:v>Kvinner er like gode fotballtrenere som menn</c:v>
                </c:pt>
                <c:pt idx="7">
                  <c:v>Det er viktig at det er økt fokus på jentefotballen</c:v>
                </c:pt>
                <c:pt idx="8">
                  <c:v>Eliteserieklubber som f.eks Brann, Rosenborg, Tromsø burde etablere elitelag for kvinner</c:v>
                </c:pt>
                <c:pt idx="9">
                  <c:v>Kvinner har like mye peiling på fotball som menn</c:v>
                </c:pt>
                <c:pt idx="10">
                  <c:v>Innen 10 år kommer vi til å se en kvinnelig trener i eliteserien</c:v>
                </c:pt>
                <c:pt idx="11">
                  <c:v>Alle klubber bør ha seniorlag for både kvinner og herrer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Sheet1!$E$2:$E$14</c:f>
              <c:numCache>
                <c:formatCode>0%</c:formatCode>
                <c:ptCount val="13"/>
                <c:pt idx="0">
                  <c:v>0.01</c:v>
                </c:pt>
                <c:pt idx="1">
                  <c:v>0.01</c:v>
                </c:pt>
                <c:pt idx="2">
                  <c:v>0.03</c:v>
                </c:pt>
                <c:pt idx="3">
                  <c:v>0.05</c:v>
                </c:pt>
                <c:pt idx="4">
                  <c:v>0.03</c:v>
                </c:pt>
                <c:pt idx="5">
                  <c:v>7.0000000000000007E-2</c:v>
                </c:pt>
                <c:pt idx="6">
                  <c:v>0.03</c:v>
                </c:pt>
                <c:pt idx="7">
                  <c:v>0.05</c:v>
                </c:pt>
                <c:pt idx="8">
                  <c:v>0.03</c:v>
                </c:pt>
                <c:pt idx="9">
                  <c:v>7.0000000000000007E-2</c:v>
                </c:pt>
                <c:pt idx="10">
                  <c:v>0.04</c:v>
                </c:pt>
                <c:pt idx="11">
                  <c:v>0.06</c:v>
                </c:pt>
                <c:pt idx="1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289-4867-B124-B5F95A0672BB}"/>
            </c:ext>
          </c:extLst>
        </c:ser>
        <c:ser>
          <c:idx val="4"/>
          <c:order val="4"/>
          <c:tx>
            <c:strRef>
              <c:f>Sheet1!$D$1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EF5205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aseline="0">
                    <a:solidFill>
                      <a:srgbClr val="000000"/>
                    </a:solidFill>
                  </a:defRPr>
                </a:pPr>
                <a:endParaRPr lang="nb-N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I toppfotballen bør det være lik lønn for begge kjønn</c:v>
                </c:pt>
                <c:pt idx="4">
                  <c:v>Kvinner er like gode fotballkommentatorer som menn</c:v>
                </c:pt>
                <c:pt idx="5">
                  <c:v>Det bør være like høy synlighet i mediene for både kvinne- og herrefotballen</c:v>
                </c:pt>
                <c:pt idx="6">
                  <c:v>Kvinner er like gode fotballtrenere som menn</c:v>
                </c:pt>
                <c:pt idx="7">
                  <c:v>Det er viktig at det er økt fokus på jentefotballen</c:v>
                </c:pt>
                <c:pt idx="8">
                  <c:v>Eliteserieklubber som f.eks Brann, Rosenborg, Tromsø burde etablere elitelag for kvinner</c:v>
                </c:pt>
                <c:pt idx="9">
                  <c:v>Kvinner har like mye peiling på fotball som menn</c:v>
                </c:pt>
                <c:pt idx="10">
                  <c:v>Innen 10 år kommer vi til å se en kvinnelig trener i eliteserien</c:v>
                </c:pt>
                <c:pt idx="11">
                  <c:v>Alle klubber bør ha seniorlag for både kvinner og herrer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Sheet1!$D$2:$D$14</c:f>
              <c:numCache>
                <c:formatCode>0%</c:formatCode>
                <c:ptCount val="13"/>
                <c:pt idx="0">
                  <c:v>0</c:v>
                </c:pt>
                <c:pt idx="1">
                  <c:v>0.02</c:v>
                </c:pt>
                <c:pt idx="2">
                  <c:v>0.02</c:v>
                </c:pt>
                <c:pt idx="3">
                  <c:v>0.04</c:v>
                </c:pt>
                <c:pt idx="4">
                  <c:v>0.03</c:v>
                </c:pt>
                <c:pt idx="5">
                  <c:v>0.04</c:v>
                </c:pt>
                <c:pt idx="6">
                  <c:v>0.02</c:v>
                </c:pt>
                <c:pt idx="7">
                  <c:v>0.01</c:v>
                </c:pt>
                <c:pt idx="8">
                  <c:v>0.03</c:v>
                </c:pt>
                <c:pt idx="9">
                  <c:v>0.04</c:v>
                </c:pt>
                <c:pt idx="10">
                  <c:v>0.04</c:v>
                </c:pt>
                <c:pt idx="11">
                  <c:v>0.05</c:v>
                </c:pt>
                <c:pt idx="12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289-4867-B124-B5F95A0672BB}"/>
            </c:ext>
          </c:extLst>
        </c:ser>
        <c:ser>
          <c:idx val="5"/>
          <c:order val="5"/>
          <c:tx>
            <c:strRef>
              <c:f>Sheet1!$C$1</c:f>
              <c:strCache>
                <c:ptCount val="1"/>
                <c:pt idx="0">
                  <c:v>1 Helt uenig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aseline="0">
                    <a:solidFill>
                      <a:schemeClr val="bg1"/>
                    </a:solidFill>
                  </a:defRPr>
                </a:pPr>
                <a:endParaRPr lang="nb-N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I toppfotballen bør det være lik lønn for begge kjønn</c:v>
                </c:pt>
                <c:pt idx="4">
                  <c:v>Kvinner er like gode fotballkommentatorer som menn</c:v>
                </c:pt>
                <c:pt idx="5">
                  <c:v>Det bør være like høy synlighet i mediene for både kvinne- og herrefotballen</c:v>
                </c:pt>
                <c:pt idx="6">
                  <c:v>Kvinner er like gode fotballtrenere som menn</c:v>
                </c:pt>
                <c:pt idx="7">
                  <c:v>Det er viktig at det er økt fokus på jentefotballen</c:v>
                </c:pt>
                <c:pt idx="8">
                  <c:v>Eliteserieklubber som f.eks Brann, Rosenborg, Tromsø burde etablere elitelag for kvinner</c:v>
                </c:pt>
                <c:pt idx="9">
                  <c:v>Kvinner har like mye peiling på fotball som menn</c:v>
                </c:pt>
                <c:pt idx="10">
                  <c:v>Innen 10 år kommer vi til å se en kvinnelig trener i eliteserien</c:v>
                </c:pt>
                <c:pt idx="11">
                  <c:v>Alle klubber bør ha seniorlag for både kvinner og herrer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Sheet1!$C$2:$C$14</c:f>
              <c:numCache>
                <c:formatCode>0%</c:formatCode>
                <c:ptCount val="13"/>
                <c:pt idx="0">
                  <c:v>0.01</c:v>
                </c:pt>
                <c:pt idx="1">
                  <c:v>0.01</c:v>
                </c:pt>
                <c:pt idx="2">
                  <c:v>0.02</c:v>
                </c:pt>
                <c:pt idx="3">
                  <c:v>0.06</c:v>
                </c:pt>
                <c:pt idx="4">
                  <c:v>0.02</c:v>
                </c:pt>
                <c:pt idx="5">
                  <c:v>0.04</c:v>
                </c:pt>
                <c:pt idx="6">
                  <c:v>0.02</c:v>
                </c:pt>
                <c:pt idx="7">
                  <c:v>0.03</c:v>
                </c:pt>
                <c:pt idx="8">
                  <c:v>0.03</c:v>
                </c:pt>
                <c:pt idx="9">
                  <c:v>0.03</c:v>
                </c:pt>
                <c:pt idx="10">
                  <c:v>0.02</c:v>
                </c:pt>
                <c:pt idx="11">
                  <c:v>0.06</c:v>
                </c:pt>
                <c:pt idx="1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289-4867-B124-B5F95A0672BB}"/>
            </c:ext>
          </c:extLst>
        </c:ser>
        <c:ser>
          <c:idx val="6"/>
          <c:order val="6"/>
          <c:tx>
            <c:strRef>
              <c:f>Sheet1!$B$1</c:f>
              <c:strCache>
                <c:ptCount val="1"/>
                <c:pt idx="0">
                  <c:v>Vet ikke</c:v>
                </c:pt>
              </c:strCache>
            </c:strRef>
          </c:tx>
          <c:spPr>
            <a:solidFill>
              <a:srgbClr val="C0C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aseline="0">
                    <a:solidFill>
                      <a:srgbClr val="000000"/>
                    </a:solidFill>
                  </a:defRPr>
                </a:pPr>
                <a:endParaRPr lang="nb-N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I toppfotballen bør det være lik lønn for begge kjønn</c:v>
                </c:pt>
                <c:pt idx="4">
                  <c:v>Kvinner er like gode fotballkommentatorer som menn</c:v>
                </c:pt>
                <c:pt idx="5">
                  <c:v>Det bør være like høy synlighet i mediene for både kvinne- og herrefotballen</c:v>
                </c:pt>
                <c:pt idx="6">
                  <c:v>Kvinner er like gode fotballtrenere som menn</c:v>
                </c:pt>
                <c:pt idx="7">
                  <c:v>Det er viktig at det er økt fokus på jentefotballen</c:v>
                </c:pt>
                <c:pt idx="8">
                  <c:v>Eliteserieklubber som f.eks Brann, Rosenborg, Tromsø burde etablere elitelag for kvinner</c:v>
                </c:pt>
                <c:pt idx="9">
                  <c:v>Kvinner har like mye peiling på fotball som menn</c:v>
                </c:pt>
                <c:pt idx="10">
                  <c:v>Innen 10 år kommer vi til å se en kvinnelig trener i eliteserien</c:v>
                </c:pt>
                <c:pt idx="11">
                  <c:v>Alle klubber bør ha seniorlag for både kvinner og herrer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Sheet1!$B$2:$B$14</c:f>
              <c:numCache>
                <c:formatCode>0%</c:formatCode>
                <c:ptCount val="13"/>
                <c:pt idx="0">
                  <c:v>0.08</c:v>
                </c:pt>
                <c:pt idx="1">
                  <c:v>0.11</c:v>
                </c:pt>
                <c:pt idx="2">
                  <c:v>0.18</c:v>
                </c:pt>
                <c:pt idx="3">
                  <c:v>0.13</c:v>
                </c:pt>
                <c:pt idx="4">
                  <c:v>0.19</c:v>
                </c:pt>
                <c:pt idx="5">
                  <c:v>0.13</c:v>
                </c:pt>
                <c:pt idx="6">
                  <c:v>0.25</c:v>
                </c:pt>
                <c:pt idx="7">
                  <c:v>0.15</c:v>
                </c:pt>
                <c:pt idx="8">
                  <c:v>0.26</c:v>
                </c:pt>
                <c:pt idx="9">
                  <c:v>0.2</c:v>
                </c:pt>
                <c:pt idx="10">
                  <c:v>0.25</c:v>
                </c:pt>
                <c:pt idx="11">
                  <c:v>0.23</c:v>
                </c:pt>
                <c:pt idx="12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289-4867-B124-B5F95A0672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628957544"/>
        <c:axId val="594763048"/>
      </c:barChart>
      <c:catAx>
        <c:axId val="62895754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594763048"/>
        <c:crosses val="autoZero"/>
        <c:auto val="0"/>
        <c:lblAlgn val="ctr"/>
        <c:lblOffset val="100"/>
        <c:noMultiLvlLbl val="0"/>
      </c:catAx>
      <c:valAx>
        <c:axId val="594763048"/>
        <c:scaling>
          <c:orientation val="minMax"/>
          <c:max val="1"/>
          <c:min val="0"/>
        </c:scaling>
        <c:delete val="0"/>
        <c:axPos val="t"/>
        <c:numFmt formatCode="0%" sourceLinked="1"/>
        <c:majorTickMark val="out"/>
        <c:minorTickMark val="none"/>
        <c:tickLblPos val="high"/>
        <c:spPr>
          <a:ln>
            <a:noFill/>
          </a:ln>
        </c:spPr>
        <c:txPr>
          <a:bodyPr/>
          <a:lstStyle/>
          <a:p>
            <a:pPr>
              <a:defRPr sz="10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628957544"/>
        <c:crosses val="autoZero"/>
        <c:crossBetween val="between"/>
        <c:majorUnit val="0.25"/>
      </c:valAx>
    </c:plotArea>
    <c:legend>
      <c:legendPos val="b"/>
      <c:layout>
        <c:manualLayout>
          <c:xMode val="edge"/>
          <c:yMode val="edge"/>
          <c:x val="0.45511370796315476"/>
          <c:y val="0.92684146440457826"/>
          <c:w val="0.50509925328391558"/>
          <c:h val="5.4126021717547004E-2"/>
        </c:manualLayout>
      </c:layout>
      <c:overlay val="0"/>
      <c:spPr>
        <a:ln>
          <a:noFill/>
        </a:ln>
      </c:spPr>
      <c:txPr>
        <a:bodyPr/>
        <a:lstStyle/>
        <a:p>
          <a:pPr>
            <a:defRPr sz="1000" smtId="4294967295"/>
          </a:pPr>
          <a:endParaRPr lang="nb-NO"/>
        </a:p>
      </c:txPr>
    </c:legend>
    <c:plotVisOnly val="1"/>
    <c:dispBlanksAs val="zero"/>
    <c:showDLblsOverMax val="1"/>
  </c:chart>
  <c:spPr>
    <a:ln>
      <a:noFill/>
    </a:ln>
  </c:spPr>
  <c:txPr>
    <a:bodyPr/>
    <a:lstStyle/>
    <a:p>
      <a:pPr>
        <a:defRPr sz="1800" smtId="4294967295"/>
      </a:pPr>
      <a:endParaRPr lang="nb-NO"/>
    </a:p>
  </c:tx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350324303700877"/>
          <c:y val="3.4892942109436956E-2"/>
          <c:w val="0.48415222107156486"/>
          <c:h val="0.7949144223744434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Sheet1!$H$1</c:f>
              <c:strCache>
                <c:ptCount val="1"/>
                <c:pt idx="0">
                  <c:v>6 Helt enig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chemeClr val="bg1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Kvinner er like gode fotballkommentatorer som menn</c:v>
                </c:pt>
                <c:pt idx="4">
                  <c:v>I toppfotballen bør det være lik lønn for begge kjønn</c:v>
                </c:pt>
                <c:pt idx="5">
                  <c:v>Det er viktig at det er økt fokus på jentefotballen</c:v>
                </c:pt>
                <c:pt idx="6">
                  <c:v>Eliteserieklubber som f.eks Brann, Rosenborg, Tromsø burde etablere elitelag for kvinner</c:v>
                </c:pt>
                <c:pt idx="7">
                  <c:v>Det bør være like høy synlighet i mediene for både kvinne- og herrefotballen</c:v>
                </c:pt>
                <c:pt idx="8">
                  <c:v>Kvinner er like gode fotballtrenere som menn</c:v>
                </c:pt>
                <c:pt idx="9">
                  <c:v>Innen 10 år kommer vi til å se en kvinnelig trener i eliteserien</c:v>
                </c:pt>
                <c:pt idx="10">
                  <c:v>Kvinner har like mye peiling på fotball som menn</c:v>
                </c:pt>
                <c:pt idx="11">
                  <c:v>Alle klubber bør ha seniorlag for både kvinner og herrer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Sheet1!$H$2:$H$14</c:f>
              <c:numCache>
                <c:formatCode>0%</c:formatCode>
                <c:ptCount val="13"/>
                <c:pt idx="0">
                  <c:v>0.71</c:v>
                </c:pt>
                <c:pt idx="1">
                  <c:v>0.56999999999999995</c:v>
                </c:pt>
                <c:pt idx="2">
                  <c:v>0.5</c:v>
                </c:pt>
                <c:pt idx="3">
                  <c:v>0.43</c:v>
                </c:pt>
                <c:pt idx="4">
                  <c:v>0.41</c:v>
                </c:pt>
                <c:pt idx="5">
                  <c:v>0.39</c:v>
                </c:pt>
                <c:pt idx="6">
                  <c:v>0.39</c:v>
                </c:pt>
                <c:pt idx="7">
                  <c:v>0.38</c:v>
                </c:pt>
                <c:pt idx="8">
                  <c:v>0.36</c:v>
                </c:pt>
                <c:pt idx="9">
                  <c:v>0.32</c:v>
                </c:pt>
                <c:pt idx="10">
                  <c:v>0.31</c:v>
                </c:pt>
                <c:pt idx="11">
                  <c:v>0.28000000000000003</c:v>
                </c:pt>
                <c:pt idx="12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1B-4B81-A8C8-9838E3AC3918}"/>
            </c:ext>
          </c:extLst>
        </c:ser>
        <c:ser>
          <c:idx val="1"/>
          <c:order val="1"/>
          <c:tx>
            <c:strRef>
              <c:f>Sheet1!$G$1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81C341">
                <a:lumMod val="60000"/>
                <a:lumOff val="4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Kvinner er like gode fotballkommentatorer som menn</c:v>
                </c:pt>
                <c:pt idx="4">
                  <c:v>I toppfotballen bør det være lik lønn for begge kjønn</c:v>
                </c:pt>
                <c:pt idx="5">
                  <c:v>Det er viktig at det er økt fokus på jentefotballen</c:v>
                </c:pt>
                <c:pt idx="6">
                  <c:v>Eliteserieklubber som f.eks Brann, Rosenborg, Tromsø burde etablere elitelag for kvinner</c:v>
                </c:pt>
                <c:pt idx="7">
                  <c:v>Det bør være like høy synlighet i mediene for både kvinne- og herrefotballen</c:v>
                </c:pt>
                <c:pt idx="8">
                  <c:v>Kvinner er like gode fotballtrenere som menn</c:v>
                </c:pt>
                <c:pt idx="9">
                  <c:v>Innen 10 år kommer vi til å se en kvinnelig trener i eliteserien</c:v>
                </c:pt>
                <c:pt idx="10">
                  <c:v>Kvinner har like mye peiling på fotball som menn</c:v>
                </c:pt>
                <c:pt idx="11">
                  <c:v>Alle klubber bør ha seniorlag for både kvinner og herrer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Sheet1!$G$2:$G$14</c:f>
              <c:numCache>
                <c:formatCode>0%</c:formatCode>
                <c:ptCount val="13"/>
                <c:pt idx="0">
                  <c:v>0.12</c:v>
                </c:pt>
                <c:pt idx="1">
                  <c:v>0.15</c:v>
                </c:pt>
                <c:pt idx="2">
                  <c:v>0.14000000000000001</c:v>
                </c:pt>
                <c:pt idx="3">
                  <c:v>0.15</c:v>
                </c:pt>
                <c:pt idx="4">
                  <c:v>0.09</c:v>
                </c:pt>
                <c:pt idx="5">
                  <c:v>0.21</c:v>
                </c:pt>
                <c:pt idx="6">
                  <c:v>0.13</c:v>
                </c:pt>
                <c:pt idx="7">
                  <c:v>0.13</c:v>
                </c:pt>
                <c:pt idx="8">
                  <c:v>0.14000000000000001</c:v>
                </c:pt>
                <c:pt idx="9">
                  <c:v>0.15</c:v>
                </c:pt>
                <c:pt idx="10">
                  <c:v>0.16</c:v>
                </c:pt>
                <c:pt idx="11">
                  <c:v>0.13</c:v>
                </c:pt>
                <c:pt idx="1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1B-4B81-A8C8-9838E3AC3918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81C341">
                <a:lumMod val="40000"/>
                <a:lumOff val="6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Kvinner er like gode fotballkommentatorer som menn</c:v>
                </c:pt>
                <c:pt idx="4">
                  <c:v>I toppfotballen bør det være lik lønn for begge kjønn</c:v>
                </c:pt>
                <c:pt idx="5">
                  <c:v>Det er viktig at det er økt fokus på jentefotballen</c:v>
                </c:pt>
                <c:pt idx="6">
                  <c:v>Eliteserieklubber som f.eks Brann, Rosenborg, Tromsø burde etablere elitelag for kvinner</c:v>
                </c:pt>
                <c:pt idx="7">
                  <c:v>Det bør være like høy synlighet i mediene for både kvinne- og herrefotballen</c:v>
                </c:pt>
                <c:pt idx="8">
                  <c:v>Kvinner er like gode fotballtrenere som menn</c:v>
                </c:pt>
                <c:pt idx="9">
                  <c:v>Innen 10 år kommer vi til å se en kvinnelig trener i eliteserien</c:v>
                </c:pt>
                <c:pt idx="10">
                  <c:v>Kvinner har like mye peiling på fotball som menn</c:v>
                </c:pt>
                <c:pt idx="11">
                  <c:v>Alle klubber bør ha seniorlag for både kvinner og herrer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Sheet1!$F$2:$F$14</c:f>
              <c:numCache>
                <c:formatCode>0%</c:formatCode>
                <c:ptCount val="13"/>
                <c:pt idx="0">
                  <c:v>7.0000000000000007E-2</c:v>
                </c:pt>
                <c:pt idx="1">
                  <c:v>0.09</c:v>
                </c:pt>
                <c:pt idx="2">
                  <c:v>0.08</c:v>
                </c:pt>
                <c:pt idx="3">
                  <c:v>0.1</c:v>
                </c:pt>
                <c:pt idx="4">
                  <c:v>0.1</c:v>
                </c:pt>
                <c:pt idx="5">
                  <c:v>0.16</c:v>
                </c:pt>
                <c:pt idx="6">
                  <c:v>0.12</c:v>
                </c:pt>
                <c:pt idx="7">
                  <c:v>0.15</c:v>
                </c:pt>
                <c:pt idx="8">
                  <c:v>0.1</c:v>
                </c:pt>
                <c:pt idx="9">
                  <c:v>0.18</c:v>
                </c:pt>
                <c:pt idx="10">
                  <c:v>0.13</c:v>
                </c:pt>
                <c:pt idx="11">
                  <c:v>0.12</c:v>
                </c:pt>
                <c:pt idx="12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1B-4B81-A8C8-9838E3AC391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F7911E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Kvinner er like gode fotballkommentatorer som menn</c:v>
                </c:pt>
                <c:pt idx="4">
                  <c:v>I toppfotballen bør det være lik lønn for begge kjønn</c:v>
                </c:pt>
                <c:pt idx="5">
                  <c:v>Det er viktig at det er økt fokus på jentefotballen</c:v>
                </c:pt>
                <c:pt idx="6">
                  <c:v>Eliteserieklubber som f.eks Brann, Rosenborg, Tromsø burde etablere elitelag for kvinner</c:v>
                </c:pt>
                <c:pt idx="7">
                  <c:v>Det bør være like høy synlighet i mediene for både kvinne- og herrefotballen</c:v>
                </c:pt>
                <c:pt idx="8">
                  <c:v>Kvinner er like gode fotballtrenere som menn</c:v>
                </c:pt>
                <c:pt idx="9">
                  <c:v>Innen 10 år kommer vi til å se en kvinnelig trener i eliteserien</c:v>
                </c:pt>
                <c:pt idx="10">
                  <c:v>Kvinner har like mye peiling på fotball som menn</c:v>
                </c:pt>
                <c:pt idx="11">
                  <c:v>Alle klubber bør ha seniorlag for både kvinner og herrer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Sheet1!$E$2:$E$14</c:f>
              <c:numCache>
                <c:formatCode>0%</c:formatCode>
                <c:ptCount val="13"/>
                <c:pt idx="0">
                  <c:v>0.01</c:v>
                </c:pt>
                <c:pt idx="1">
                  <c:v>0.03</c:v>
                </c:pt>
                <c:pt idx="2">
                  <c:v>0.04</c:v>
                </c:pt>
                <c:pt idx="3">
                  <c:v>0.05</c:v>
                </c:pt>
                <c:pt idx="4">
                  <c:v>0.08</c:v>
                </c:pt>
                <c:pt idx="5">
                  <c:v>0.05</c:v>
                </c:pt>
                <c:pt idx="6">
                  <c:v>0.05</c:v>
                </c:pt>
                <c:pt idx="7">
                  <c:v>0.09</c:v>
                </c:pt>
                <c:pt idx="8">
                  <c:v>0.04</c:v>
                </c:pt>
                <c:pt idx="9">
                  <c:v>0.05</c:v>
                </c:pt>
                <c:pt idx="10">
                  <c:v>0.08</c:v>
                </c:pt>
                <c:pt idx="11">
                  <c:v>0.09</c:v>
                </c:pt>
                <c:pt idx="12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51B-4B81-A8C8-9838E3AC3918}"/>
            </c:ext>
          </c:extLst>
        </c:ser>
        <c:ser>
          <c:idx val="4"/>
          <c:order val="4"/>
          <c:tx>
            <c:strRef>
              <c:f>Sheet1!$D$1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EF5205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aseline="0">
                    <a:solidFill>
                      <a:srgbClr val="000000"/>
                    </a:solidFill>
                  </a:defRPr>
                </a:pPr>
                <a:endParaRPr lang="nb-N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Kvinner er like gode fotballkommentatorer som menn</c:v>
                </c:pt>
                <c:pt idx="4">
                  <c:v>I toppfotballen bør det være lik lønn for begge kjønn</c:v>
                </c:pt>
                <c:pt idx="5">
                  <c:v>Det er viktig at det er økt fokus på jentefotballen</c:v>
                </c:pt>
                <c:pt idx="6">
                  <c:v>Eliteserieklubber som f.eks Brann, Rosenborg, Tromsø burde etablere elitelag for kvinner</c:v>
                </c:pt>
                <c:pt idx="7">
                  <c:v>Det bør være like høy synlighet i mediene for både kvinne- og herrefotballen</c:v>
                </c:pt>
                <c:pt idx="8">
                  <c:v>Kvinner er like gode fotballtrenere som menn</c:v>
                </c:pt>
                <c:pt idx="9">
                  <c:v>Innen 10 år kommer vi til å se en kvinnelig trener i eliteserien</c:v>
                </c:pt>
                <c:pt idx="10">
                  <c:v>Kvinner har like mye peiling på fotball som menn</c:v>
                </c:pt>
                <c:pt idx="11">
                  <c:v>Alle klubber bør ha seniorlag for både kvinner og herrer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Sheet1!$D$2:$D$14</c:f>
              <c:numCache>
                <c:formatCode>0%</c:formatCode>
                <c:ptCount val="13"/>
                <c:pt idx="0">
                  <c:v>0</c:v>
                </c:pt>
                <c:pt idx="1">
                  <c:v>0.03</c:v>
                </c:pt>
                <c:pt idx="2">
                  <c:v>0.03</c:v>
                </c:pt>
                <c:pt idx="3">
                  <c:v>0.04</c:v>
                </c:pt>
                <c:pt idx="4">
                  <c:v>7.0000000000000007E-2</c:v>
                </c:pt>
                <c:pt idx="5">
                  <c:v>0.02</c:v>
                </c:pt>
                <c:pt idx="6">
                  <c:v>0.03</c:v>
                </c:pt>
                <c:pt idx="7">
                  <c:v>0.06</c:v>
                </c:pt>
                <c:pt idx="8">
                  <c:v>0.04</c:v>
                </c:pt>
                <c:pt idx="9">
                  <c:v>0.04</c:v>
                </c:pt>
                <c:pt idx="10">
                  <c:v>0.06</c:v>
                </c:pt>
                <c:pt idx="11">
                  <c:v>0.06</c:v>
                </c:pt>
                <c:pt idx="12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51B-4B81-A8C8-9838E3AC3918}"/>
            </c:ext>
          </c:extLst>
        </c:ser>
        <c:ser>
          <c:idx val="5"/>
          <c:order val="5"/>
          <c:tx>
            <c:strRef>
              <c:f>Sheet1!$C$1</c:f>
              <c:strCache>
                <c:ptCount val="1"/>
                <c:pt idx="0">
                  <c:v>1 Helt uenig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aseline="0">
                    <a:solidFill>
                      <a:schemeClr val="bg1"/>
                    </a:solidFill>
                  </a:defRPr>
                </a:pPr>
                <a:endParaRPr lang="nb-N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Kvinner er like gode fotballkommentatorer som menn</c:v>
                </c:pt>
                <c:pt idx="4">
                  <c:v>I toppfotballen bør det være lik lønn for begge kjønn</c:v>
                </c:pt>
                <c:pt idx="5">
                  <c:v>Det er viktig at det er økt fokus på jentefotballen</c:v>
                </c:pt>
                <c:pt idx="6">
                  <c:v>Eliteserieklubber som f.eks Brann, Rosenborg, Tromsø burde etablere elitelag for kvinner</c:v>
                </c:pt>
                <c:pt idx="7">
                  <c:v>Det bør være like høy synlighet i mediene for både kvinne- og herrefotballen</c:v>
                </c:pt>
                <c:pt idx="8">
                  <c:v>Kvinner er like gode fotballtrenere som menn</c:v>
                </c:pt>
                <c:pt idx="9">
                  <c:v>Innen 10 år kommer vi til å se en kvinnelig trener i eliteserien</c:v>
                </c:pt>
                <c:pt idx="10">
                  <c:v>Kvinner har like mye peiling på fotball som menn</c:v>
                </c:pt>
                <c:pt idx="11">
                  <c:v>Alle klubber bør ha seniorlag for både kvinner og herrer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Sheet1!$C$2:$C$14</c:f>
              <c:numCache>
                <c:formatCode>0%</c:formatCode>
                <c:ptCount val="13"/>
                <c:pt idx="0">
                  <c:v>0.01</c:v>
                </c:pt>
                <c:pt idx="1">
                  <c:v>0.02</c:v>
                </c:pt>
                <c:pt idx="2">
                  <c:v>0.03</c:v>
                </c:pt>
                <c:pt idx="3">
                  <c:v>0.05</c:v>
                </c:pt>
                <c:pt idx="4">
                  <c:v>0.11</c:v>
                </c:pt>
                <c:pt idx="5">
                  <c:v>0.04</c:v>
                </c:pt>
                <c:pt idx="6">
                  <c:v>0.05</c:v>
                </c:pt>
                <c:pt idx="7">
                  <c:v>0.08</c:v>
                </c:pt>
                <c:pt idx="8">
                  <c:v>0.03</c:v>
                </c:pt>
                <c:pt idx="9">
                  <c:v>0.03</c:v>
                </c:pt>
                <c:pt idx="10">
                  <c:v>7.0000000000000007E-2</c:v>
                </c:pt>
                <c:pt idx="11">
                  <c:v>0.1</c:v>
                </c:pt>
                <c:pt idx="12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51B-4B81-A8C8-9838E3AC3918}"/>
            </c:ext>
          </c:extLst>
        </c:ser>
        <c:ser>
          <c:idx val="6"/>
          <c:order val="6"/>
          <c:tx>
            <c:strRef>
              <c:f>Sheet1!$B$1</c:f>
              <c:strCache>
                <c:ptCount val="1"/>
                <c:pt idx="0">
                  <c:v>Vet ikke</c:v>
                </c:pt>
              </c:strCache>
            </c:strRef>
          </c:tx>
          <c:spPr>
            <a:solidFill>
              <a:srgbClr val="C0C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aseline="0">
                    <a:solidFill>
                      <a:srgbClr val="000000"/>
                    </a:solidFill>
                  </a:defRPr>
                </a:pPr>
                <a:endParaRPr lang="nb-N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Kvinner er like gode fotballdommere som menn</c:v>
                </c:pt>
                <c:pt idx="3">
                  <c:v>Kvinner er like gode fotballkommentatorer som menn</c:v>
                </c:pt>
                <c:pt idx="4">
                  <c:v>I toppfotballen bør det være lik lønn for begge kjønn</c:v>
                </c:pt>
                <c:pt idx="5">
                  <c:v>Det er viktig at det er økt fokus på jentefotballen</c:v>
                </c:pt>
                <c:pt idx="6">
                  <c:v>Eliteserieklubber som f.eks Brann, Rosenborg, Tromsø burde etablere elitelag for kvinner</c:v>
                </c:pt>
                <c:pt idx="7">
                  <c:v>Det bør være like høy synlighet i mediene for både kvinne- og herrefotballen</c:v>
                </c:pt>
                <c:pt idx="8">
                  <c:v>Kvinner er like gode fotballtrenere som menn</c:v>
                </c:pt>
                <c:pt idx="9">
                  <c:v>Innen 10 år kommer vi til å se en kvinnelig trener i eliteserien</c:v>
                </c:pt>
                <c:pt idx="10">
                  <c:v>Kvinner har like mye peiling på fotball som menn</c:v>
                </c:pt>
                <c:pt idx="11">
                  <c:v>Alle klubber bør ha seniorlag for både kvinner og herrer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Sheet1!$B$2:$B$14</c:f>
              <c:numCache>
                <c:formatCode>0%</c:formatCode>
                <c:ptCount val="13"/>
                <c:pt idx="0">
                  <c:v>0.08</c:v>
                </c:pt>
                <c:pt idx="1">
                  <c:v>0.1</c:v>
                </c:pt>
                <c:pt idx="2">
                  <c:v>0.18</c:v>
                </c:pt>
                <c:pt idx="3">
                  <c:v>0.18</c:v>
                </c:pt>
                <c:pt idx="4">
                  <c:v>0.13</c:v>
                </c:pt>
                <c:pt idx="5">
                  <c:v>0.13</c:v>
                </c:pt>
                <c:pt idx="6">
                  <c:v>0.23</c:v>
                </c:pt>
                <c:pt idx="7">
                  <c:v>0.12</c:v>
                </c:pt>
                <c:pt idx="8">
                  <c:v>0.28000000000000003</c:v>
                </c:pt>
                <c:pt idx="9">
                  <c:v>0.23</c:v>
                </c:pt>
                <c:pt idx="10">
                  <c:v>0.19</c:v>
                </c:pt>
                <c:pt idx="11">
                  <c:v>0.22</c:v>
                </c:pt>
                <c:pt idx="12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51B-4B81-A8C8-9838E3AC39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94763832"/>
        <c:axId val="594764224"/>
      </c:barChart>
      <c:catAx>
        <c:axId val="59476383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594764224"/>
        <c:crosses val="autoZero"/>
        <c:auto val="0"/>
        <c:lblAlgn val="ctr"/>
        <c:lblOffset val="100"/>
        <c:noMultiLvlLbl val="0"/>
      </c:catAx>
      <c:valAx>
        <c:axId val="594764224"/>
        <c:scaling>
          <c:orientation val="minMax"/>
          <c:max val="1"/>
          <c:min val="0"/>
        </c:scaling>
        <c:delete val="0"/>
        <c:axPos val="t"/>
        <c:numFmt formatCode="0%" sourceLinked="1"/>
        <c:majorTickMark val="out"/>
        <c:minorTickMark val="none"/>
        <c:tickLblPos val="high"/>
        <c:spPr>
          <a:ln>
            <a:noFill/>
          </a:ln>
        </c:spPr>
        <c:txPr>
          <a:bodyPr/>
          <a:lstStyle/>
          <a:p>
            <a:pPr>
              <a:defRPr sz="10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594763832"/>
        <c:crosses val="autoZero"/>
        <c:crossBetween val="between"/>
        <c:majorUnit val="0.25"/>
      </c:valAx>
    </c:plotArea>
    <c:legend>
      <c:legendPos val="b"/>
      <c:layout>
        <c:manualLayout>
          <c:xMode val="edge"/>
          <c:yMode val="edge"/>
          <c:x val="0.45511370796315476"/>
          <c:y val="0.92684146440457826"/>
          <c:w val="0.50509925328391558"/>
          <c:h val="5.4126021717547004E-2"/>
        </c:manualLayout>
      </c:layout>
      <c:overlay val="0"/>
      <c:spPr>
        <a:ln>
          <a:noFill/>
        </a:ln>
      </c:spPr>
      <c:txPr>
        <a:bodyPr/>
        <a:lstStyle/>
        <a:p>
          <a:pPr>
            <a:defRPr sz="1000" smtId="4294967295"/>
          </a:pPr>
          <a:endParaRPr lang="nb-NO"/>
        </a:p>
      </c:txPr>
    </c:legend>
    <c:plotVisOnly val="1"/>
    <c:dispBlanksAs val="zero"/>
    <c:showDLblsOverMax val="1"/>
  </c:chart>
  <c:spPr>
    <a:ln>
      <a:noFill/>
    </a:ln>
  </c:spPr>
  <c:txPr>
    <a:bodyPr/>
    <a:lstStyle/>
    <a:p>
      <a:pPr>
        <a:defRPr sz="1800" smtId="4294967295"/>
      </a:pPr>
      <a:endParaRPr lang="nb-NO"/>
    </a:p>
  </c:tx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350324303700877"/>
          <c:y val="3.4892942109436956E-2"/>
          <c:w val="0.48415222107156486"/>
          <c:h val="0.7949144223744434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Sheet1!$H$1</c:f>
              <c:strCache>
                <c:ptCount val="1"/>
                <c:pt idx="0">
                  <c:v>6 Helt enig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chemeClr val="bg1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I toppfotballen bør det være lik lønn for begge kjønn</c:v>
                </c:pt>
                <c:pt idx="3">
                  <c:v>Kvinner er like gode fotballdommere som menn</c:v>
                </c:pt>
                <c:pt idx="4">
                  <c:v>Kvinner er like gode fotballkommentatorer som menn</c:v>
                </c:pt>
                <c:pt idx="5">
                  <c:v>Det bør være like høy synlighet i mediene for både kvinne- og herrefotballen</c:v>
                </c:pt>
                <c:pt idx="6">
                  <c:v>Kvinner er like gode fotballtrenere som menn</c:v>
                </c:pt>
                <c:pt idx="7">
                  <c:v>Det er viktig at det er økt fokus på jentefotballen</c:v>
                </c:pt>
                <c:pt idx="8">
                  <c:v>Kvinner har like mye peiling på fotball som menn</c:v>
                </c:pt>
                <c:pt idx="9">
                  <c:v>Eliteserieklubber som f.eks Brann, Rosenborg, Tromsø burde etablere elitelag for kvinner</c:v>
                </c:pt>
                <c:pt idx="10">
                  <c:v>Alle klubber bør ha seniorlag for både kvinner og herrer</c:v>
                </c:pt>
                <c:pt idx="11">
                  <c:v>Innen 10 år kommer vi til å se en kvinnelig trener i eliteserien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Sheet1!$H$2:$H$14</c:f>
              <c:numCache>
                <c:formatCode>0%</c:formatCode>
                <c:ptCount val="13"/>
                <c:pt idx="0">
                  <c:v>0.8</c:v>
                </c:pt>
                <c:pt idx="1">
                  <c:v>0.74</c:v>
                </c:pt>
                <c:pt idx="2">
                  <c:v>0.68</c:v>
                </c:pt>
                <c:pt idx="3">
                  <c:v>0.64</c:v>
                </c:pt>
                <c:pt idx="4">
                  <c:v>0.59</c:v>
                </c:pt>
                <c:pt idx="5">
                  <c:v>0.56000000000000005</c:v>
                </c:pt>
                <c:pt idx="6">
                  <c:v>0.56000000000000005</c:v>
                </c:pt>
                <c:pt idx="7">
                  <c:v>0.51</c:v>
                </c:pt>
                <c:pt idx="8">
                  <c:v>0.49</c:v>
                </c:pt>
                <c:pt idx="9">
                  <c:v>0.47</c:v>
                </c:pt>
                <c:pt idx="10">
                  <c:v>0.46</c:v>
                </c:pt>
                <c:pt idx="11">
                  <c:v>0.41</c:v>
                </c:pt>
                <c:pt idx="1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97-4ABF-A5C0-A4CCC990CAA1}"/>
            </c:ext>
          </c:extLst>
        </c:ser>
        <c:ser>
          <c:idx val="1"/>
          <c:order val="1"/>
          <c:tx>
            <c:strRef>
              <c:f>Sheet1!$G$1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81C341">
                <a:lumMod val="60000"/>
                <a:lumOff val="4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I toppfotballen bør det være lik lønn for begge kjønn</c:v>
                </c:pt>
                <c:pt idx="3">
                  <c:v>Kvinner er like gode fotballdommere som menn</c:v>
                </c:pt>
                <c:pt idx="4">
                  <c:v>Kvinner er like gode fotballkommentatorer som menn</c:v>
                </c:pt>
                <c:pt idx="5">
                  <c:v>Det bør være like høy synlighet i mediene for både kvinne- og herrefotballen</c:v>
                </c:pt>
                <c:pt idx="6">
                  <c:v>Kvinner er like gode fotballtrenere som menn</c:v>
                </c:pt>
                <c:pt idx="7">
                  <c:v>Det er viktig at det er økt fokus på jentefotballen</c:v>
                </c:pt>
                <c:pt idx="8">
                  <c:v>Kvinner har like mye peiling på fotball som menn</c:v>
                </c:pt>
                <c:pt idx="9">
                  <c:v>Eliteserieklubber som f.eks Brann, Rosenborg, Tromsø burde etablere elitelag for kvinner</c:v>
                </c:pt>
                <c:pt idx="10">
                  <c:v>Alle klubber bør ha seniorlag for både kvinner og herrer</c:v>
                </c:pt>
                <c:pt idx="11">
                  <c:v>Innen 10 år kommer vi til å se en kvinnelig trener i eliteserien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Sheet1!$G$2:$G$14</c:f>
              <c:numCache>
                <c:formatCode>0%</c:formatCode>
                <c:ptCount val="13"/>
                <c:pt idx="0">
                  <c:v>0.09</c:v>
                </c:pt>
                <c:pt idx="1">
                  <c:v>0.09</c:v>
                </c:pt>
                <c:pt idx="2">
                  <c:v>0.1</c:v>
                </c:pt>
                <c:pt idx="3">
                  <c:v>0.11</c:v>
                </c:pt>
                <c:pt idx="4">
                  <c:v>0.1</c:v>
                </c:pt>
                <c:pt idx="5">
                  <c:v>0.12</c:v>
                </c:pt>
                <c:pt idx="6">
                  <c:v>0.14000000000000001</c:v>
                </c:pt>
                <c:pt idx="7">
                  <c:v>0.16</c:v>
                </c:pt>
                <c:pt idx="8">
                  <c:v>0.15</c:v>
                </c:pt>
                <c:pt idx="9">
                  <c:v>0.12</c:v>
                </c:pt>
                <c:pt idx="10">
                  <c:v>0.11</c:v>
                </c:pt>
                <c:pt idx="11">
                  <c:v>0.15</c:v>
                </c:pt>
                <c:pt idx="12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97-4ABF-A5C0-A4CCC990CAA1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81C341">
                <a:lumMod val="40000"/>
                <a:lumOff val="6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I toppfotballen bør det være lik lønn for begge kjønn</c:v>
                </c:pt>
                <c:pt idx="3">
                  <c:v>Kvinner er like gode fotballdommere som menn</c:v>
                </c:pt>
                <c:pt idx="4">
                  <c:v>Kvinner er like gode fotballkommentatorer som menn</c:v>
                </c:pt>
                <c:pt idx="5">
                  <c:v>Det bør være like høy synlighet i mediene for både kvinne- og herrefotballen</c:v>
                </c:pt>
                <c:pt idx="6">
                  <c:v>Kvinner er like gode fotballtrenere som menn</c:v>
                </c:pt>
                <c:pt idx="7">
                  <c:v>Det er viktig at det er økt fokus på jentefotballen</c:v>
                </c:pt>
                <c:pt idx="8">
                  <c:v>Kvinner har like mye peiling på fotball som menn</c:v>
                </c:pt>
                <c:pt idx="9">
                  <c:v>Eliteserieklubber som f.eks Brann, Rosenborg, Tromsø burde etablere elitelag for kvinner</c:v>
                </c:pt>
                <c:pt idx="10">
                  <c:v>Alle klubber bør ha seniorlag for både kvinner og herrer</c:v>
                </c:pt>
                <c:pt idx="11">
                  <c:v>Innen 10 år kommer vi til å se en kvinnelig trener i eliteserien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Sheet1!$F$2:$F$14</c:f>
              <c:numCache>
                <c:formatCode>0%</c:formatCode>
                <c:ptCount val="13"/>
                <c:pt idx="0">
                  <c:v>0.03</c:v>
                </c:pt>
                <c:pt idx="1">
                  <c:v>7.0000000000000007E-2</c:v>
                </c:pt>
                <c:pt idx="2">
                  <c:v>7.0000000000000007E-2</c:v>
                </c:pt>
                <c:pt idx="3">
                  <c:v>0.05</c:v>
                </c:pt>
                <c:pt idx="4">
                  <c:v>7.0000000000000007E-2</c:v>
                </c:pt>
                <c:pt idx="5">
                  <c:v>0.11</c:v>
                </c:pt>
                <c:pt idx="6">
                  <c:v>7.0000000000000007E-2</c:v>
                </c:pt>
                <c:pt idx="7">
                  <c:v>0.12</c:v>
                </c:pt>
                <c:pt idx="8">
                  <c:v>0.1</c:v>
                </c:pt>
                <c:pt idx="9">
                  <c:v>0.1</c:v>
                </c:pt>
                <c:pt idx="10">
                  <c:v>0.13</c:v>
                </c:pt>
                <c:pt idx="11">
                  <c:v>0.09</c:v>
                </c:pt>
                <c:pt idx="12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97-4ABF-A5C0-A4CCC990CAA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F7911E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I toppfotballen bør det være lik lønn for begge kjønn</c:v>
                </c:pt>
                <c:pt idx="3">
                  <c:v>Kvinner er like gode fotballdommere som menn</c:v>
                </c:pt>
                <c:pt idx="4">
                  <c:v>Kvinner er like gode fotballkommentatorer som menn</c:v>
                </c:pt>
                <c:pt idx="5">
                  <c:v>Det bør være like høy synlighet i mediene for både kvinne- og herrefotballen</c:v>
                </c:pt>
                <c:pt idx="6">
                  <c:v>Kvinner er like gode fotballtrenere som menn</c:v>
                </c:pt>
                <c:pt idx="7">
                  <c:v>Det er viktig at det er økt fokus på jentefotballen</c:v>
                </c:pt>
                <c:pt idx="8">
                  <c:v>Kvinner har like mye peiling på fotball som menn</c:v>
                </c:pt>
                <c:pt idx="9">
                  <c:v>Eliteserieklubber som f.eks Brann, Rosenborg, Tromsø burde etablere elitelag for kvinner</c:v>
                </c:pt>
                <c:pt idx="10">
                  <c:v>Alle klubber bør ha seniorlag for både kvinner og herrer</c:v>
                </c:pt>
                <c:pt idx="11">
                  <c:v>Innen 10 år kommer vi til å se en kvinnelig trener i eliteserien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Sheet1!$E$2:$E$14</c:f>
              <c:numCache>
                <c:formatCode>0%</c:formatCode>
                <c:ptCount val="13"/>
                <c:pt idx="0">
                  <c:v>0.01</c:v>
                </c:pt>
                <c:pt idx="1">
                  <c:v>0.01</c:v>
                </c:pt>
                <c:pt idx="2">
                  <c:v>0.03</c:v>
                </c:pt>
                <c:pt idx="3">
                  <c:v>0.02</c:v>
                </c:pt>
                <c:pt idx="4">
                  <c:v>0.02</c:v>
                </c:pt>
                <c:pt idx="5">
                  <c:v>0.05</c:v>
                </c:pt>
                <c:pt idx="6">
                  <c:v>0.02</c:v>
                </c:pt>
                <c:pt idx="7">
                  <c:v>0.05</c:v>
                </c:pt>
                <c:pt idx="8">
                  <c:v>7.0000000000000007E-2</c:v>
                </c:pt>
                <c:pt idx="9">
                  <c:v>0.02</c:v>
                </c:pt>
                <c:pt idx="10">
                  <c:v>0.04</c:v>
                </c:pt>
                <c:pt idx="11">
                  <c:v>0.03</c:v>
                </c:pt>
                <c:pt idx="12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B97-4ABF-A5C0-A4CCC990CAA1}"/>
            </c:ext>
          </c:extLst>
        </c:ser>
        <c:ser>
          <c:idx val="4"/>
          <c:order val="4"/>
          <c:tx>
            <c:strRef>
              <c:f>Sheet1!$D$1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EF5205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aseline="0">
                    <a:solidFill>
                      <a:srgbClr val="000000"/>
                    </a:solidFill>
                  </a:defRPr>
                </a:pPr>
                <a:endParaRPr lang="nb-N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I toppfotballen bør det være lik lønn for begge kjønn</c:v>
                </c:pt>
                <c:pt idx="3">
                  <c:v>Kvinner er like gode fotballdommere som menn</c:v>
                </c:pt>
                <c:pt idx="4">
                  <c:v>Kvinner er like gode fotballkommentatorer som menn</c:v>
                </c:pt>
                <c:pt idx="5">
                  <c:v>Det bør være like høy synlighet i mediene for både kvinne- og herrefotballen</c:v>
                </c:pt>
                <c:pt idx="6">
                  <c:v>Kvinner er like gode fotballtrenere som menn</c:v>
                </c:pt>
                <c:pt idx="7">
                  <c:v>Det er viktig at det er økt fokus på jentefotballen</c:v>
                </c:pt>
                <c:pt idx="8">
                  <c:v>Kvinner har like mye peiling på fotball som menn</c:v>
                </c:pt>
                <c:pt idx="9">
                  <c:v>Eliteserieklubber som f.eks Brann, Rosenborg, Tromsø burde etablere elitelag for kvinner</c:v>
                </c:pt>
                <c:pt idx="10">
                  <c:v>Alle klubber bør ha seniorlag for både kvinner og herrer</c:v>
                </c:pt>
                <c:pt idx="11">
                  <c:v>Innen 10 år kommer vi til å se en kvinnelig trener i eliteserien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Sheet1!$D$2:$D$14</c:f>
              <c:numCache>
                <c:formatCode>0%</c:formatCode>
                <c:ptCount val="13"/>
                <c:pt idx="0">
                  <c:v>0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0.02</c:v>
                </c:pt>
                <c:pt idx="5">
                  <c:v>0.02</c:v>
                </c:pt>
                <c:pt idx="6">
                  <c:v>0.01</c:v>
                </c:pt>
                <c:pt idx="7">
                  <c:v>0</c:v>
                </c:pt>
                <c:pt idx="8">
                  <c:v>0.02</c:v>
                </c:pt>
                <c:pt idx="9">
                  <c:v>0.03</c:v>
                </c:pt>
                <c:pt idx="10">
                  <c:v>0.03</c:v>
                </c:pt>
                <c:pt idx="11">
                  <c:v>0.03</c:v>
                </c:pt>
                <c:pt idx="12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B97-4ABF-A5C0-A4CCC990CAA1}"/>
            </c:ext>
          </c:extLst>
        </c:ser>
        <c:ser>
          <c:idx val="5"/>
          <c:order val="5"/>
          <c:tx>
            <c:strRef>
              <c:f>Sheet1!$C$1</c:f>
              <c:strCache>
                <c:ptCount val="1"/>
                <c:pt idx="0">
                  <c:v>1 Helt uenig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aseline="0">
                    <a:solidFill>
                      <a:schemeClr val="bg1"/>
                    </a:solidFill>
                  </a:defRPr>
                </a:pPr>
                <a:endParaRPr lang="nb-N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I toppfotballen bør det være lik lønn for begge kjønn</c:v>
                </c:pt>
                <c:pt idx="3">
                  <c:v>Kvinner er like gode fotballdommere som menn</c:v>
                </c:pt>
                <c:pt idx="4">
                  <c:v>Kvinner er like gode fotballkommentatorer som menn</c:v>
                </c:pt>
                <c:pt idx="5">
                  <c:v>Det bør være like høy synlighet i mediene for både kvinne- og herrefotballen</c:v>
                </c:pt>
                <c:pt idx="6">
                  <c:v>Kvinner er like gode fotballtrenere som menn</c:v>
                </c:pt>
                <c:pt idx="7">
                  <c:v>Det er viktig at det er økt fokus på jentefotballen</c:v>
                </c:pt>
                <c:pt idx="8">
                  <c:v>Kvinner har like mye peiling på fotball som menn</c:v>
                </c:pt>
                <c:pt idx="9">
                  <c:v>Eliteserieklubber som f.eks Brann, Rosenborg, Tromsø burde etablere elitelag for kvinner</c:v>
                </c:pt>
                <c:pt idx="10">
                  <c:v>Alle klubber bør ha seniorlag for både kvinner og herrer</c:v>
                </c:pt>
                <c:pt idx="11">
                  <c:v>Innen 10 år kommer vi til å se en kvinnelig trener i eliteserien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Sheet1!$C$2:$C$14</c:f>
              <c:numCache>
                <c:formatCode>0%</c:formatCode>
                <c:ptCount val="13"/>
                <c:pt idx="0">
                  <c:v>0</c:v>
                </c:pt>
                <c:pt idx="1">
                  <c:v>0.01</c:v>
                </c:pt>
                <c:pt idx="2">
                  <c:v>0.01</c:v>
                </c:pt>
                <c:pt idx="3">
                  <c:v>0</c:v>
                </c:pt>
                <c:pt idx="4">
                  <c:v>0.01</c:v>
                </c:pt>
                <c:pt idx="5">
                  <c:v>0.01</c:v>
                </c:pt>
                <c:pt idx="6">
                  <c:v>0</c:v>
                </c:pt>
                <c:pt idx="7">
                  <c:v>0.02</c:v>
                </c:pt>
                <c:pt idx="8">
                  <c:v>0.01</c:v>
                </c:pt>
                <c:pt idx="9">
                  <c:v>0.02</c:v>
                </c:pt>
                <c:pt idx="10">
                  <c:v>0.02</c:v>
                </c:pt>
                <c:pt idx="11">
                  <c:v>0.02</c:v>
                </c:pt>
                <c:pt idx="1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B97-4ABF-A5C0-A4CCC990CAA1}"/>
            </c:ext>
          </c:extLst>
        </c:ser>
        <c:ser>
          <c:idx val="6"/>
          <c:order val="6"/>
          <c:tx>
            <c:strRef>
              <c:f>Sheet1!$B$1</c:f>
              <c:strCache>
                <c:ptCount val="1"/>
                <c:pt idx="0">
                  <c:v>Vet ikke</c:v>
                </c:pt>
              </c:strCache>
            </c:strRef>
          </c:tx>
          <c:spPr>
            <a:solidFill>
              <a:srgbClr val="C0C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aseline="0">
                    <a:solidFill>
                      <a:srgbClr val="000000"/>
                    </a:solidFill>
                  </a:defRPr>
                </a:pPr>
                <a:endParaRPr lang="nb-N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Det er viktig at det tilbys like gode fotballtilbud for jenter og gutter i barne- og ungdomsalder</c:v>
                </c:pt>
                <c:pt idx="1">
                  <c:v>I fotballen bør det være like forhold (drakter, utstyr, baneforhold og lik tilgang på fasiliteter) for begge kjønn</c:v>
                </c:pt>
                <c:pt idx="2">
                  <c:v>I toppfotballen bør det være lik lønn for begge kjønn</c:v>
                </c:pt>
                <c:pt idx="3">
                  <c:v>Kvinner er like gode fotballdommere som menn</c:v>
                </c:pt>
                <c:pt idx="4">
                  <c:v>Kvinner er like gode fotballkommentatorer som menn</c:v>
                </c:pt>
                <c:pt idx="5">
                  <c:v>Det bør være like høy synlighet i mediene for både kvinne- og herrefotballen</c:v>
                </c:pt>
                <c:pt idx="6">
                  <c:v>Kvinner er like gode fotballtrenere som menn</c:v>
                </c:pt>
                <c:pt idx="7">
                  <c:v>Det er viktig at det er økt fokus på jentefotballen</c:v>
                </c:pt>
                <c:pt idx="8">
                  <c:v>Kvinner har like mye peiling på fotball som menn</c:v>
                </c:pt>
                <c:pt idx="9">
                  <c:v>Eliteserieklubber som f.eks Brann, Rosenborg, Tromsø burde etablere elitelag for kvinner</c:v>
                </c:pt>
                <c:pt idx="10">
                  <c:v>Alle klubber bør ha seniorlag for både kvinner og herrer</c:v>
                </c:pt>
                <c:pt idx="11">
                  <c:v>Innen 10 år kommer vi til å se en kvinnelig trener i eliteserien</c:v>
                </c:pt>
                <c:pt idx="12">
                  <c:v>Det er mulig å oppnå full likestilling i fotballen</c:v>
                </c:pt>
              </c:strCache>
            </c:strRef>
          </c:cat>
          <c:val>
            <c:numRef>
              <c:f>Sheet1!$B$2:$B$14</c:f>
              <c:numCache>
                <c:formatCode>0%</c:formatCode>
                <c:ptCount val="13"/>
                <c:pt idx="0">
                  <c:v>7.0000000000000007E-2</c:v>
                </c:pt>
                <c:pt idx="1">
                  <c:v>0.09</c:v>
                </c:pt>
                <c:pt idx="2">
                  <c:v>0.1</c:v>
                </c:pt>
                <c:pt idx="3">
                  <c:v>0.16</c:v>
                </c:pt>
                <c:pt idx="4">
                  <c:v>0.19</c:v>
                </c:pt>
                <c:pt idx="5">
                  <c:v>0.13</c:v>
                </c:pt>
                <c:pt idx="6">
                  <c:v>0.19</c:v>
                </c:pt>
                <c:pt idx="7">
                  <c:v>0.14000000000000001</c:v>
                </c:pt>
                <c:pt idx="8">
                  <c:v>0.17</c:v>
                </c:pt>
                <c:pt idx="9">
                  <c:v>0.25</c:v>
                </c:pt>
                <c:pt idx="10">
                  <c:v>0.21</c:v>
                </c:pt>
                <c:pt idx="11">
                  <c:v>0.26</c:v>
                </c:pt>
                <c:pt idx="12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97-4ABF-A5C0-A4CCC990CA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91959632"/>
        <c:axId val="591960024"/>
      </c:barChart>
      <c:catAx>
        <c:axId val="59195963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591960024"/>
        <c:crosses val="autoZero"/>
        <c:auto val="0"/>
        <c:lblAlgn val="ctr"/>
        <c:lblOffset val="100"/>
        <c:noMultiLvlLbl val="0"/>
      </c:catAx>
      <c:valAx>
        <c:axId val="591960024"/>
        <c:scaling>
          <c:orientation val="minMax"/>
          <c:max val="1"/>
          <c:min val="0"/>
        </c:scaling>
        <c:delete val="0"/>
        <c:axPos val="t"/>
        <c:numFmt formatCode="0%" sourceLinked="1"/>
        <c:majorTickMark val="out"/>
        <c:minorTickMark val="none"/>
        <c:tickLblPos val="high"/>
        <c:spPr>
          <a:ln>
            <a:noFill/>
          </a:ln>
        </c:spPr>
        <c:txPr>
          <a:bodyPr/>
          <a:lstStyle/>
          <a:p>
            <a:pPr>
              <a:defRPr sz="10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591959632"/>
        <c:crosses val="autoZero"/>
        <c:crossBetween val="between"/>
        <c:majorUnit val="0.25"/>
      </c:valAx>
    </c:plotArea>
    <c:legend>
      <c:legendPos val="b"/>
      <c:layout>
        <c:manualLayout>
          <c:xMode val="edge"/>
          <c:yMode val="edge"/>
          <c:x val="0.45511370796315476"/>
          <c:y val="0.92684146440457826"/>
          <c:w val="0.50509925328391558"/>
          <c:h val="5.4126021717547004E-2"/>
        </c:manualLayout>
      </c:layout>
      <c:overlay val="0"/>
      <c:spPr>
        <a:ln>
          <a:noFill/>
        </a:ln>
      </c:spPr>
      <c:txPr>
        <a:bodyPr/>
        <a:lstStyle/>
        <a:p>
          <a:pPr>
            <a:defRPr sz="1000" smtId="4294967295"/>
          </a:pPr>
          <a:endParaRPr lang="nb-NO"/>
        </a:p>
      </c:txPr>
    </c:legend>
    <c:plotVisOnly val="1"/>
    <c:dispBlanksAs val="zero"/>
    <c:showDLblsOverMax val="1"/>
  </c:chart>
  <c:spPr>
    <a:ln>
      <a:noFill/>
    </a:ln>
  </c:spPr>
  <c:txPr>
    <a:bodyPr/>
    <a:lstStyle/>
    <a:p>
      <a:pPr>
        <a:defRPr sz="1800" smtId="4294967295"/>
      </a:pPr>
      <a:endParaRPr lang="nb-NO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Ja, spiller</c:v>
                </c:pt>
                <c:pt idx="1">
                  <c:v>Ja, frivillig</c:v>
                </c:pt>
                <c:pt idx="2">
                  <c:v>Ja, leder</c:v>
                </c:pt>
                <c:pt idx="3">
                  <c:v>Ja, trener</c:v>
                </c:pt>
                <c:pt idx="4">
                  <c:v>Ja, dommer</c:v>
                </c:pt>
                <c:pt idx="5">
                  <c:v>Nei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0.03</c:v>
                </c:pt>
                <c:pt idx="1">
                  <c:v>0.03</c:v>
                </c:pt>
                <c:pt idx="2">
                  <c:v>0.01</c:v>
                </c:pt>
                <c:pt idx="3">
                  <c:v>0.01</c:v>
                </c:pt>
                <c:pt idx="4">
                  <c:v>0.01</c:v>
                </c:pt>
                <c:pt idx="5">
                  <c:v>0.93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B4-4C09-8DF8-F5A309DCC6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96015496"/>
        <c:axId val="596015888"/>
      </c:barChart>
      <c:catAx>
        <c:axId val="59601549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596015888"/>
        <c:crosses val="autoZero"/>
        <c:auto val="0"/>
        <c:lblAlgn val="ctr"/>
        <c:lblOffset val="100"/>
        <c:tickLblSkip val="1"/>
        <c:noMultiLvlLbl val="0"/>
      </c:catAx>
      <c:valAx>
        <c:axId val="59601588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59601549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nb-NO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10 Svært interessert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1 Helt uinteressert</c:v>
                </c:pt>
                <c:pt idx="10">
                  <c:v>Vet ikke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0.09</c:v>
                </c:pt>
                <c:pt idx="1">
                  <c:v>0.04</c:v>
                </c:pt>
                <c:pt idx="2">
                  <c:v>0.08</c:v>
                </c:pt>
                <c:pt idx="3">
                  <c:v>0.12</c:v>
                </c:pt>
                <c:pt idx="4">
                  <c:v>7.0000000000000007E-2</c:v>
                </c:pt>
                <c:pt idx="5">
                  <c:v>7.0000000000000007E-2</c:v>
                </c:pt>
                <c:pt idx="6">
                  <c:v>0.06</c:v>
                </c:pt>
                <c:pt idx="7">
                  <c:v>0.09</c:v>
                </c:pt>
                <c:pt idx="8">
                  <c:v>0.1</c:v>
                </c:pt>
                <c:pt idx="9">
                  <c:v>0.27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23-42BC-AC39-DF3FD2C358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31717088"/>
        <c:axId val="631717480"/>
      </c:barChart>
      <c:catAx>
        <c:axId val="63171708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631717480"/>
        <c:crosses val="autoZero"/>
        <c:auto val="0"/>
        <c:lblAlgn val="ctr"/>
        <c:lblOffset val="100"/>
        <c:tickLblSkip val="1"/>
        <c:noMultiLvlLbl val="0"/>
      </c:catAx>
      <c:valAx>
        <c:axId val="63171748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631717088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nb-NO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Daglig</c:v>
                </c:pt>
                <c:pt idx="1">
                  <c:v>Flere ganger i uka</c:v>
                </c:pt>
                <c:pt idx="2">
                  <c:v>En gang i uka</c:v>
                </c:pt>
                <c:pt idx="3">
                  <c:v>2-3 ganger i måneden</c:v>
                </c:pt>
                <c:pt idx="4">
                  <c:v>En gang i måneden</c:v>
                </c:pt>
                <c:pt idx="5">
                  <c:v>2-3 ganger i kvartalet</c:v>
                </c:pt>
                <c:pt idx="6">
                  <c:v>1 gang i kvartalet</c:v>
                </c:pt>
                <c:pt idx="7">
                  <c:v>2-3 ganger i året</c:v>
                </c:pt>
                <c:pt idx="8">
                  <c:v>En gang i året</c:v>
                </c:pt>
                <c:pt idx="9">
                  <c:v>Sjeldnere</c:v>
                </c:pt>
                <c:pt idx="10">
                  <c:v>Aldri</c:v>
                </c:pt>
                <c:pt idx="11">
                  <c:v>Vet ikke</c:v>
                </c:pt>
              </c:strCache>
            </c:strRef>
          </c:cat>
          <c:val>
            <c:numRef>
              <c:f>Sheet1!$B$2:$B$13</c:f>
              <c:numCache>
                <c:formatCode>0%</c:formatCode>
                <c:ptCount val="12"/>
                <c:pt idx="0">
                  <c:v>0.01</c:v>
                </c:pt>
                <c:pt idx="1">
                  <c:v>0.1</c:v>
                </c:pt>
                <c:pt idx="2">
                  <c:v>0.13</c:v>
                </c:pt>
                <c:pt idx="3">
                  <c:v>0.11</c:v>
                </c:pt>
                <c:pt idx="4">
                  <c:v>0.05</c:v>
                </c:pt>
                <c:pt idx="5">
                  <c:v>0.06</c:v>
                </c:pt>
                <c:pt idx="6">
                  <c:v>0.04</c:v>
                </c:pt>
                <c:pt idx="7">
                  <c:v>0.1</c:v>
                </c:pt>
                <c:pt idx="8">
                  <c:v>0.06</c:v>
                </c:pt>
                <c:pt idx="9">
                  <c:v>0.11</c:v>
                </c:pt>
                <c:pt idx="10">
                  <c:v>0.23</c:v>
                </c:pt>
                <c:pt idx="11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FC-4C98-BE1D-4FF198FE0F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31718264"/>
        <c:axId val="631718656"/>
      </c:barChart>
      <c:catAx>
        <c:axId val="63171826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631718656"/>
        <c:crosses val="autoZero"/>
        <c:auto val="0"/>
        <c:lblAlgn val="ctr"/>
        <c:lblOffset val="100"/>
        <c:tickLblSkip val="1"/>
        <c:noMultiLvlLbl val="0"/>
      </c:catAx>
      <c:valAx>
        <c:axId val="63171865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631718264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nb-NO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10 Svært interessert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1 Helt uinteressert</c:v>
                </c:pt>
                <c:pt idx="10">
                  <c:v>Vet ikke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0.02</c:v>
                </c:pt>
                <c:pt idx="1">
                  <c:v>0.01</c:v>
                </c:pt>
                <c:pt idx="2">
                  <c:v>0.04</c:v>
                </c:pt>
                <c:pt idx="3">
                  <c:v>7.0000000000000007E-2</c:v>
                </c:pt>
                <c:pt idx="4">
                  <c:v>0.1</c:v>
                </c:pt>
                <c:pt idx="5">
                  <c:v>0.08</c:v>
                </c:pt>
                <c:pt idx="6">
                  <c:v>0.08</c:v>
                </c:pt>
                <c:pt idx="7">
                  <c:v>0.11</c:v>
                </c:pt>
                <c:pt idx="8">
                  <c:v>0.12</c:v>
                </c:pt>
                <c:pt idx="9">
                  <c:v>0.37</c:v>
                </c:pt>
                <c:pt idx="10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44-4FB4-BE88-E07D0C630C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91165232"/>
        <c:axId val="591165624"/>
      </c:barChart>
      <c:catAx>
        <c:axId val="59116523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591165624"/>
        <c:crosses val="autoZero"/>
        <c:auto val="0"/>
        <c:lblAlgn val="ctr"/>
        <c:lblOffset val="100"/>
        <c:tickLblSkip val="1"/>
        <c:noMultiLvlLbl val="0"/>
      </c:catAx>
      <c:valAx>
        <c:axId val="59116562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591165232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nb-NO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Daglig</c:v>
                </c:pt>
                <c:pt idx="1">
                  <c:v>Flere ganger i uka</c:v>
                </c:pt>
                <c:pt idx="2">
                  <c:v>En gang i uka</c:v>
                </c:pt>
                <c:pt idx="3">
                  <c:v>2-3 ganger i måneden</c:v>
                </c:pt>
                <c:pt idx="4">
                  <c:v>En gang i måneden</c:v>
                </c:pt>
                <c:pt idx="5">
                  <c:v>2-3 ganger i kvartalet</c:v>
                </c:pt>
                <c:pt idx="6">
                  <c:v>1 gang i kvartalet</c:v>
                </c:pt>
                <c:pt idx="7">
                  <c:v>2-3 ganger i året</c:v>
                </c:pt>
                <c:pt idx="8">
                  <c:v>En gang i året</c:v>
                </c:pt>
                <c:pt idx="9">
                  <c:v>Sjeldnere</c:v>
                </c:pt>
                <c:pt idx="10">
                  <c:v>Aldri</c:v>
                </c:pt>
                <c:pt idx="11">
                  <c:v>Vet ikke</c:v>
                </c:pt>
              </c:strCache>
            </c:strRef>
          </c:cat>
          <c:val>
            <c:numRef>
              <c:f>Sheet1!$B$2:$B$13</c:f>
              <c:numCache>
                <c:formatCode>0%</c:formatCode>
                <c:ptCount val="12"/>
                <c:pt idx="0">
                  <c:v>0</c:v>
                </c:pt>
                <c:pt idx="1">
                  <c:v>0.01</c:v>
                </c:pt>
                <c:pt idx="2">
                  <c:v>0.01</c:v>
                </c:pt>
                <c:pt idx="3">
                  <c:v>0.05</c:v>
                </c:pt>
                <c:pt idx="4">
                  <c:v>0.05</c:v>
                </c:pt>
                <c:pt idx="5">
                  <c:v>0.04</c:v>
                </c:pt>
                <c:pt idx="6">
                  <c:v>0.04</c:v>
                </c:pt>
                <c:pt idx="7">
                  <c:v>0.12</c:v>
                </c:pt>
                <c:pt idx="8">
                  <c:v>0.08</c:v>
                </c:pt>
                <c:pt idx="9">
                  <c:v>0.19</c:v>
                </c:pt>
                <c:pt idx="10">
                  <c:v>0.38</c:v>
                </c:pt>
                <c:pt idx="11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AC-4D38-809D-00252F7DA4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91166408"/>
        <c:axId val="627672968"/>
      </c:barChart>
      <c:catAx>
        <c:axId val="59116640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627672968"/>
        <c:crosses val="autoZero"/>
        <c:auto val="0"/>
        <c:lblAlgn val="ctr"/>
        <c:lblOffset val="100"/>
        <c:tickLblSkip val="1"/>
        <c:noMultiLvlLbl val="0"/>
      </c:catAx>
      <c:valAx>
        <c:axId val="62767296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591166408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nb-NO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Nei, ingen barn som spiller fotball</c:v>
                </c:pt>
                <c:pt idx="1">
                  <c:v>Ja, ett barn som spiller fotball</c:v>
                </c:pt>
                <c:pt idx="2">
                  <c:v>Ja, flere barn som spiller fotball</c:v>
                </c:pt>
                <c:pt idx="3">
                  <c:v>Ønsker ikke å svare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0.88</c:v>
                </c:pt>
                <c:pt idx="1">
                  <c:v>7.0000000000000007E-2</c:v>
                </c:pt>
                <c:pt idx="2">
                  <c:v>0.03</c:v>
                </c:pt>
                <c:pt idx="3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DB-42C3-AC98-7A4D162A19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27673752"/>
        <c:axId val="627674144"/>
      </c:barChart>
      <c:catAx>
        <c:axId val="62767375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627674144"/>
        <c:crosses val="autoZero"/>
        <c:auto val="0"/>
        <c:lblAlgn val="ctr"/>
        <c:lblOffset val="100"/>
        <c:tickLblSkip val="1"/>
        <c:noMultiLvlLbl val="0"/>
      </c:catAx>
      <c:valAx>
        <c:axId val="62767414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627673752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nb-NO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Gutt</c:v>
                </c:pt>
                <c:pt idx="1">
                  <c:v>Jente</c:v>
                </c:pt>
                <c:pt idx="2">
                  <c:v>Ønsker ikke å svare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0.61</c:v>
                </c:pt>
                <c:pt idx="1">
                  <c:v>0.38</c:v>
                </c:pt>
                <c:pt idx="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3D-4D7A-B4F3-C12CB223A4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91939152"/>
        <c:axId val="591939544"/>
      </c:barChart>
      <c:catAx>
        <c:axId val="59193915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591939544"/>
        <c:crosses val="autoZero"/>
        <c:auto val="0"/>
        <c:lblAlgn val="ctr"/>
        <c:lblOffset val="100"/>
        <c:tickLblSkip val="1"/>
        <c:noMultiLvlLbl val="0"/>
      </c:catAx>
      <c:valAx>
        <c:axId val="59193954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591939152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nb-NO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 smtId="4294967295">
                    <a:solidFill>
                      <a:srgbClr val="000000"/>
                    </a:solidFill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Begge deler</c:v>
                </c:pt>
                <c:pt idx="1">
                  <c:v>Gutt(er)</c:v>
                </c:pt>
                <c:pt idx="2">
                  <c:v>Jente(r)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0.49</c:v>
                </c:pt>
                <c:pt idx="1">
                  <c:v>0.33</c:v>
                </c:pt>
                <c:pt idx="2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9B-4303-B626-E92CEACAE7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91940328"/>
        <c:axId val="591940720"/>
      </c:barChart>
      <c:catAx>
        <c:axId val="59194032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 smtId="4294967295">
                <a:solidFill>
                  <a:srgbClr val="000000"/>
                </a:solidFill>
              </a:defRPr>
            </a:pPr>
            <a:endParaRPr lang="nb-NO"/>
          </a:p>
        </c:txPr>
        <c:crossAx val="591940720"/>
        <c:crosses val="autoZero"/>
        <c:auto val="0"/>
        <c:lblAlgn val="ctr"/>
        <c:lblOffset val="100"/>
        <c:tickLblSkip val="1"/>
        <c:noMultiLvlLbl val="0"/>
      </c:catAx>
      <c:valAx>
        <c:axId val="59194072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591940328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nb-NO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691DDE-BA6A-4F57-909C-98F49C72955F}" type="datetimeFigureOut">
              <a:rPr lang="en-GB" smtClean="0"/>
              <a:t>23/07/2018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C50D33-42BE-4A7B-9A0E-84D31BC6EF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553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AAC5B1-F58D-4268-BB75-9856A9D794A6}" type="datetimeFigureOut">
              <a:rPr lang="en-GB" smtClean="0"/>
              <a:t>23/07/2018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00C33-90AE-4963-9AD8-3B07939F57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606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00C33-90AE-4963-9AD8-3B07939F57E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3267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00C33-90AE-4963-9AD8-3B07939F57E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563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1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7200" y="1138238"/>
            <a:ext cx="4665663" cy="1787237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7200" y="3146902"/>
            <a:ext cx="4665663" cy="188229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600"/>
              </a:spcBef>
              <a:buNone/>
              <a:defRPr sz="22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89" b="19465"/>
          <a:stretch>
            <a:fillRect/>
          </a:stretch>
        </p:blipFill>
        <p:spPr>
          <a:xfrm>
            <a:off x="367200" y="552450"/>
            <a:ext cx="2567641" cy="302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500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0000" y="1708150"/>
            <a:ext cx="5626800" cy="4003200"/>
          </a:xfrm>
        </p:spPr>
        <p:txBody>
          <a:bodyPr>
            <a:no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6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Content Placeholder 35"/>
          <p:cNvSpPr>
            <a:spLocks noGrp="1"/>
          </p:cNvSpPr>
          <p:nvPr>
            <p:ph sz="quarter" idx="14" hasCustomPrompt="1"/>
          </p:nvPr>
        </p:nvSpPr>
        <p:spPr>
          <a:xfrm>
            <a:off x="6191574" y="1708150"/>
            <a:ext cx="5626800" cy="4003200"/>
          </a:xfrm>
        </p:spPr>
        <p:txBody>
          <a:bodyPr>
            <a:no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6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34BEE3-566C-4068-A777-C3A4762E861B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footer text</a:t>
            </a:r>
          </a:p>
        </p:txBody>
      </p:sp>
    </p:spTree>
    <p:extLst>
      <p:ext uri="{BB962C8B-B14F-4D97-AF65-F5344CB8AC3E}">
        <p14:creationId xmlns:p14="http://schemas.microsoft.com/office/powerpoint/2010/main" val="1225125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59998" y="1708150"/>
            <a:ext cx="3679200" cy="4003675"/>
          </a:xfrm>
        </p:spPr>
        <p:txBody>
          <a:bodyPr>
            <a:no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6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idx="14"/>
          </p:nvPr>
        </p:nvSpPr>
        <p:spPr>
          <a:xfrm>
            <a:off x="4251326" y="1708150"/>
            <a:ext cx="3679200" cy="4003675"/>
          </a:xfrm>
        </p:spPr>
        <p:txBody>
          <a:bodyPr>
            <a:no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6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Content Placeholder 2"/>
          <p:cNvSpPr>
            <a:spLocks noGrp="1"/>
          </p:cNvSpPr>
          <p:nvPr>
            <p:ph idx="15"/>
          </p:nvPr>
        </p:nvSpPr>
        <p:spPr>
          <a:xfrm>
            <a:off x="8142653" y="1708150"/>
            <a:ext cx="3679200" cy="4003675"/>
          </a:xfrm>
        </p:spPr>
        <p:txBody>
          <a:bodyPr>
            <a:no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6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footer text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34BEE3-566C-4068-A777-C3A4762E86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380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8" y="1708150"/>
            <a:ext cx="2714400" cy="4003675"/>
          </a:xfrm>
        </p:spPr>
        <p:txBody>
          <a:bodyPr>
            <a:no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6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275192" y="1708150"/>
            <a:ext cx="2714400" cy="4003675"/>
          </a:xfrm>
        </p:spPr>
        <p:txBody>
          <a:bodyPr>
            <a:no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6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5" hasCustomPrompt="1"/>
          </p:nvPr>
        </p:nvSpPr>
        <p:spPr>
          <a:xfrm>
            <a:off x="6190386" y="1708150"/>
            <a:ext cx="2714400" cy="4003675"/>
          </a:xfrm>
        </p:spPr>
        <p:txBody>
          <a:bodyPr>
            <a:no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6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idx="16" hasCustomPrompt="1"/>
          </p:nvPr>
        </p:nvSpPr>
        <p:spPr>
          <a:xfrm>
            <a:off x="9105580" y="1708150"/>
            <a:ext cx="2714400" cy="4003675"/>
          </a:xfrm>
        </p:spPr>
        <p:txBody>
          <a:bodyPr>
            <a:no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6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1" name="Text Placeholder 17"/>
          <p:cNvSpPr>
            <a:spLocks noGrp="1"/>
          </p:cNvSpPr>
          <p:nvPr>
            <p:ph type="body" sz="quarter" idx="19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footer text</a:t>
            </a:r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34BEE3-566C-4068-A777-C3A4762E86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802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sub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34BEE3-566C-4068-A777-C3A4762E861B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footer text</a:t>
            </a:r>
          </a:p>
        </p:txBody>
      </p:sp>
    </p:spTree>
    <p:extLst>
      <p:ext uri="{BB962C8B-B14F-4D97-AF65-F5344CB8AC3E}">
        <p14:creationId xmlns:p14="http://schemas.microsoft.com/office/powerpoint/2010/main" val="1708201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34BEE3-566C-4068-A777-C3A4762E86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629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pLayout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/>
          </p:nvPr>
        </p:nvSpPr>
        <p:spPr/>
        <p:txBody>
          <a:bodyPr/>
          <a:lstStyle/>
          <a:p>
            <a:fld id="{93AE1883-0942-4AA3-9DB2-9C7C3A0314B1}" type="slidenum">
              <a:rPr lang="en-GB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pLayout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GB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9" y="1708150"/>
            <a:ext cx="11466873" cy="4018118"/>
          </a:xfrm>
        </p:spPr>
        <p:txBody>
          <a:bodyPr>
            <a:no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6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</p:spTree>
    <p:extLst>
      <p:ext uri="{BB962C8B-B14F-4D97-AF65-F5344CB8AC3E}">
        <p14:creationId xmlns:p14="http://schemas.microsoft.com/office/powerpoint/2010/main" val="4082912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x content - no sub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9" y="1708150"/>
            <a:ext cx="11466873" cy="4018118"/>
          </a:xfrm>
        </p:spPr>
        <p:txBody>
          <a:bodyPr>
            <a:no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6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34BEE3-566C-4068-A777-C3A4762E861B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footer text</a:t>
            </a:r>
          </a:p>
        </p:txBody>
      </p:sp>
    </p:spTree>
    <p:extLst>
      <p:ext uri="{BB962C8B-B14F-4D97-AF65-F5344CB8AC3E}">
        <p14:creationId xmlns:p14="http://schemas.microsoft.com/office/powerpoint/2010/main" val="358011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x content - no sub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0000" y="1708150"/>
            <a:ext cx="5626800" cy="4003200"/>
          </a:xfrm>
        </p:spPr>
        <p:txBody>
          <a:bodyPr>
            <a:no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6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Content Placeholder 35"/>
          <p:cNvSpPr>
            <a:spLocks noGrp="1"/>
          </p:cNvSpPr>
          <p:nvPr>
            <p:ph sz="quarter" idx="14" hasCustomPrompt="1"/>
          </p:nvPr>
        </p:nvSpPr>
        <p:spPr>
          <a:xfrm>
            <a:off x="6191574" y="1708150"/>
            <a:ext cx="5626800" cy="4003200"/>
          </a:xfrm>
        </p:spPr>
        <p:txBody>
          <a:bodyPr>
            <a:no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6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34BEE3-566C-4068-A777-C3A4762E861B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footer text</a:t>
            </a:r>
          </a:p>
        </p:txBody>
      </p:sp>
    </p:spTree>
    <p:extLst>
      <p:ext uri="{BB962C8B-B14F-4D97-AF65-F5344CB8AC3E}">
        <p14:creationId xmlns:p14="http://schemas.microsoft.com/office/powerpoint/2010/main" val="292778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3846097"/>
            <a:ext cx="11466875" cy="11430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4989097"/>
            <a:ext cx="11466875" cy="112574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20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2239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x content - no sub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59998" y="1708150"/>
            <a:ext cx="3679200" cy="4003675"/>
          </a:xfrm>
        </p:spPr>
        <p:txBody>
          <a:bodyPr>
            <a:no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6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/>
          </p:nvPr>
        </p:nvSpPr>
        <p:spPr>
          <a:xfrm>
            <a:off x="4251325" y="1708150"/>
            <a:ext cx="3679200" cy="4003675"/>
          </a:xfrm>
        </p:spPr>
        <p:txBody>
          <a:bodyPr>
            <a:no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6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5"/>
          </p:nvPr>
        </p:nvSpPr>
        <p:spPr>
          <a:xfrm>
            <a:off x="8142653" y="1708150"/>
            <a:ext cx="3679200" cy="4003675"/>
          </a:xfrm>
        </p:spPr>
        <p:txBody>
          <a:bodyPr>
            <a:no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6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footer text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34BEE3-566C-4068-A777-C3A4762E86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469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x content - no sub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8" y="1708150"/>
            <a:ext cx="2714400" cy="4003675"/>
          </a:xfrm>
        </p:spPr>
        <p:txBody>
          <a:bodyPr>
            <a:no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6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275192" y="1708150"/>
            <a:ext cx="2714400" cy="4003675"/>
          </a:xfrm>
        </p:spPr>
        <p:txBody>
          <a:bodyPr>
            <a:no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6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5" hasCustomPrompt="1"/>
          </p:nvPr>
        </p:nvSpPr>
        <p:spPr>
          <a:xfrm>
            <a:off x="6190386" y="1708150"/>
            <a:ext cx="2714400" cy="4003675"/>
          </a:xfrm>
        </p:spPr>
        <p:txBody>
          <a:bodyPr>
            <a:no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6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idx="16" hasCustomPrompt="1"/>
          </p:nvPr>
        </p:nvSpPr>
        <p:spPr>
          <a:xfrm>
            <a:off x="9105580" y="1708150"/>
            <a:ext cx="2714400" cy="4003675"/>
          </a:xfrm>
        </p:spPr>
        <p:txBody>
          <a:bodyPr>
            <a:no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6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1" name="Text Placeholder 17"/>
          <p:cNvSpPr>
            <a:spLocks noGrp="1"/>
          </p:cNvSpPr>
          <p:nvPr>
            <p:ph type="body" sz="quarter" idx="19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footer text</a:t>
            </a:r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34BEE3-566C-4068-A777-C3A4762E86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199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no sub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34BEE3-566C-4068-A777-C3A4762E861B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footer text</a:t>
            </a:r>
          </a:p>
        </p:txBody>
      </p:sp>
    </p:spTree>
    <p:extLst>
      <p:ext uri="{BB962C8B-B14F-4D97-AF65-F5344CB8AC3E}">
        <p14:creationId xmlns:p14="http://schemas.microsoft.com/office/powerpoint/2010/main" val="233470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3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62800" y="1138238"/>
            <a:ext cx="4665663" cy="1787237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62800" y="3146902"/>
            <a:ext cx="4665663" cy="188229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600"/>
              </a:spcBef>
              <a:buNone/>
              <a:defRPr sz="22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90" b="19463"/>
          <a:stretch>
            <a:fillRect/>
          </a:stretch>
        </p:blipFill>
        <p:spPr>
          <a:xfrm>
            <a:off x="367200" y="552450"/>
            <a:ext cx="2567641" cy="302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614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1 (black)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367200" y="1138238"/>
            <a:ext cx="4666800" cy="17892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7200" y="3147038"/>
            <a:ext cx="4666800" cy="18828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600"/>
              </a:spcBef>
              <a:buNone/>
              <a:defRPr sz="22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90" b="19946"/>
          <a:stretch>
            <a:fillRect/>
          </a:stretch>
        </p:blipFill>
        <p:spPr bwMode="invGray">
          <a:xfrm>
            <a:off x="367200" y="552450"/>
            <a:ext cx="2567641" cy="300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569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 (black)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3846097"/>
            <a:ext cx="11466875" cy="11430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4989097"/>
            <a:ext cx="11466875" cy="112574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200"/>
              </a:spcBef>
              <a:buNone/>
              <a:defRPr sz="2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40993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3 (black)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90" b="19464"/>
          <a:stretch>
            <a:fillRect/>
          </a:stretch>
        </p:blipFill>
        <p:spPr bwMode="invGray">
          <a:xfrm>
            <a:off x="367200" y="552449"/>
            <a:ext cx="2567641" cy="302419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7162800" y="1138238"/>
            <a:ext cx="4665663" cy="1787237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62800" y="3146902"/>
            <a:ext cx="4665663" cy="188229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600"/>
              </a:spcBef>
              <a:buNone/>
              <a:defRPr sz="22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85141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60362" y="2984855"/>
            <a:ext cx="11466511" cy="1585557"/>
          </a:xfrm>
          <a:prstGeom prst="rect">
            <a:avLst/>
          </a:prstGeom>
        </p:spPr>
        <p:txBody>
          <a:bodyPr anchor="t"/>
          <a:lstStyle>
            <a:lvl1pPr algn="l">
              <a:spcBef>
                <a:spcPts val="200"/>
              </a:spcBef>
              <a:defRPr sz="2400" b="1">
                <a:solidFill>
                  <a:schemeClr val="tx1"/>
                </a:solidFill>
              </a:defRPr>
            </a:lvl1pPr>
            <a:lvl2pPr marL="0" indent="0" algn="l">
              <a:spcBef>
                <a:spcPts val="200"/>
              </a:spcBef>
              <a:buNone/>
              <a:defRPr sz="2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59999" y="2564672"/>
            <a:ext cx="976676" cy="411163"/>
          </a:xfrm>
          <a:prstGeom prst="rect">
            <a:avLst/>
          </a:prstGeom>
        </p:spPr>
        <p:txBody>
          <a:bodyPr anchor="t"/>
          <a:lstStyle>
            <a:lvl1pPr algn="l">
              <a:spcBef>
                <a:spcPts val="200"/>
              </a:spcBef>
              <a:defRPr sz="2400" b="1">
                <a:solidFill>
                  <a:schemeClr val="tx1"/>
                </a:solidFill>
              </a:defRPr>
            </a:lvl1pPr>
            <a:lvl2pPr marL="0" indent="0" algn="l">
              <a:spcBef>
                <a:spcPts val="200"/>
              </a:spcBef>
              <a:buNone/>
              <a:defRPr sz="2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No.</a:t>
            </a:r>
          </a:p>
        </p:txBody>
      </p:sp>
    </p:spTree>
    <p:extLst>
      <p:ext uri="{BB962C8B-B14F-4D97-AF65-F5344CB8AC3E}">
        <p14:creationId xmlns:p14="http://schemas.microsoft.com/office/powerpoint/2010/main" val="240192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(black)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59998" y="2984855"/>
            <a:ext cx="11468465" cy="1585557"/>
          </a:xfrm>
          <a:prstGeom prst="rect">
            <a:avLst/>
          </a:prstGeom>
        </p:spPr>
        <p:txBody>
          <a:bodyPr anchor="t"/>
          <a:lstStyle>
            <a:lvl1pPr algn="l">
              <a:spcBef>
                <a:spcPts val="200"/>
              </a:spcBef>
              <a:defRPr sz="2400" b="1">
                <a:solidFill>
                  <a:schemeClr val="bg1"/>
                </a:solidFill>
              </a:defRPr>
            </a:lvl1pPr>
            <a:lvl2pPr marL="0" indent="0" algn="l">
              <a:spcBef>
                <a:spcPts val="200"/>
              </a:spcBef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60363" y="2564672"/>
            <a:ext cx="976312" cy="411163"/>
          </a:xfrm>
          <a:prstGeom prst="rect">
            <a:avLst/>
          </a:prstGeom>
        </p:spPr>
        <p:txBody>
          <a:bodyPr anchor="t"/>
          <a:lstStyle>
            <a:lvl1pPr algn="l">
              <a:spcBef>
                <a:spcPts val="200"/>
              </a:spcBef>
              <a:defRPr sz="2400" b="1">
                <a:solidFill>
                  <a:schemeClr val="bg1"/>
                </a:solidFill>
              </a:defRPr>
            </a:lvl1pPr>
            <a:lvl2pPr marL="0" indent="0" algn="l">
              <a:spcBef>
                <a:spcPts val="200"/>
              </a:spcBef>
              <a:buNone/>
              <a:defRPr sz="2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No.</a:t>
            </a:r>
          </a:p>
        </p:txBody>
      </p:sp>
    </p:spTree>
    <p:extLst>
      <p:ext uri="{BB962C8B-B14F-4D97-AF65-F5344CB8AC3E}">
        <p14:creationId xmlns:p14="http://schemas.microsoft.com/office/powerpoint/2010/main" val="2324934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9" y="1708150"/>
            <a:ext cx="11466873" cy="4018118"/>
          </a:xfrm>
        </p:spPr>
        <p:txBody>
          <a:bodyPr>
            <a:no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6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34BEE3-566C-4068-A777-C3A4762E861B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footer text</a:t>
            </a:r>
          </a:p>
        </p:txBody>
      </p:sp>
    </p:spTree>
    <p:extLst>
      <p:ext uri="{BB962C8B-B14F-4D97-AF65-F5344CB8AC3E}">
        <p14:creationId xmlns:p14="http://schemas.microsoft.com/office/powerpoint/2010/main" val="136020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0.xml"/><Relationship Id="rId7" Type="http://schemas.openxmlformats.org/officeDocument/2006/relationships/tags" Target="../tags/tag7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/>
          <p:cNvPicPr>
            <a:picLocks noChangeAspect="1"/>
          </p:cNvPicPr>
          <p:nvPr userDrawn="1">
            <p:custDataLst>
              <p:tags r:id="rId19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89" b="19465"/>
          <a:stretch>
            <a:fillRect/>
          </a:stretch>
        </p:blipFill>
        <p:spPr>
          <a:xfrm>
            <a:off x="359999" y="6400145"/>
            <a:ext cx="1571625" cy="185109"/>
          </a:xfrm>
          <a:prstGeom prst="rect">
            <a:avLst/>
          </a:prstGeom>
        </p:spPr>
      </p:pic>
      <p:sp>
        <p:nvSpPr>
          <p:cNvPr id="91" name="Title Placeholder 1"/>
          <p:cNvSpPr>
            <a:spLocks noGrp="1"/>
          </p:cNvSpPr>
          <p:nvPr>
            <p:ph type="title"/>
          </p:nvPr>
        </p:nvSpPr>
        <p:spPr>
          <a:xfrm>
            <a:off x="359999" y="430718"/>
            <a:ext cx="11466875" cy="70434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92" name="Text Placeholder 2"/>
          <p:cNvSpPr>
            <a:spLocks noGrp="1"/>
          </p:cNvSpPr>
          <p:nvPr>
            <p:ph type="body" idx="1"/>
          </p:nvPr>
        </p:nvSpPr>
        <p:spPr>
          <a:xfrm>
            <a:off x="359999" y="1708150"/>
            <a:ext cx="11466875" cy="40036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34BEE3-566C-4068-A777-C3A4762E861B}" type="slidenum">
              <a:rPr lang="en-GB" smtClean="0"/>
              <a:t>‹#›</a:t>
            </a:fld>
            <a:endParaRPr lang="en-GB"/>
          </a:p>
        </p:txBody>
      </p:sp>
      <p:cxnSp>
        <p:nvCxnSpPr>
          <p:cNvPr id="94" name="Straight Connector 93"/>
          <p:cNvCxnSpPr/>
          <p:nvPr/>
        </p:nvCxnSpPr>
        <p:spPr>
          <a:xfrm>
            <a:off x="0" y="6124991"/>
            <a:ext cx="12193200" cy="0"/>
          </a:xfrm>
          <a:prstGeom prst="line">
            <a:avLst/>
          </a:prstGeom>
          <a:ln w="19050">
            <a:gradFill>
              <a:gsLst>
                <a:gs pos="0">
                  <a:srgbClr val="F2DA64"/>
                </a:gs>
                <a:gs pos="18000">
                  <a:srgbClr val="A27700"/>
                </a:gs>
                <a:gs pos="71000">
                  <a:srgbClr val="D7B446"/>
                </a:gs>
                <a:gs pos="51000">
                  <a:srgbClr val="F2DA64"/>
                </a:gs>
                <a:gs pos="100000">
                  <a:srgbClr val="987000"/>
                </a:gs>
              </a:gsLst>
              <a:lin ang="0" scaled="0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/>
          <p:cNvGrpSpPr/>
          <p:nvPr userDrawn="1"/>
        </p:nvGrpSpPr>
        <p:grpSpPr>
          <a:xfrm>
            <a:off x="-1143000" y="-600255"/>
            <a:ext cx="13680281" cy="6720255"/>
            <a:chOff x="-1143000" y="-600255"/>
            <a:chExt cx="13680281" cy="6720255"/>
          </a:xfrm>
        </p:grpSpPr>
        <p:cxnSp>
          <p:nvCxnSpPr>
            <p:cNvPr id="14" name="Straight Connector 13"/>
            <p:cNvCxnSpPr/>
            <p:nvPr userDrawn="1"/>
          </p:nvCxnSpPr>
          <p:spPr>
            <a:xfrm>
              <a:off x="-256200" y="1710267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-256200" y="6120000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 userDrawn="1"/>
          </p:nvCxnSpPr>
          <p:spPr>
            <a:xfrm>
              <a:off x="-256200" y="3426354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 userDrawn="1"/>
          </p:nvCxnSpPr>
          <p:spPr>
            <a:xfrm>
              <a:off x="-256200" y="5714470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 userDrawn="1"/>
          </p:nvSpPr>
          <p:spPr>
            <a:xfrm>
              <a:off x="-747711" y="164615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>
                  <a:solidFill>
                    <a:schemeClr val="tx1"/>
                  </a:solidFill>
                </a:rPr>
                <a:t>4.78cm</a:t>
              </a:r>
            </a:p>
          </p:txBody>
        </p:sp>
        <p:sp>
          <p:nvSpPr>
            <p:cNvPr id="54" name="TextBox 53"/>
            <p:cNvSpPr txBox="1"/>
            <p:nvPr userDrawn="1"/>
          </p:nvSpPr>
          <p:spPr>
            <a:xfrm>
              <a:off x="-747711" y="3357884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>
                  <a:solidFill>
                    <a:schemeClr val="tx1"/>
                  </a:solidFill>
                </a:rPr>
                <a:t>0 cm</a:t>
              </a:r>
            </a:p>
          </p:txBody>
        </p:sp>
        <p:sp>
          <p:nvSpPr>
            <p:cNvPr id="58" name="TextBox 57"/>
            <p:cNvSpPr txBox="1"/>
            <p:nvPr userDrawn="1"/>
          </p:nvSpPr>
          <p:spPr>
            <a:xfrm>
              <a:off x="-747711" y="5640188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>
                  <a:solidFill>
                    <a:schemeClr val="tx1"/>
                  </a:solidFill>
                </a:rPr>
                <a:t>6.35 cm</a:t>
              </a:r>
            </a:p>
          </p:txBody>
        </p:sp>
        <p:sp>
          <p:nvSpPr>
            <p:cNvPr id="60" name="TextBox 59"/>
            <p:cNvSpPr txBox="1"/>
            <p:nvPr userDrawn="1"/>
          </p:nvSpPr>
          <p:spPr>
            <a:xfrm>
              <a:off x="30480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>
                  <a:solidFill>
                    <a:schemeClr val="tx1"/>
                  </a:solidFill>
                </a:rPr>
                <a:t>15.93cm</a:t>
              </a:r>
            </a:p>
          </p:txBody>
        </p:sp>
        <p:sp>
          <p:nvSpPr>
            <p:cNvPr id="72" name="TextBox 71"/>
            <p:cNvSpPr txBox="1"/>
            <p:nvPr userDrawn="1"/>
          </p:nvSpPr>
          <p:spPr>
            <a:xfrm>
              <a:off x="11426031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>
                  <a:solidFill>
                    <a:schemeClr val="tx1"/>
                  </a:solidFill>
                </a:rPr>
                <a:t>15.92 cm</a:t>
              </a:r>
            </a:p>
          </p:txBody>
        </p:sp>
        <p:cxnSp>
          <p:nvCxnSpPr>
            <p:cNvPr id="5" name="Straight Connector 4"/>
            <p:cNvCxnSpPr/>
            <p:nvPr userDrawn="1"/>
          </p:nvCxnSpPr>
          <p:spPr>
            <a:xfrm flipH="1">
              <a:off x="361588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 userDrawn="1"/>
          </p:nvSpPr>
          <p:spPr>
            <a:xfrm>
              <a:off x="-1143000" y="5763299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>
                  <a:solidFill>
                    <a:schemeClr val="tx1"/>
                  </a:solidFill>
                </a:rPr>
                <a:t>Content Bottom</a:t>
              </a:r>
            </a:p>
          </p:txBody>
        </p:sp>
        <p:sp>
          <p:nvSpPr>
            <p:cNvPr id="86" name="TextBox 85"/>
            <p:cNvSpPr txBox="1"/>
            <p:nvPr userDrawn="1"/>
          </p:nvSpPr>
          <p:spPr>
            <a:xfrm>
              <a:off x="-1143000" y="1769267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>
                  <a:solidFill>
                    <a:schemeClr val="tx1"/>
                  </a:solidFill>
                </a:rPr>
                <a:t>Content Top</a:t>
              </a:r>
            </a:p>
          </p:txBody>
        </p:sp>
        <p:sp>
          <p:nvSpPr>
            <p:cNvPr id="88" name="TextBox 87"/>
            <p:cNvSpPr txBox="1"/>
            <p:nvPr userDrawn="1"/>
          </p:nvSpPr>
          <p:spPr>
            <a:xfrm>
              <a:off x="-590537" y="-438330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>
                  <a:solidFill>
                    <a:schemeClr val="tx1"/>
                  </a:solidFill>
                </a:rPr>
                <a:t>Left Margin</a:t>
              </a:r>
            </a:p>
          </p:txBody>
        </p:sp>
        <p:sp>
          <p:nvSpPr>
            <p:cNvPr id="89" name="TextBox 88"/>
            <p:cNvSpPr txBox="1"/>
            <p:nvPr userDrawn="1"/>
          </p:nvSpPr>
          <p:spPr>
            <a:xfrm>
              <a:off x="11898039" y="-438330"/>
              <a:ext cx="639242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>
                  <a:solidFill>
                    <a:schemeClr val="tx1"/>
                  </a:solidFill>
                </a:rPr>
                <a:t>Right Margin</a:t>
              </a:r>
            </a:p>
          </p:txBody>
        </p:sp>
        <p:cxnSp>
          <p:nvCxnSpPr>
            <p:cNvPr id="98" name="Straight Connector 97"/>
            <p:cNvCxnSpPr/>
            <p:nvPr userDrawn="1"/>
          </p:nvCxnSpPr>
          <p:spPr>
            <a:xfrm flipH="1">
              <a:off x="6096000" y="-363357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/>
            <p:nvPr userDrawn="1"/>
          </p:nvSpPr>
          <p:spPr>
            <a:xfrm>
              <a:off x="5914719" y="-600255"/>
              <a:ext cx="36225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800">
                  <a:solidFill>
                    <a:schemeClr val="tx1"/>
                  </a:solidFill>
                </a:rPr>
                <a:t>Middle </a:t>
              </a:r>
              <a:br>
                <a:rPr lang="en-GB" sz="800">
                  <a:solidFill>
                    <a:schemeClr val="tx1"/>
                  </a:solidFill>
                </a:rPr>
              </a:br>
              <a:r>
                <a:rPr lang="en-GB" sz="800">
                  <a:solidFill>
                    <a:schemeClr val="tx1"/>
                  </a:solidFill>
                </a:rPr>
                <a:t>0cm </a:t>
              </a:r>
            </a:p>
          </p:txBody>
        </p:sp>
        <p:sp>
          <p:nvSpPr>
            <p:cNvPr id="101" name="TextBox 100"/>
            <p:cNvSpPr txBox="1"/>
            <p:nvPr userDrawn="1"/>
          </p:nvSpPr>
          <p:spPr>
            <a:xfrm>
              <a:off x="5636264" y="-208836"/>
              <a:ext cx="362256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800">
                  <a:solidFill>
                    <a:schemeClr val="tx1"/>
                  </a:solidFill>
                </a:rPr>
                <a:t>0.26cm</a:t>
              </a:r>
            </a:p>
          </p:txBody>
        </p:sp>
        <p:cxnSp>
          <p:nvCxnSpPr>
            <p:cNvPr id="104" name="Straight Connector 103"/>
            <p:cNvCxnSpPr/>
            <p:nvPr userDrawn="1"/>
          </p:nvCxnSpPr>
          <p:spPr>
            <a:xfrm flipH="1">
              <a:off x="6000389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 userDrawn="1"/>
          </p:nvCxnSpPr>
          <p:spPr>
            <a:xfrm flipH="1">
              <a:off x="6190362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TextBox 105"/>
            <p:cNvSpPr txBox="1"/>
            <p:nvPr userDrawn="1"/>
          </p:nvSpPr>
          <p:spPr>
            <a:xfrm>
              <a:off x="6191102" y="-208836"/>
              <a:ext cx="362256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800">
                  <a:solidFill>
                    <a:schemeClr val="tx1"/>
                  </a:solidFill>
                </a:rPr>
                <a:t>0.26cm</a:t>
              </a:r>
            </a:p>
          </p:txBody>
        </p:sp>
        <p:cxnSp>
          <p:nvCxnSpPr>
            <p:cNvPr id="107" name="Straight Connector 106"/>
            <p:cNvCxnSpPr/>
            <p:nvPr userDrawn="1"/>
          </p:nvCxnSpPr>
          <p:spPr>
            <a:xfrm flipH="1">
              <a:off x="11826875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 userDrawn="1"/>
          </p:nvCxnSpPr>
          <p:spPr>
            <a:xfrm>
              <a:off x="-256200" y="430824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TextBox 108"/>
            <p:cNvSpPr txBox="1"/>
            <p:nvPr userDrawn="1"/>
          </p:nvSpPr>
          <p:spPr>
            <a:xfrm>
              <a:off x="-747711" y="404813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>
                  <a:solidFill>
                    <a:schemeClr val="tx1"/>
                  </a:solidFill>
                </a:rPr>
                <a:t>8.33cm</a:t>
              </a:r>
            </a:p>
          </p:txBody>
        </p:sp>
        <p:sp>
          <p:nvSpPr>
            <p:cNvPr id="110" name="TextBox 109"/>
            <p:cNvSpPr txBox="1"/>
            <p:nvPr userDrawn="1"/>
          </p:nvSpPr>
          <p:spPr>
            <a:xfrm>
              <a:off x="-1143000" y="527924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>
                  <a:solidFill>
                    <a:schemeClr val="tx1"/>
                  </a:solidFill>
                </a:rPr>
                <a:t>Title Top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80662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727" r:id="rId2"/>
    <p:sldLayoutId id="2147483738" r:id="rId3"/>
    <p:sldLayoutId id="2147483649" r:id="rId4"/>
    <p:sldLayoutId id="2147483728" r:id="rId5"/>
    <p:sldLayoutId id="2147483739" r:id="rId6"/>
    <p:sldLayoutId id="2147483697" r:id="rId7"/>
    <p:sldLayoutId id="2147483696" r:id="rId8"/>
    <p:sldLayoutId id="2147483668" r:id="rId9"/>
    <p:sldLayoutId id="2147483659" r:id="rId10"/>
    <p:sldLayoutId id="2147483721" r:id="rId11"/>
    <p:sldLayoutId id="2147483722" r:id="rId12"/>
    <p:sldLayoutId id="2147483726" r:id="rId13"/>
    <p:sldLayoutId id="2147483725" r:id="rId14"/>
    <p:sldLayoutId id="2147483740" r:id="rId15"/>
    <p:sldLayoutId id="2147483741" r:id="rId16"/>
    <p:sldLayoutId id="2147483742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100000"/>
        </a:lnSpc>
        <a:spcBef>
          <a:spcPts val="60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80975" indent="-180975" algn="l" defTabSz="914400" rtl="0" eaLnBrk="1" latinLnBrk="0" hangingPunct="1">
        <a:lnSpc>
          <a:spcPct val="10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1950" indent="-180975" algn="l" defTabSz="914400" rtl="0" eaLnBrk="1" latinLnBrk="0" hangingPunct="1">
        <a:lnSpc>
          <a:spcPct val="10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42925" indent="-180975" algn="l" defTabSz="914400" rtl="0" eaLnBrk="1" latinLnBrk="0" hangingPunct="1">
        <a:lnSpc>
          <a:spcPct val="10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1450" algn="l" defTabSz="914400" rtl="0" eaLnBrk="1" latinLnBrk="0" hangingPunct="1">
        <a:lnSpc>
          <a:spcPct val="10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orient="horz" pos="2160" userDrawn="1">
          <p15:clr>
            <a:srgbClr val="F26B43"/>
          </p15:clr>
        </p15:guide>
        <p15:guide id="14" pos="7451" userDrawn="1">
          <p15:clr>
            <a:srgbClr val="F26B43"/>
          </p15:clr>
        </p15:guide>
        <p15:guide id="28" orient="horz" pos="1076" userDrawn="1">
          <p15:clr>
            <a:srgbClr val="F26B43"/>
          </p15:clr>
        </p15:guide>
        <p15:guide id="29" orient="horz" pos="270" userDrawn="1">
          <p15:clr>
            <a:srgbClr val="F26B43"/>
          </p15:clr>
        </p15:guide>
        <p15:guide id="33" orient="horz" pos="3600" userDrawn="1">
          <p15:clr>
            <a:srgbClr val="F26B43"/>
          </p15:clr>
        </p15:guide>
        <p15:guide id="35" pos="228" userDrawn="1">
          <p15:clr>
            <a:srgbClr val="F26B43"/>
          </p15:clr>
        </p15:guide>
        <p15:guide id="36" pos="3840" userDrawn="1">
          <p15:clr>
            <a:srgbClr val="F26B43"/>
          </p15:clr>
        </p15:guide>
        <p15:guide id="37" pos="3782" userDrawn="1">
          <p15:clr>
            <a:srgbClr val="F26B43"/>
          </p15:clr>
        </p15:guide>
        <p15:guide id="38" pos="390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89" b="19465"/>
          <a:stretch>
            <a:fillRect/>
          </a:stretch>
        </p:blipFill>
        <p:spPr>
          <a:xfrm>
            <a:off x="359999" y="6400145"/>
            <a:ext cx="1571625" cy="185109"/>
          </a:xfrm>
          <a:prstGeom prst="rect">
            <a:avLst/>
          </a:prstGeom>
        </p:spPr>
      </p:pic>
      <p:sp>
        <p:nvSpPr>
          <p:cNvPr id="91" name="Title Placeholder 1"/>
          <p:cNvSpPr>
            <a:spLocks noGrp="1"/>
          </p:cNvSpPr>
          <p:nvPr>
            <p:ph type="title"/>
          </p:nvPr>
        </p:nvSpPr>
        <p:spPr>
          <a:xfrm>
            <a:off x="359999" y="430718"/>
            <a:ext cx="11466875" cy="70434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92" name="Text Placeholder 2"/>
          <p:cNvSpPr>
            <a:spLocks noGrp="1"/>
          </p:cNvSpPr>
          <p:nvPr>
            <p:ph type="body" idx="1"/>
          </p:nvPr>
        </p:nvSpPr>
        <p:spPr>
          <a:xfrm>
            <a:off x="359999" y="1708150"/>
            <a:ext cx="11466875" cy="40036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34BEE3-566C-4068-A777-C3A4762E861B}" type="slidenum">
              <a:rPr lang="en-GB" smtClean="0"/>
              <a:t>‹#›</a:t>
            </a:fld>
            <a:endParaRPr lang="en-GB"/>
          </a:p>
        </p:txBody>
      </p:sp>
      <p:cxnSp>
        <p:nvCxnSpPr>
          <p:cNvPr id="94" name="Straight Connector 93"/>
          <p:cNvCxnSpPr/>
          <p:nvPr/>
        </p:nvCxnSpPr>
        <p:spPr>
          <a:xfrm>
            <a:off x="0" y="6124991"/>
            <a:ext cx="12193200" cy="0"/>
          </a:xfrm>
          <a:prstGeom prst="line">
            <a:avLst/>
          </a:prstGeom>
          <a:ln w="19050">
            <a:gradFill>
              <a:gsLst>
                <a:gs pos="0">
                  <a:srgbClr val="F2DA64"/>
                </a:gs>
                <a:gs pos="18000">
                  <a:srgbClr val="A27700"/>
                </a:gs>
                <a:gs pos="71000">
                  <a:srgbClr val="D7B446"/>
                </a:gs>
                <a:gs pos="51000">
                  <a:srgbClr val="F2DA64"/>
                </a:gs>
                <a:gs pos="100000">
                  <a:srgbClr val="987000"/>
                </a:gs>
              </a:gsLst>
              <a:lin ang="0" scaled="0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 userDrawn="1"/>
        </p:nvCxnSpPr>
        <p:spPr>
          <a:xfrm flipH="1">
            <a:off x="11826875" y="-265725"/>
            <a:ext cx="0" cy="180000"/>
          </a:xfrm>
          <a:prstGeom prst="line">
            <a:avLst/>
          </a:prstGeom>
          <a:ln w="6350">
            <a:gradFill>
              <a:gsLst>
                <a:gs pos="0">
                  <a:srgbClr val="F2DA64"/>
                </a:gs>
                <a:gs pos="18000">
                  <a:srgbClr val="A27700"/>
                </a:gs>
                <a:gs pos="71000">
                  <a:srgbClr val="D7B446"/>
                </a:gs>
                <a:gs pos="51000">
                  <a:srgbClr val="F2DA64"/>
                </a:gs>
                <a:gs pos="100000">
                  <a:srgbClr val="987000"/>
                </a:gs>
              </a:gsLst>
              <a:lin ang="5400000" scaled="0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5" name="Group 94"/>
          <p:cNvGrpSpPr/>
          <p:nvPr userDrawn="1"/>
        </p:nvGrpSpPr>
        <p:grpSpPr>
          <a:xfrm>
            <a:off x="-1143000" y="-600255"/>
            <a:ext cx="13680281" cy="6720255"/>
            <a:chOff x="-1143000" y="-600255"/>
            <a:chExt cx="13680281" cy="6720255"/>
          </a:xfrm>
        </p:grpSpPr>
        <p:cxnSp>
          <p:nvCxnSpPr>
            <p:cNvPr id="97" name="Straight Connector 96"/>
            <p:cNvCxnSpPr/>
            <p:nvPr userDrawn="1"/>
          </p:nvCxnSpPr>
          <p:spPr>
            <a:xfrm>
              <a:off x="-256200" y="1710267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 userDrawn="1"/>
          </p:nvCxnSpPr>
          <p:spPr>
            <a:xfrm>
              <a:off x="-256200" y="6120000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 userDrawn="1"/>
          </p:nvCxnSpPr>
          <p:spPr>
            <a:xfrm>
              <a:off x="-256200" y="3426354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 userDrawn="1"/>
          </p:nvCxnSpPr>
          <p:spPr>
            <a:xfrm>
              <a:off x="-256200" y="5714470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Box 100"/>
            <p:cNvSpPr txBox="1"/>
            <p:nvPr userDrawn="1"/>
          </p:nvSpPr>
          <p:spPr>
            <a:xfrm>
              <a:off x="-747711" y="164615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>
                  <a:solidFill>
                    <a:schemeClr val="tx1"/>
                  </a:solidFill>
                </a:rPr>
                <a:t>4.78cm</a:t>
              </a:r>
            </a:p>
          </p:txBody>
        </p:sp>
        <p:sp>
          <p:nvSpPr>
            <p:cNvPr id="102" name="TextBox 101"/>
            <p:cNvSpPr txBox="1"/>
            <p:nvPr userDrawn="1"/>
          </p:nvSpPr>
          <p:spPr>
            <a:xfrm>
              <a:off x="-747711" y="3357884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>
                  <a:solidFill>
                    <a:schemeClr val="tx1"/>
                  </a:solidFill>
                </a:rPr>
                <a:t>0 cm</a:t>
              </a:r>
            </a:p>
          </p:txBody>
        </p:sp>
        <p:sp>
          <p:nvSpPr>
            <p:cNvPr id="103" name="TextBox 102"/>
            <p:cNvSpPr txBox="1"/>
            <p:nvPr userDrawn="1"/>
          </p:nvSpPr>
          <p:spPr>
            <a:xfrm>
              <a:off x="-747711" y="5640188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>
                  <a:solidFill>
                    <a:schemeClr val="tx1"/>
                  </a:solidFill>
                </a:rPr>
                <a:t>6.35 cm</a:t>
              </a:r>
            </a:p>
          </p:txBody>
        </p:sp>
        <p:sp>
          <p:nvSpPr>
            <p:cNvPr id="104" name="TextBox 103"/>
            <p:cNvSpPr txBox="1"/>
            <p:nvPr userDrawn="1"/>
          </p:nvSpPr>
          <p:spPr>
            <a:xfrm>
              <a:off x="30480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>
                  <a:solidFill>
                    <a:schemeClr val="tx1"/>
                  </a:solidFill>
                </a:rPr>
                <a:t>15.93 cm</a:t>
              </a:r>
            </a:p>
          </p:txBody>
        </p:sp>
        <p:sp>
          <p:nvSpPr>
            <p:cNvPr id="105" name="TextBox 104"/>
            <p:cNvSpPr txBox="1"/>
            <p:nvPr userDrawn="1"/>
          </p:nvSpPr>
          <p:spPr>
            <a:xfrm>
              <a:off x="11426031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>
                  <a:solidFill>
                    <a:schemeClr val="tx1"/>
                  </a:solidFill>
                </a:rPr>
                <a:t>15.92 cm</a:t>
              </a:r>
            </a:p>
          </p:txBody>
        </p:sp>
        <p:cxnSp>
          <p:nvCxnSpPr>
            <p:cNvPr id="106" name="Straight Connector 105"/>
            <p:cNvCxnSpPr/>
            <p:nvPr userDrawn="1"/>
          </p:nvCxnSpPr>
          <p:spPr>
            <a:xfrm flipH="1">
              <a:off x="361588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/>
            <p:nvPr userDrawn="1"/>
          </p:nvSpPr>
          <p:spPr>
            <a:xfrm>
              <a:off x="-1143000" y="5763299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>
                  <a:solidFill>
                    <a:schemeClr val="tx1"/>
                  </a:solidFill>
                </a:rPr>
                <a:t>Content Bottom</a:t>
              </a:r>
            </a:p>
          </p:txBody>
        </p:sp>
        <p:sp>
          <p:nvSpPr>
            <p:cNvPr id="108" name="TextBox 107"/>
            <p:cNvSpPr txBox="1"/>
            <p:nvPr userDrawn="1"/>
          </p:nvSpPr>
          <p:spPr>
            <a:xfrm>
              <a:off x="-1143000" y="1769267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>
                  <a:solidFill>
                    <a:schemeClr val="tx1"/>
                  </a:solidFill>
                </a:rPr>
                <a:t>Content Top</a:t>
              </a:r>
            </a:p>
          </p:txBody>
        </p:sp>
        <p:sp>
          <p:nvSpPr>
            <p:cNvPr id="109" name="TextBox 108"/>
            <p:cNvSpPr txBox="1"/>
            <p:nvPr userDrawn="1"/>
          </p:nvSpPr>
          <p:spPr>
            <a:xfrm>
              <a:off x="-590537" y="-438330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>
                  <a:solidFill>
                    <a:schemeClr val="tx1"/>
                  </a:solidFill>
                </a:rPr>
                <a:t>Left Margin</a:t>
              </a:r>
            </a:p>
          </p:txBody>
        </p:sp>
        <p:sp>
          <p:nvSpPr>
            <p:cNvPr id="110" name="TextBox 109"/>
            <p:cNvSpPr txBox="1"/>
            <p:nvPr userDrawn="1"/>
          </p:nvSpPr>
          <p:spPr>
            <a:xfrm>
              <a:off x="11898039" y="-438330"/>
              <a:ext cx="639242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>
                  <a:solidFill>
                    <a:schemeClr val="tx1"/>
                  </a:solidFill>
                </a:rPr>
                <a:t>Right Margin</a:t>
              </a:r>
            </a:p>
          </p:txBody>
        </p:sp>
        <p:cxnSp>
          <p:nvCxnSpPr>
            <p:cNvPr id="111" name="Straight Connector 110"/>
            <p:cNvCxnSpPr/>
            <p:nvPr userDrawn="1"/>
          </p:nvCxnSpPr>
          <p:spPr>
            <a:xfrm flipH="1">
              <a:off x="6096000" y="-363357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TextBox 111"/>
            <p:cNvSpPr txBox="1"/>
            <p:nvPr userDrawn="1"/>
          </p:nvSpPr>
          <p:spPr>
            <a:xfrm>
              <a:off x="5914719" y="-600255"/>
              <a:ext cx="36225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800">
                  <a:solidFill>
                    <a:schemeClr val="tx1"/>
                  </a:solidFill>
                </a:rPr>
                <a:t>Middle </a:t>
              </a:r>
              <a:br>
                <a:rPr lang="en-GB" sz="800">
                  <a:solidFill>
                    <a:schemeClr val="tx1"/>
                  </a:solidFill>
                </a:rPr>
              </a:br>
              <a:r>
                <a:rPr lang="en-GB" sz="800">
                  <a:solidFill>
                    <a:schemeClr val="tx1"/>
                  </a:solidFill>
                </a:rPr>
                <a:t>0cm </a:t>
              </a:r>
            </a:p>
          </p:txBody>
        </p:sp>
        <p:sp>
          <p:nvSpPr>
            <p:cNvPr id="113" name="TextBox 112"/>
            <p:cNvSpPr txBox="1"/>
            <p:nvPr userDrawn="1"/>
          </p:nvSpPr>
          <p:spPr>
            <a:xfrm>
              <a:off x="5636264" y="-208836"/>
              <a:ext cx="362256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800">
                  <a:solidFill>
                    <a:schemeClr val="tx1"/>
                  </a:solidFill>
                </a:rPr>
                <a:t>0.26cm</a:t>
              </a:r>
            </a:p>
          </p:txBody>
        </p:sp>
        <p:cxnSp>
          <p:nvCxnSpPr>
            <p:cNvPr id="114" name="Straight Connector 113"/>
            <p:cNvCxnSpPr/>
            <p:nvPr userDrawn="1"/>
          </p:nvCxnSpPr>
          <p:spPr>
            <a:xfrm flipH="1">
              <a:off x="6000389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 userDrawn="1"/>
          </p:nvCxnSpPr>
          <p:spPr>
            <a:xfrm flipH="1">
              <a:off x="6190362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TextBox 115"/>
            <p:cNvSpPr txBox="1"/>
            <p:nvPr userDrawn="1"/>
          </p:nvSpPr>
          <p:spPr>
            <a:xfrm>
              <a:off x="6191102" y="-208836"/>
              <a:ext cx="362256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800">
                  <a:solidFill>
                    <a:schemeClr val="tx1"/>
                  </a:solidFill>
                </a:rPr>
                <a:t>0.26cm</a:t>
              </a:r>
            </a:p>
          </p:txBody>
        </p:sp>
        <p:cxnSp>
          <p:nvCxnSpPr>
            <p:cNvPr id="117" name="Straight Connector 116"/>
            <p:cNvCxnSpPr/>
            <p:nvPr userDrawn="1"/>
          </p:nvCxnSpPr>
          <p:spPr>
            <a:xfrm flipH="1">
              <a:off x="11826875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 userDrawn="1"/>
          </p:nvCxnSpPr>
          <p:spPr>
            <a:xfrm>
              <a:off x="-256200" y="430824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TextBox 118"/>
            <p:cNvSpPr txBox="1"/>
            <p:nvPr userDrawn="1"/>
          </p:nvSpPr>
          <p:spPr>
            <a:xfrm>
              <a:off x="-747711" y="404813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>
                  <a:solidFill>
                    <a:schemeClr val="tx1"/>
                  </a:solidFill>
                </a:rPr>
                <a:t>8.33cm</a:t>
              </a:r>
            </a:p>
          </p:txBody>
        </p:sp>
        <p:sp>
          <p:nvSpPr>
            <p:cNvPr id="120" name="TextBox 119"/>
            <p:cNvSpPr txBox="1"/>
            <p:nvPr userDrawn="1"/>
          </p:nvSpPr>
          <p:spPr>
            <a:xfrm>
              <a:off x="-1143000" y="527924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>
                  <a:solidFill>
                    <a:schemeClr val="tx1"/>
                  </a:solidFill>
                </a:rPr>
                <a:t>Title Top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58397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100000"/>
        </a:lnSpc>
        <a:spcBef>
          <a:spcPts val="60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80975" indent="-180975" algn="l" defTabSz="914400" rtl="0" eaLnBrk="1" latinLnBrk="0" hangingPunct="1">
        <a:lnSpc>
          <a:spcPct val="10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1950" indent="-180975" algn="l" defTabSz="914400" rtl="0" eaLnBrk="1" latinLnBrk="0" hangingPunct="1">
        <a:lnSpc>
          <a:spcPct val="10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42925" indent="-180975" algn="l" defTabSz="914400" rtl="0" eaLnBrk="1" latinLnBrk="0" hangingPunct="1">
        <a:lnSpc>
          <a:spcPct val="10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1450" algn="l" defTabSz="914400" rtl="0" eaLnBrk="1" latinLnBrk="0" hangingPunct="1">
        <a:lnSpc>
          <a:spcPct val="10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28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13" pos="3780" userDrawn="1">
          <p15:clr>
            <a:srgbClr val="F26B43"/>
          </p15:clr>
        </p15:guide>
        <p15:guide id="14" pos="3900" userDrawn="1">
          <p15:clr>
            <a:srgbClr val="F26B43"/>
          </p15:clr>
        </p15:guide>
        <p15:guide id="25" pos="7451" userDrawn="1">
          <p15:clr>
            <a:srgbClr val="F26B43"/>
          </p15:clr>
        </p15:guide>
        <p15:guide id="28" orient="horz" pos="1077" userDrawn="1">
          <p15:clr>
            <a:srgbClr val="F26B43"/>
          </p15:clr>
        </p15:guide>
        <p15:guide id="29" orient="horz" pos="270" userDrawn="1">
          <p15:clr>
            <a:srgbClr val="F26B43"/>
          </p15:clr>
        </p15:guide>
        <p15:guide id="33" orient="horz" pos="3600" userDrawn="1">
          <p15:clr>
            <a:srgbClr val="F26B43"/>
          </p15:clr>
        </p15:guide>
        <p15:guide id="34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Holdninger til jenter i fotballen</a:t>
            </a:r>
            <a:br>
              <a:rPr lang="nb-NO" dirty="0"/>
            </a:br>
            <a:r>
              <a:rPr lang="nb-NO" dirty="0"/>
              <a:t>Grafikker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b-NO" sz="1600"/>
              <a:t>26.06.2018</a:t>
            </a:r>
            <a:endParaRPr lang="nb-NO" sz="1600" dirty="0"/>
          </a:p>
          <a:p>
            <a:endParaRPr lang="nb-NO" sz="1600" dirty="0"/>
          </a:p>
          <a:p>
            <a:r>
              <a:rPr lang="nb-NO" sz="1600" dirty="0"/>
              <a:t>Robert Ilseth</a:t>
            </a:r>
          </a:p>
        </p:txBody>
      </p:sp>
      <p:pic>
        <p:nvPicPr>
          <p:cNvPr id="1026" name="Picture 2" descr="Bilderesultat for norsk tipping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02396" y="5949994"/>
            <a:ext cx="3099547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7724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 </a:t>
            </a:r>
            <a:r>
              <a:rPr lang="en-US" dirty="0" err="1"/>
              <a:t>sa</a:t>
            </a:r>
            <a:r>
              <a:rPr lang="en-US" dirty="0"/>
              <a:t> du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ett</a:t>
            </a:r>
            <a:r>
              <a:rPr lang="en-US" dirty="0"/>
              <a:t> barn </a:t>
            </a:r>
            <a:r>
              <a:rPr lang="en-US" dirty="0" err="1"/>
              <a:t>som</a:t>
            </a:r>
            <a:r>
              <a:rPr lang="en-US" dirty="0"/>
              <a:t> spiller </a:t>
            </a:r>
            <a:r>
              <a:rPr lang="en-US" dirty="0" err="1"/>
              <a:t>fotball</a:t>
            </a:r>
            <a:r>
              <a:rPr lang="en-US" dirty="0"/>
              <a:t>. </a:t>
            </a:r>
            <a:r>
              <a:rPr lang="en-US" dirty="0" err="1"/>
              <a:t>Er</a:t>
            </a:r>
            <a:r>
              <a:rPr lang="en-US" dirty="0"/>
              <a:t> det...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/>
        <p:txBody>
          <a:bodyPr/>
          <a:lstStyle/>
          <a:p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B883D4AC-6162-4574-92B0-ED7C272EAB66}" type="slidenum">
              <a:rPr lang="en-GB" smtClean="0"/>
              <a:t>10</a:t>
            </a:fld>
            <a:endParaRPr lang="en-US"/>
          </a:p>
        </p:txBody>
      </p:sp>
      <p:graphicFrame>
        <p:nvGraphicFramePr>
          <p:cNvPr id="5" name="ChartObject"/>
          <p:cNvGraphicFramePr/>
          <p:nvPr>
            <p:extLst>
              <p:ext uri="{D42A27DB-BD31-4B8C-83A1-F6EECF244321}">
                <p14:modId xmlns:p14="http://schemas.microsoft.com/office/powerpoint/2010/main" val="2201455935"/>
              </p:ext>
            </p:extLst>
          </p:nvPr>
        </p:nvGraphicFramePr>
        <p:xfrm>
          <a:off x="359999" y="1708150"/>
          <a:ext cx="11466875" cy="4003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59999" y="5882640"/>
            <a:ext cx="80951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nb-NO" sz="1600" dirty="0"/>
              <a:t>Base: 77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 </a:t>
            </a:r>
            <a:r>
              <a:rPr lang="en-US" dirty="0" err="1"/>
              <a:t>sa</a:t>
            </a:r>
            <a:r>
              <a:rPr lang="en-US" dirty="0"/>
              <a:t> du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flere</a:t>
            </a:r>
            <a:r>
              <a:rPr lang="en-US" dirty="0"/>
              <a:t> barn </a:t>
            </a:r>
            <a:r>
              <a:rPr lang="en-US" dirty="0" err="1"/>
              <a:t>som</a:t>
            </a:r>
            <a:r>
              <a:rPr lang="en-US" dirty="0"/>
              <a:t> spiller </a:t>
            </a:r>
            <a:r>
              <a:rPr lang="en-US" dirty="0" err="1"/>
              <a:t>fotball</a:t>
            </a:r>
            <a:r>
              <a:rPr lang="en-US" dirty="0"/>
              <a:t>. </a:t>
            </a:r>
            <a:r>
              <a:rPr lang="en-US" dirty="0" err="1"/>
              <a:t>Er</a:t>
            </a:r>
            <a:r>
              <a:rPr lang="en-US" dirty="0"/>
              <a:t> det...
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/>
        <p:txBody>
          <a:bodyPr/>
          <a:lstStyle/>
          <a:p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3EBF3DA7-5BC2-46AF-9943-98011712C561}" type="slidenum">
              <a:rPr lang="en-GB" smtClean="0"/>
              <a:t>11</a:t>
            </a:fld>
            <a:endParaRPr lang="en-US"/>
          </a:p>
        </p:txBody>
      </p:sp>
      <p:graphicFrame>
        <p:nvGraphicFramePr>
          <p:cNvPr id="5" name="ChartObject"/>
          <p:cNvGraphicFramePr/>
          <p:nvPr>
            <p:extLst>
              <p:ext uri="{D42A27DB-BD31-4B8C-83A1-F6EECF244321}">
                <p14:modId xmlns:p14="http://schemas.microsoft.com/office/powerpoint/2010/main" val="615983060"/>
              </p:ext>
            </p:extLst>
          </p:nvPr>
        </p:nvGraphicFramePr>
        <p:xfrm>
          <a:off x="359999" y="1708150"/>
          <a:ext cx="11466875" cy="4003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59999" y="5882640"/>
            <a:ext cx="80951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nb-NO" sz="1600" dirty="0"/>
              <a:t>Base: 33</a:t>
            </a:r>
          </a:p>
        </p:txBody>
      </p:sp>
    </p:spTree>
    <p:extLst>
      <p:ext uri="{BB962C8B-B14F-4D97-AF65-F5344CB8AC3E}">
        <p14:creationId xmlns:p14="http://schemas.microsoft.com/office/powerpoint/2010/main" val="2098653761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Kjønn</a:t>
            </a:r>
            <a:r>
              <a:rPr lang="en-US" dirty="0"/>
              <a:t> spiller </a:t>
            </a:r>
            <a:r>
              <a:rPr lang="en-US" dirty="0" err="1"/>
              <a:t>fotball</a:t>
            </a:r>
            <a:br>
              <a:rPr lang="en-US" dirty="0"/>
            </a:br>
            <a:r>
              <a:rPr lang="en-US" sz="1800" b="0" dirty="0"/>
              <a:t>Du </a:t>
            </a:r>
            <a:r>
              <a:rPr lang="en-US" sz="1800" b="0" dirty="0" err="1"/>
              <a:t>sa</a:t>
            </a:r>
            <a:r>
              <a:rPr lang="en-US" sz="1800" b="0" dirty="0"/>
              <a:t> du </a:t>
            </a:r>
            <a:r>
              <a:rPr lang="en-US" sz="1800" b="0" dirty="0" err="1"/>
              <a:t>har</a:t>
            </a:r>
            <a:r>
              <a:rPr lang="en-US" sz="1800" b="0" dirty="0"/>
              <a:t> </a:t>
            </a:r>
            <a:r>
              <a:rPr lang="en-US" sz="1800" b="0" dirty="0" err="1"/>
              <a:t>ett</a:t>
            </a:r>
            <a:r>
              <a:rPr lang="en-US" sz="1800" b="0" dirty="0"/>
              <a:t> barn </a:t>
            </a:r>
            <a:r>
              <a:rPr lang="en-US" sz="1800" b="0" dirty="0" err="1"/>
              <a:t>som</a:t>
            </a:r>
            <a:r>
              <a:rPr lang="en-US" sz="1800" b="0" dirty="0"/>
              <a:t> spiller </a:t>
            </a:r>
            <a:r>
              <a:rPr lang="en-US" sz="1800" b="0" dirty="0" err="1"/>
              <a:t>fotball</a:t>
            </a:r>
            <a:r>
              <a:rPr lang="en-US" sz="1800" b="0" dirty="0"/>
              <a:t>. </a:t>
            </a:r>
            <a:r>
              <a:rPr lang="en-US" sz="1800" b="0" dirty="0" err="1"/>
              <a:t>Er</a:t>
            </a:r>
            <a:r>
              <a:rPr lang="en-US" sz="1800" b="0" dirty="0"/>
              <a:t> det...</a:t>
            </a:r>
            <a:br>
              <a:rPr lang="en-US" sz="1800" b="0" dirty="0"/>
            </a:br>
            <a:r>
              <a:rPr lang="en-US" sz="1800" b="0" dirty="0"/>
              <a:t>Du </a:t>
            </a:r>
            <a:r>
              <a:rPr lang="en-US" sz="1800" b="0" dirty="0" err="1"/>
              <a:t>sa</a:t>
            </a:r>
            <a:r>
              <a:rPr lang="en-US" sz="1800" b="0" dirty="0"/>
              <a:t> du </a:t>
            </a:r>
            <a:r>
              <a:rPr lang="en-US" sz="1800" b="0" dirty="0" err="1"/>
              <a:t>har</a:t>
            </a:r>
            <a:r>
              <a:rPr lang="en-US" sz="1800" b="0" dirty="0"/>
              <a:t> </a:t>
            </a:r>
            <a:r>
              <a:rPr lang="en-US" sz="1800" b="0" dirty="0" err="1"/>
              <a:t>flere</a:t>
            </a:r>
            <a:r>
              <a:rPr lang="en-US" sz="1800" b="0" dirty="0"/>
              <a:t> barn </a:t>
            </a:r>
            <a:r>
              <a:rPr lang="en-US" sz="1800" b="0" dirty="0" err="1"/>
              <a:t>som</a:t>
            </a:r>
            <a:r>
              <a:rPr lang="en-US" sz="1800" b="0" dirty="0"/>
              <a:t> spiller </a:t>
            </a:r>
            <a:r>
              <a:rPr lang="en-US" sz="1800" b="0" dirty="0" err="1"/>
              <a:t>fotball</a:t>
            </a:r>
            <a:r>
              <a:rPr lang="en-US" sz="1800" b="0" dirty="0"/>
              <a:t>. </a:t>
            </a:r>
            <a:r>
              <a:rPr lang="en-US" sz="1800" b="0" dirty="0" err="1"/>
              <a:t>Er</a:t>
            </a:r>
            <a:r>
              <a:rPr lang="en-US" sz="1800" b="0" dirty="0"/>
              <a:t> det... </a:t>
            </a:r>
            <a:r>
              <a:rPr lang="en-US" dirty="0"/>
              <a:t>
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/>
        <p:txBody>
          <a:bodyPr/>
          <a:lstStyle/>
          <a:p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3EE8BF77-5B0D-49C0-BB35-3BFF84D11BED}" type="slidenum">
              <a:rPr lang="en-GB" smtClean="0"/>
              <a:t>12</a:t>
            </a:fld>
            <a:endParaRPr lang="en-US"/>
          </a:p>
        </p:txBody>
      </p:sp>
      <p:graphicFrame>
        <p:nvGraphicFramePr>
          <p:cNvPr id="5" name="ChartObject"/>
          <p:cNvGraphicFramePr/>
          <p:nvPr>
            <p:extLst>
              <p:ext uri="{D42A27DB-BD31-4B8C-83A1-F6EECF244321}">
                <p14:modId xmlns:p14="http://schemas.microsoft.com/office/powerpoint/2010/main" val="1813942361"/>
              </p:ext>
            </p:extLst>
          </p:nvPr>
        </p:nvGraphicFramePr>
        <p:xfrm>
          <a:off x="359999" y="1708150"/>
          <a:ext cx="11466875" cy="4003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59999" y="5882640"/>
            <a:ext cx="923330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nb-NO" sz="1600" dirty="0"/>
              <a:t>Base: 108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NRK </a:t>
            </a:r>
            <a:r>
              <a:rPr lang="en-US" dirty="0" err="1"/>
              <a:t>viste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vår</a:t>
            </a:r>
            <a:r>
              <a:rPr lang="en-US" dirty="0"/>
              <a:t> </a:t>
            </a:r>
            <a:r>
              <a:rPr lang="en-US" dirty="0" err="1"/>
              <a:t>dramaserien</a:t>
            </a:r>
            <a:r>
              <a:rPr lang="en-US" dirty="0"/>
              <a:t> "</a:t>
            </a:r>
            <a:r>
              <a:rPr lang="en-US" dirty="0" err="1"/>
              <a:t>Heimebane</a:t>
            </a:r>
            <a:r>
              <a:rPr lang="en-US" dirty="0"/>
              <a:t>"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handlet</a:t>
            </a:r>
            <a:r>
              <a:rPr lang="en-US" dirty="0"/>
              <a:t> om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kvinnelig</a:t>
            </a:r>
            <a:r>
              <a:rPr lang="en-US" dirty="0"/>
              <a:t> </a:t>
            </a:r>
            <a:r>
              <a:rPr lang="en-US" dirty="0" err="1"/>
              <a:t>fotballtrener</a:t>
            </a:r>
            <a:r>
              <a:rPr lang="en-US" dirty="0"/>
              <a:t> for et </a:t>
            </a:r>
            <a:r>
              <a:rPr lang="en-US" dirty="0" err="1"/>
              <a:t>fiktivt</a:t>
            </a:r>
            <a:r>
              <a:rPr lang="en-US" dirty="0"/>
              <a:t> </a:t>
            </a:r>
            <a:r>
              <a:rPr lang="en-US" dirty="0" err="1"/>
              <a:t>eliteserielag</a:t>
            </a:r>
            <a:r>
              <a:rPr lang="en-US" dirty="0"/>
              <a:t>. </a:t>
            </a:r>
            <a:r>
              <a:rPr lang="en-US" dirty="0" err="1"/>
              <a:t>Hvilket</a:t>
            </a:r>
            <a:r>
              <a:rPr lang="en-US" dirty="0"/>
              <a:t> </a:t>
            </a:r>
            <a:r>
              <a:rPr lang="en-US" dirty="0" err="1"/>
              <a:t>av</a:t>
            </a:r>
            <a:r>
              <a:rPr lang="en-US" dirty="0"/>
              <a:t> </a:t>
            </a:r>
            <a:r>
              <a:rPr lang="en-US" dirty="0" err="1"/>
              <a:t>følgende</a:t>
            </a:r>
            <a:r>
              <a:rPr lang="en-US" dirty="0"/>
              <a:t> </a:t>
            </a:r>
            <a:r>
              <a:rPr lang="en-US" dirty="0" err="1"/>
              <a:t>utsagn</a:t>
            </a:r>
            <a:r>
              <a:rPr lang="en-US" dirty="0"/>
              <a:t> passer best for </a:t>
            </a:r>
            <a:r>
              <a:rPr lang="en-US" dirty="0" err="1"/>
              <a:t>deg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/>
        <p:txBody>
          <a:bodyPr/>
          <a:lstStyle/>
          <a:p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1FC49B4C-E049-4388-9F03-046E43FF878C}" type="slidenum">
              <a:rPr lang="en-GB" smtClean="0"/>
              <a:t>13</a:t>
            </a:fld>
            <a:endParaRPr lang="en-US"/>
          </a:p>
        </p:txBody>
      </p:sp>
      <p:graphicFrame>
        <p:nvGraphicFramePr>
          <p:cNvPr id="5" name="ChartObject"/>
          <p:cNvGraphicFramePr/>
          <p:nvPr>
            <p:extLst>
              <p:ext uri="{D42A27DB-BD31-4B8C-83A1-F6EECF244321}">
                <p14:modId xmlns:p14="http://schemas.microsoft.com/office/powerpoint/2010/main" val="3662957759"/>
              </p:ext>
            </p:extLst>
          </p:nvPr>
        </p:nvGraphicFramePr>
        <p:xfrm>
          <a:off x="359999" y="1708150"/>
          <a:ext cx="11466875" cy="4003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59999" y="5882640"/>
            <a:ext cx="1037143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nb-NO" sz="1600" dirty="0"/>
              <a:t>Base: 1061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Hvor</a:t>
            </a:r>
            <a:r>
              <a:rPr lang="en-US" dirty="0"/>
              <a:t> </a:t>
            </a:r>
            <a:r>
              <a:rPr lang="en-US" dirty="0" err="1"/>
              <a:t>ofte</a:t>
            </a:r>
            <a:r>
              <a:rPr lang="en-US" dirty="0"/>
              <a:t> spiller du </a:t>
            </a:r>
            <a:r>
              <a:rPr lang="en-US" dirty="0" err="1"/>
              <a:t>pengespill</a:t>
            </a:r>
            <a:r>
              <a:rPr lang="en-US" dirty="0"/>
              <a:t>?
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/>
        <p:txBody>
          <a:bodyPr/>
          <a:lstStyle/>
          <a:p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31F1ED4F-4D05-48A4-AF1F-6F448F7EF089}" type="slidenum">
              <a:rPr lang="en-GB" smtClean="0"/>
              <a:t>14</a:t>
            </a:fld>
            <a:endParaRPr lang="en-US"/>
          </a:p>
        </p:txBody>
      </p:sp>
      <p:graphicFrame>
        <p:nvGraphicFramePr>
          <p:cNvPr id="5" name="ChartObject"/>
          <p:cNvGraphicFramePr/>
          <p:nvPr>
            <p:extLst>
              <p:ext uri="{D42A27DB-BD31-4B8C-83A1-F6EECF244321}">
                <p14:modId xmlns:p14="http://schemas.microsoft.com/office/powerpoint/2010/main" val="846556390"/>
              </p:ext>
            </p:extLst>
          </p:nvPr>
        </p:nvGraphicFramePr>
        <p:xfrm>
          <a:off x="359999" y="1708150"/>
          <a:ext cx="11466875" cy="4003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59999" y="5882640"/>
            <a:ext cx="1037143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nb-NO" sz="1600" dirty="0"/>
              <a:t>Base: 1062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Hvordan</a:t>
            </a:r>
            <a:r>
              <a:rPr lang="en-US" dirty="0"/>
              <a:t> stiller du </a:t>
            </a:r>
            <a:r>
              <a:rPr lang="en-US" dirty="0" err="1"/>
              <a:t>deg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følgende</a:t>
            </a:r>
            <a:r>
              <a:rPr lang="en-US" dirty="0"/>
              <a:t> </a:t>
            </a:r>
            <a:r>
              <a:rPr lang="en-US" dirty="0" err="1"/>
              <a:t>påstander</a:t>
            </a:r>
            <a:r>
              <a:rPr lang="en-US" dirty="0"/>
              <a:t>?
Filter: </a:t>
            </a:r>
            <a:r>
              <a:rPr lang="en-US" dirty="0" err="1"/>
              <a:t>Hvor</a:t>
            </a:r>
            <a:r>
              <a:rPr lang="en-US" dirty="0"/>
              <a:t> </a:t>
            </a:r>
            <a:r>
              <a:rPr lang="en-US" dirty="0" err="1"/>
              <a:t>interessert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du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fotball</a:t>
            </a:r>
            <a:r>
              <a:rPr lang="en-US" dirty="0"/>
              <a:t>? = 1 </a:t>
            </a:r>
            <a:r>
              <a:rPr lang="en-US" dirty="0" err="1"/>
              <a:t>Helt</a:t>
            </a:r>
            <a:r>
              <a:rPr lang="en-US" dirty="0"/>
              <a:t> </a:t>
            </a:r>
            <a:r>
              <a:rPr lang="en-US" dirty="0" err="1"/>
              <a:t>uinteressert</a:t>
            </a:r>
            <a:r>
              <a:rPr lang="en-US" dirty="0"/>
              <a:t>
</a:t>
            </a:r>
            <a:r>
              <a:rPr lang="en-US" dirty="0" err="1"/>
              <a:t>Andel</a:t>
            </a:r>
            <a:r>
              <a:rPr lang="en-US" dirty="0"/>
              <a:t> </a:t>
            </a:r>
            <a:r>
              <a:rPr lang="en-US" dirty="0" err="1"/>
              <a:t>av</a:t>
            </a:r>
            <a:r>
              <a:rPr lang="en-US" dirty="0"/>
              <a:t> total 27%
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/>
        <p:txBody>
          <a:bodyPr/>
          <a:lstStyle/>
          <a:p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4F6D3AAA-7E12-4F55-9EE3-F37066962D9C}" type="slidenum">
              <a:rPr lang="en-GB" smtClean="0"/>
              <a:t>15</a:t>
            </a:fld>
            <a:endParaRPr lang="en-US"/>
          </a:p>
        </p:txBody>
      </p:sp>
      <p:graphicFrame>
        <p:nvGraphicFramePr>
          <p:cNvPr id="5" name="ChartObject"/>
          <p:cNvGraphicFramePr/>
          <p:nvPr/>
        </p:nvGraphicFramePr>
        <p:xfrm>
          <a:off x="359999" y="1708150"/>
          <a:ext cx="11466875" cy="4003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55886251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Hvordan</a:t>
            </a:r>
            <a:r>
              <a:rPr lang="en-US" dirty="0"/>
              <a:t> stiller du </a:t>
            </a:r>
            <a:r>
              <a:rPr lang="en-US" dirty="0" err="1"/>
              <a:t>deg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følgende</a:t>
            </a:r>
            <a:r>
              <a:rPr lang="en-US" dirty="0"/>
              <a:t> </a:t>
            </a:r>
            <a:r>
              <a:rPr lang="en-US" dirty="0" err="1"/>
              <a:t>påstander</a:t>
            </a:r>
            <a:r>
              <a:rPr lang="en-US" dirty="0"/>
              <a:t>?
Filter: </a:t>
            </a:r>
            <a:r>
              <a:rPr lang="en-US" dirty="0" err="1"/>
              <a:t>Hvor</a:t>
            </a:r>
            <a:r>
              <a:rPr lang="en-US" dirty="0"/>
              <a:t> </a:t>
            </a:r>
            <a:r>
              <a:rPr lang="en-US" dirty="0" err="1"/>
              <a:t>interessert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du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fotball</a:t>
            </a:r>
            <a:r>
              <a:rPr lang="en-US" dirty="0"/>
              <a:t>? = 10 </a:t>
            </a:r>
            <a:r>
              <a:rPr lang="en-US" dirty="0" err="1"/>
              <a:t>Svært</a:t>
            </a:r>
            <a:r>
              <a:rPr lang="en-US" dirty="0"/>
              <a:t> </a:t>
            </a:r>
            <a:r>
              <a:rPr lang="en-US" dirty="0" err="1"/>
              <a:t>interessert</a:t>
            </a:r>
            <a:r>
              <a:rPr lang="en-US" dirty="0"/>
              <a:t>
</a:t>
            </a:r>
            <a:r>
              <a:rPr lang="en-US" dirty="0" err="1"/>
              <a:t>Andel</a:t>
            </a:r>
            <a:r>
              <a:rPr lang="en-US" dirty="0"/>
              <a:t> </a:t>
            </a:r>
            <a:r>
              <a:rPr lang="en-US" dirty="0" err="1"/>
              <a:t>av</a:t>
            </a:r>
            <a:r>
              <a:rPr lang="en-US" dirty="0"/>
              <a:t> total 9%
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/>
        <p:txBody>
          <a:bodyPr/>
          <a:lstStyle/>
          <a:p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2EC6D4E-7E09-49EE-86F7-5CEBE0752313}" type="slidenum">
              <a:rPr lang="en-GB" smtClean="0"/>
              <a:t>16</a:t>
            </a:fld>
            <a:endParaRPr lang="en-US"/>
          </a:p>
        </p:txBody>
      </p:sp>
      <p:graphicFrame>
        <p:nvGraphicFramePr>
          <p:cNvPr id="5" name="ChartObject"/>
          <p:cNvGraphicFramePr/>
          <p:nvPr/>
        </p:nvGraphicFramePr>
        <p:xfrm>
          <a:off x="359999" y="1708150"/>
          <a:ext cx="11466875" cy="4003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9356041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Hvordan</a:t>
            </a:r>
            <a:r>
              <a:rPr lang="en-US" dirty="0"/>
              <a:t> stiller du </a:t>
            </a:r>
            <a:r>
              <a:rPr lang="en-US" dirty="0" err="1"/>
              <a:t>deg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følgende</a:t>
            </a:r>
            <a:r>
              <a:rPr lang="en-US" dirty="0"/>
              <a:t> </a:t>
            </a:r>
            <a:r>
              <a:rPr lang="en-US" dirty="0" err="1"/>
              <a:t>påstander</a:t>
            </a:r>
            <a:r>
              <a:rPr lang="en-US" dirty="0"/>
              <a:t>?
Filter: Ja, </a:t>
            </a:r>
            <a:r>
              <a:rPr lang="en-US" dirty="0" err="1"/>
              <a:t>ett</a:t>
            </a:r>
            <a:r>
              <a:rPr lang="en-US" dirty="0"/>
              <a:t> barn </a:t>
            </a:r>
            <a:r>
              <a:rPr lang="en-US" dirty="0" err="1"/>
              <a:t>som</a:t>
            </a:r>
            <a:r>
              <a:rPr lang="en-US" dirty="0"/>
              <a:t> spiller </a:t>
            </a:r>
            <a:r>
              <a:rPr lang="en-US" dirty="0" err="1"/>
              <a:t>fotball</a:t>
            </a:r>
            <a:r>
              <a:rPr lang="en-US" dirty="0"/>
              <a:t>/Ja, </a:t>
            </a:r>
            <a:r>
              <a:rPr lang="en-US" dirty="0" err="1"/>
              <a:t>flere</a:t>
            </a:r>
            <a:r>
              <a:rPr lang="en-US" dirty="0"/>
              <a:t> barn </a:t>
            </a:r>
            <a:r>
              <a:rPr lang="en-US" dirty="0" err="1"/>
              <a:t>som</a:t>
            </a:r>
            <a:r>
              <a:rPr lang="en-US" dirty="0"/>
              <a:t> spiller </a:t>
            </a:r>
            <a:r>
              <a:rPr lang="en-US" dirty="0" err="1"/>
              <a:t>fotball</a:t>
            </a:r>
            <a:r>
              <a:rPr lang="en-US" dirty="0"/>
              <a:t>
</a:t>
            </a:r>
            <a:r>
              <a:rPr lang="en-US" dirty="0" err="1"/>
              <a:t>Andel</a:t>
            </a:r>
            <a:r>
              <a:rPr lang="en-US" dirty="0"/>
              <a:t> </a:t>
            </a:r>
            <a:r>
              <a:rPr lang="en-US" dirty="0" err="1"/>
              <a:t>av</a:t>
            </a:r>
            <a:r>
              <a:rPr lang="en-US" dirty="0"/>
              <a:t> total 10%
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/>
        <p:txBody>
          <a:bodyPr/>
          <a:lstStyle/>
          <a:p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03513E07-2D27-4D92-AAAA-59B592927B47}" type="slidenum">
              <a:rPr lang="en-GB" smtClean="0"/>
              <a:t>17</a:t>
            </a:fld>
            <a:endParaRPr lang="en-US"/>
          </a:p>
        </p:txBody>
      </p:sp>
      <p:graphicFrame>
        <p:nvGraphicFramePr>
          <p:cNvPr id="5" name="ChartObject"/>
          <p:cNvGraphicFramePr/>
          <p:nvPr>
            <p:extLst/>
          </p:nvPr>
        </p:nvGraphicFramePr>
        <p:xfrm>
          <a:off x="359999" y="1708150"/>
          <a:ext cx="11466875" cy="4003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59988859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Hvordan</a:t>
            </a:r>
            <a:r>
              <a:rPr lang="en-US" dirty="0"/>
              <a:t> stiller du </a:t>
            </a:r>
            <a:r>
              <a:rPr lang="en-US" dirty="0" err="1"/>
              <a:t>deg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følgende</a:t>
            </a:r>
            <a:r>
              <a:rPr lang="en-US" dirty="0"/>
              <a:t> </a:t>
            </a:r>
            <a:r>
              <a:rPr lang="en-US" dirty="0" err="1"/>
              <a:t>påstander</a:t>
            </a:r>
            <a:r>
              <a:rPr lang="en-US" dirty="0"/>
              <a:t>?
Filter: </a:t>
            </a:r>
            <a:r>
              <a:rPr lang="en-US" dirty="0" err="1"/>
              <a:t>Nei</a:t>
            </a:r>
            <a:r>
              <a:rPr lang="en-US" dirty="0"/>
              <a:t>, </a:t>
            </a:r>
            <a:r>
              <a:rPr lang="en-US" dirty="0" err="1"/>
              <a:t>ingen</a:t>
            </a:r>
            <a:r>
              <a:rPr lang="en-US" dirty="0"/>
              <a:t> barn </a:t>
            </a:r>
            <a:r>
              <a:rPr lang="en-US" dirty="0" err="1"/>
              <a:t>som</a:t>
            </a:r>
            <a:r>
              <a:rPr lang="en-US" dirty="0"/>
              <a:t> spiller </a:t>
            </a:r>
            <a:r>
              <a:rPr lang="en-US" dirty="0" err="1"/>
              <a:t>fotball</a:t>
            </a:r>
            <a:r>
              <a:rPr lang="en-US" dirty="0"/>
              <a:t>
</a:t>
            </a:r>
            <a:r>
              <a:rPr lang="en-US" dirty="0" err="1"/>
              <a:t>Andel</a:t>
            </a:r>
            <a:r>
              <a:rPr lang="en-US" dirty="0"/>
              <a:t> </a:t>
            </a:r>
            <a:r>
              <a:rPr lang="en-US" dirty="0" err="1"/>
              <a:t>av</a:t>
            </a:r>
            <a:r>
              <a:rPr lang="en-US" dirty="0"/>
              <a:t> total 88%
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/>
        <p:txBody>
          <a:bodyPr/>
          <a:lstStyle/>
          <a:p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F01DF204-7D27-40AF-9136-AA5B41265BA8}" type="slidenum">
              <a:rPr lang="en-GB" smtClean="0"/>
              <a:t>18</a:t>
            </a:fld>
            <a:endParaRPr lang="en-US"/>
          </a:p>
        </p:txBody>
      </p:sp>
      <p:graphicFrame>
        <p:nvGraphicFramePr>
          <p:cNvPr id="5" name="ChartObject"/>
          <p:cNvGraphicFramePr/>
          <p:nvPr>
            <p:extLst/>
          </p:nvPr>
        </p:nvGraphicFramePr>
        <p:xfrm>
          <a:off x="359999" y="1708150"/>
          <a:ext cx="11466875" cy="4003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0349837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Hvordan</a:t>
            </a:r>
            <a:r>
              <a:rPr lang="en-US" dirty="0"/>
              <a:t> stiller du </a:t>
            </a:r>
            <a:r>
              <a:rPr lang="en-US" dirty="0" err="1"/>
              <a:t>deg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følgende</a:t>
            </a:r>
            <a:r>
              <a:rPr lang="en-US" dirty="0"/>
              <a:t> </a:t>
            </a:r>
            <a:r>
              <a:rPr lang="en-US" dirty="0" err="1"/>
              <a:t>påstander</a:t>
            </a:r>
            <a:r>
              <a:rPr lang="en-US" dirty="0"/>
              <a:t>?
Filter: Mann
</a:t>
            </a:r>
            <a:r>
              <a:rPr lang="en-US" dirty="0" err="1"/>
              <a:t>Andel</a:t>
            </a:r>
            <a:r>
              <a:rPr lang="en-US" dirty="0"/>
              <a:t> </a:t>
            </a:r>
            <a:r>
              <a:rPr lang="en-US" dirty="0" err="1"/>
              <a:t>av</a:t>
            </a:r>
            <a:r>
              <a:rPr lang="en-US" dirty="0"/>
              <a:t> total 50%
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/>
        <p:txBody>
          <a:bodyPr/>
          <a:lstStyle/>
          <a:p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AC50AC6D-E418-47D7-B0E7-9EAB6848537E}" type="slidenum">
              <a:rPr lang="en-GB" smtClean="0"/>
              <a:t>19</a:t>
            </a:fld>
            <a:endParaRPr lang="en-US"/>
          </a:p>
        </p:txBody>
      </p:sp>
      <p:graphicFrame>
        <p:nvGraphicFramePr>
          <p:cNvPr id="5" name="ChartObject"/>
          <p:cNvGraphicFramePr/>
          <p:nvPr>
            <p:extLst/>
          </p:nvPr>
        </p:nvGraphicFramePr>
        <p:xfrm>
          <a:off x="359999" y="1708150"/>
          <a:ext cx="11466875" cy="4003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8174522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60001" y="1366502"/>
            <a:ext cx="9251359" cy="4018118"/>
          </a:xfrm>
        </p:spPr>
        <p:txBody>
          <a:bodyPr/>
          <a:lstStyle/>
          <a:p>
            <a:r>
              <a:rPr lang="nb-NO" sz="1400" b="1" dirty="0"/>
              <a:t>Formål: 		</a:t>
            </a:r>
            <a:r>
              <a:rPr lang="nb-NO" sz="1400" dirty="0"/>
              <a:t>Norsk Tipping ønsket å gjøre en undersøkelse om hvem som har hvilke holdninger til 			jenter i fotballen. Undersøkelsen skal brukes som grunnlag for paneldebatt på Norway Cup. </a:t>
            </a:r>
          </a:p>
          <a:p>
            <a:r>
              <a:rPr lang="nb-NO" sz="1400" dirty="0"/>
              <a:t> </a:t>
            </a:r>
          </a:p>
          <a:p>
            <a:pPr>
              <a:spcBef>
                <a:spcPts val="0"/>
              </a:spcBef>
            </a:pPr>
            <a:r>
              <a:rPr lang="nb-NO" sz="1400" b="1" dirty="0"/>
              <a:t>Metode:		</a:t>
            </a:r>
            <a:r>
              <a:rPr lang="nb-NO" sz="1400" dirty="0"/>
              <a:t>Undersøkelsen er gjennomført på </a:t>
            </a:r>
            <a:r>
              <a:rPr lang="nb-NO" sz="1400" dirty="0" err="1"/>
              <a:t>Kantar</a:t>
            </a:r>
            <a:r>
              <a:rPr lang="nb-NO" sz="1400" dirty="0"/>
              <a:t> TNS online omnibus på </a:t>
            </a:r>
            <a:r>
              <a:rPr lang="nb-NO" sz="1400" dirty="0" err="1"/>
              <a:t>GallupPanelet</a:t>
            </a:r>
            <a:r>
              <a:rPr lang="nb-NO" sz="1400" dirty="0"/>
              <a:t>, </a:t>
            </a:r>
            <a:r>
              <a:rPr lang="nb-NO" sz="1400" dirty="0" err="1"/>
              <a:t>Cawi</a:t>
            </a:r>
            <a:endParaRPr lang="nb-NO" sz="1400" dirty="0"/>
          </a:p>
          <a:p>
            <a:pPr>
              <a:spcBef>
                <a:spcPts val="0"/>
              </a:spcBef>
            </a:pPr>
            <a:endParaRPr lang="nb-NO" sz="1400" dirty="0"/>
          </a:p>
          <a:p>
            <a:pPr marL="1792288" indent="-1792288">
              <a:spcBef>
                <a:spcPts val="0"/>
              </a:spcBef>
            </a:pPr>
            <a:r>
              <a:rPr lang="nb-NO" sz="1400" b="1" dirty="0"/>
              <a:t>Antall intervjuer: 	</a:t>
            </a:r>
            <a:r>
              <a:rPr lang="nb-NO" sz="1400" dirty="0"/>
              <a:t>1066 personer</a:t>
            </a:r>
          </a:p>
          <a:p>
            <a:pPr marL="1792288" indent="-1792288">
              <a:spcBef>
                <a:spcPts val="0"/>
              </a:spcBef>
            </a:pPr>
            <a:endParaRPr lang="nb-NO" sz="1400" dirty="0"/>
          </a:p>
          <a:p>
            <a:pPr marL="1792288" indent="-1792288">
              <a:spcBef>
                <a:spcPts val="0"/>
              </a:spcBef>
            </a:pPr>
            <a:r>
              <a:rPr lang="nb-NO" sz="1400" b="1" dirty="0"/>
              <a:t>Målgruppe: 	</a:t>
            </a:r>
            <a:r>
              <a:rPr lang="nb-NO" sz="1400" dirty="0"/>
              <a:t>Befolkningen 18 år+</a:t>
            </a:r>
          </a:p>
          <a:p>
            <a:pPr marL="1792288" indent="-1792288">
              <a:spcBef>
                <a:spcPts val="0"/>
              </a:spcBef>
            </a:pPr>
            <a:endParaRPr lang="nb-NO" sz="1400" dirty="0"/>
          </a:p>
          <a:p>
            <a:pPr marL="1792288" indent="-1792288">
              <a:spcBef>
                <a:spcPts val="0"/>
              </a:spcBef>
            </a:pPr>
            <a:r>
              <a:rPr lang="nb-NO" sz="1400" b="1" dirty="0"/>
              <a:t>Feltarbeidsperiode: 	</a:t>
            </a:r>
            <a:r>
              <a:rPr lang="nb-NO" sz="1400" dirty="0"/>
              <a:t>06.-11.06.2018</a:t>
            </a:r>
          </a:p>
          <a:p>
            <a:pPr marL="1792288" indent="-1792288">
              <a:spcBef>
                <a:spcPts val="0"/>
              </a:spcBef>
            </a:pPr>
            <a:endParaRPr lang="nb-NO" sz="1400" dirty="0"/>
          </a:p>
          <a:p>
            <a:pPr marL="1792288" indent="-1792288">
              <a:spcBef>
                <a:spcPts val="0"/>
              </a:spcBef>
            </a:pPr>
            <a:r>
              <a:rPr lang="nb-NO" sz="1400" b="1" dirty="0"/>
              <a:t>Ansvarlig 	Norsk Tipping: </a:t>
            </a:r>
            <a:r>
              <a:rPr lang="nb-NO" sz="1400" dirty="0"/>
              <a:t>Sigrun </a:t>
            </a:r>
            <a:r>
              <a:rPr lang="nb-NO" sz="1400" dirty="0" err="1"/>
              <a:t>Reiestad</a:t>
            </a:r>
            <a:r>
              <a:rPr lang="nb-NO" sz="1400" dirty="0"/>
              <a:t>, Silje Bye Vangen, Preben Stai</a:t>
            </a:r>
          </a:p>
          <a:p>
            <a:pPr marL="1792288" indent="-1792288">
              <a:spcBef>
                <a:spcPts val="0"/>
              </a:spcBef>
            </a:pPr>
            <a:endParaRPr lang="nb-NO" sz="1400" dirty="0"/>
          </a:p>
          <a:p>
            <a:pPr marL="1792288" indent="-1792288">
              <a:spcBef>
                <a:spcPts val="0"/>
              </a:spcBef>
            </a:pPr>
            <a:r>
              <a:rPr lang="nb-NO" sz="1400" b="1" dirty="0"/>
              <a:t>Ansvarlig 	</a:t>
            </a:r>
            <a:r>
              <a:rPr lang="nb-NO" sz="1400" b="1" dirty="0" err="1"/>
              <a:t>Kantar</a:t>
            </a:r>
            <a:r>
              <a:rPr lang="nb-NO" sz="1400" b="1" dirty="0"/>
              <a:t> TNS: </a:t>
            </a:r>
            <a:r>
              <a:rPr lang="nb-NO" sz="1400" dirty="0"/>
              <a:t>Robert Ilseth</a:t>
            </a:r>
            <a:endParaRPr lang="nb-NO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Om undersøkelsen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68177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Hvordan</a:t>
            </a:r>
            <a:r>
              <a:rPr lang="en-US" dirty="0"/>
              <a:t> stiller du </a:t>
            </a:r>
            <a:r>
              <a:rPr lang="en-US" dirty="0" err="1"/>
              <a:t>deg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følgende</a:t>
            </a:r>
            <a:r>
              <a:rPr lang="en-US" dirty="0"/>
              <a:t> </a:t>
            </a:r>
            <a:r>
              <a:rPr lang="en-US" dirty="0" err="1"/>
              <a:t>påstander</a:t>
            </a:r>
            <a:r>
              <a:rPr lang="en-US" dirty="0"/>
              <a:t>?
Filter: </a:t>
            </a:r>
            <a:r>
              <a:rPr lang="en-US" dirty="0" err="1"/>
              <a:t>Kvinne</a:t>
            </a:r>
            <a:r>
              <a:rPr lang="en-US" dirty="0"/>
              <a:t>
</a:t>
            </a:r>
            <a:r>
              <a:rPr lang="en-US" dirty="0" err="1"/>
              <a:t>Andel</a:t>
            </a:r>
            <a:r>
              <a:rPr lang="en-US" dirty="0"/>
              <a:t> </a:t>
            </a:r>
            <a:r>
              <a:rPr lang="en-US" dirty="0" err="1"/>
              <a:t>av</a:t>
            </a:r>
            <a:r>
              <a:rPr lang="en-US" dirty="0"/>
              <a:t> total 50%
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/>
        <p:txBody>
          <a:bodyPr/>
          <a:lstStyle/>
          <a:p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4E46E768-A98E-4787-8805-6546D6E30A22}" type="slidenum">
              <a:rPr lang="en-GB" smtClean="0"/>
              <a:t>20</a:t>
            </a:fld>
            <a:endParaRPr lang="en-US"/>
          </a:p>
        </p:txBody>
      </p:sp>
      <p:graphicFrame>
        <p:nvGraphicFramePr>
          <p:cNvPr id="5" name="ChartObject"/>
          <p:cNvGraphicFramePr/>
          <p:nvPr>
            <p:extLst/>
          </p:nvPr>
        </p:nvGraphicFramePr>
        <p:xfrm>
          <a:off x="359999" y="1708150"/>
          <a:ext cx="11466875" cy="4003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401527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Hvordan</a:t>
            </a:r>
            <a:r>
              <a:rPr lang="en-US" dirty="0"/>
              <a:t> stiller du </a:t>
            </a:r>
            <a:r>
              <a:rPr lang="en-US" dirty="0" err="1"/>
              <a:t>deg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følgende</a:t>
            </a:r>
            <a:r>
              <a:rPr lang="en-US" dirty="0"/>
              <a:t> </a:t>
            </a:r>
            <a:r>
              <a:rPr lang="en-US" dirty="0" err="1"/>
              <a:t>påstander</a:t>
            </a:r>
            <a:r>
              <a:rPr lang="en-US" dirty="0"/>
              <a:t>?
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/>
        <p:txBody>
          <a:bodyPr/>
          <a:lstStyle/>
          <a:p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DBFD7149-85D2-452D-8301-8D29E816FA9A}" type="slidenum">
              <a:rPr lang="en-GB" smtClean="0"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59999" y="5882640"/>
            <a:ext cx="1561325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nb-NO" sz="1600" dirty="0"/>
              <a:t>Base: 1048-1061</a:t>
            </a:r>
          </a:p>
        </p:txBody>
      </p:sp>
      <p:graphicFrame>
        <p:nvGraphicFramePr>
          <p:cNvPr id="7" name="ChartObject"/>
          <p:cNvGraphicFramePr/>
          <p:nvPr>
            <p:extLst>
              <p:ext uri="{D42A27DB-BD31-4B8C-83A1-F6EECF244321}">
                <p14:modId xmlns:p14="http://schemas.microsoft.com/office/powerpoint/2010/main" val="2626305367"/>
              </p:ext>
            </p:extLst>
          </p:nvPr>
        </p:nvGraphicFramePr>
        <p:xfrm>
          <a:off x="359999" y="1708150"/>
          <a:ext cx="11466875" cy="4003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480412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Har</a:t>
            </a:r>
            <a:r>
              <a:rPr lang="en-US" dirty="0"/>
              <a:t> du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rolle</a:t>
            </a:r>
            <a:r>
              <a:rPr lang="en-US" dirty="0"/>
              <a:t> </a:t>
            </a:r>
            <a:r>
              <a:rPr lang="en-US" dirty="0" err="1"/>
              <a:t>innenfor</a:t>
            </a:r>
            <a:r>
              <a:rPr lang="en-US" dirty="0"/>
              <a:t> </a:t>
            </a:r>
            <a:r>
              <a:rPr lang="en-US" dirty="0" err="1"/>
              <a:t>fotballen</a:t>
            </a:r>
            <a:r>
              <a:rPr lang="en-US" dirty="0"/>
              <a:t>? </a:t>
            </a:r>
            <a:br>
              <a:rPr lang="en-US" dirty="0"/>
            </a:br>
            <a:r>
              <a:rPr lang="en-US" sz="1200" b="0" dirty="0" err="1"/>
              <a:t>Flere</a:t>
            </a:r>
            <a:r>
              <a:rPr lang="en-US" sz="1200" b="0" dirty="0"/>
              <a:t> </a:t>
            </a:r>
            <a:r>
              <a:rPr lang="en-US" sz="1200" b="0" dirty="0" err="1"/>
              <a:t>svar</a:t>
            </a:r>
            <a:r>
              <a:rPr lang="en-US" sz="1200" b="0" dirty="0"/>
              <a:t> </a:t>
            </a:r>
            <a:r>
              <a:rPr lang="en-US" sz="1200" b="0" dirty="0" err="1"/>
              <a:t>mulig</a:t>
            </a:r>
            <a:r>
              <a:rPr lang="en-US" dirty="0"/>
              <a:t>
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/>
        <p:txBody>
          <a:bodyPr/>
          <a:lstStyle/>
          <a:p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BE7FA45A-C089-4B48-9F23-86F51BFE61DC}" type="slidenum">
              <a:rPr lang="en-GB" smtClean="0"/>
              <a:t>4</a:t>
            </a:fld>
            <a:endParaRPr lang="en-US"/>
          </a:p>
        </p:txBody>
      </p:sp>
      <p:graphicFrame>
        <p:nvGraphicFramePr>
          <p:cNvPr id="5" name="ChartObject"/>
          <p:cNvGraphicFramePr/>
          <p:nvPr>
            <p:extLst>
              <p:ext uri="{D42A27DB-BD31-4B8C-83A1-F6EECF244321}">
                <p14:modId xmlns:p14="http://schemas.microsoft.com/office/powerpoint/2010/main" val="2847456646"/>
              </p:ext>
            </p:extLst>
          </p:nvPr>
        </p:nvGraphicFramePr>
        <p:xfrm>
          <a:off x="359999" y="1708150"/>
          <a:ext cx="11466875" cy="4003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59999" y="5882640"/>
            <a:ext cx="1037143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nb-NO" sz="1600" dirty="0"/>
              <a:t>Base: 1049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Hvor</a:t>
            </a:r>
            <a:r>
              <a:rPr lang="en-US" dirty="0"/>
              <a:t> </a:t>
            </a:r>
            <a:r>
              <a:rPr lang="en-US" dirty="0" err="1"/>
              <a:t>interessert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du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fotball</a:t>
            </a:r>
            <a:r>
              <a:rPr lang="en-US" dirty="0"/>
              <a:t>?
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/>
        <p:txBody>
          <a:bodyPr/>
          <a:lstStyle/>
          <a:p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4099BB54-87A2-4ABF-9D29-CBEA44D6F2B3}" type="slidenum">
              <a:rPr lang="en-GB" smtClean="0"/>
              <a:t>5</a:t>
            </a:fld>
            <a:endParaRPr lang="en-US"/>
          </a:p>
        </p:txBody>
      </p:sp>
      <p:graphicFrame>
        <p:nvGraphicFramePr>
          <p:cNvPr id="5" name="ChartObject"/>
          <p:cNvGraphicFramePr/>
          <p:nvPr>
            <p:extLst>
              <p:ext uri="{D42A27DB-BD31-4B8C-83A1-F6EECF244321}">
                <p14:modId xmlns:p14="http://schemas.microsoft.com/office/powerpoint/2010/main" val="745748769"/>
              </p:ext>
            </p:extLst>
          </p:nvPr>
        </p:nvGraphicFramePr>
        <p:xfrm>
          <a:off x="359999" y="1708150"/>
          <a:ext cx="11466875" cy="4003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59999" y="5882640"/>
            <a:ext cx="1037143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nb-NO" sz="1600" dirty="0"/>
              <a:t>Base: 1060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Hvor</a:t>
            </a:r>
            <a:r>
              <a:rPr lang="en-US" dirty="0"/>
              <a:t> </a:t>
            </a:r>
            <a:r>
              <a:rPr lang="en-US" dirty="0" err="1"/>
              <a:t>ofte</a:t>
            </a:r>
            <a:r>
              <a:rPr lang="en-US" dirty="0"/>
              <a:t> </a:t>
            </a:r>
            <a:r>
              <a:rPr lang="en-US" dirty="0" err="1"/>
              <a:t>ser</a:t>
            </a:r>
            <a:r>
              <a:rPr lang="en-US" dirty="0"/>
              <a:t> du </a:t>
            </a:r>
            <a:r>
              <a:rPr lang="en-US" dirty="0" err="1"/>
              <a:t>fotballkamper</a:t>
            </a:r>
            <a:r>
              <a:rPr lang="en-US" dirty="0"/>
              <a:t> (</a:t>
            </a:r>
            <a:r>
              <a:rPr lang="en-US" dirty="0" err="1"/>
              <a:t>enten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TV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tilskuer</a:t>
            </a:r>
            <a:r>
              <a:rPr lang="en-US" dirty="0"/>
              <a:t>)?
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/>
        <p:txBody>
          <a:bodyPr/>
          <a:lstStyle/>
          <a:p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E6CEDFB4-7EB2-46A5-B851-1CD868173189}" type="slidenum">
              <a:rPr lang="en-GB" smtClean="0"/>
              <a:t>6</a:t>
            </a:fld>
            <a:endParaRPr lang="en-US"/>
          </a:p>
        </p:txBody>
      </p:sp>
      <p:graphicFrame>
        <p:nvGraphicFramePr>
          <p:cNvPr id="5" name="ChartObject"/>
          <p:cNvGraphicFramePr/>
          <p:nvPr>
            <p:extLst>
              <p:ext uri="{D42A27DB-BD31-4B8C-83A1-F6EECF244321}">
                <p14:modId xmlns:p14="http://schemas.microsoft.com/office/powerpoint/2010/main" val="1105381276"/>
              </p:ext>
            </p:extLst>
          </p:nvPr>
        </p:nvGraphicFramePr>
        <p:xfrm>
          <a:off x="359999" y="1708150"/>
          <a:ext cx="11466875" cy="4003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59999" y="5882640"/>
            <a:ext cx="1037143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nb-NO" sz="1600" dirty="0"/>
              <a:t>Base: 1063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Hvor</a:t>
            </a:r>
            <a:r>
              <a:rPr lang="en-US" dirty="0"/>
              <a:t> </a:t>
            </a:r>
            <a:r>
              <a:rPr lang="en-US" dirty="0" err="1"/>
              <a:t>interessert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du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kvinnefotball</a:t>
            </a:r>
            <a:r>
              <a:rPr lang="en-US" dirty="0"/>
              <a:t>?
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/>
        <p:txBody>
          <a:bodyPr/>
          <a:lstStyle/>
          <a:p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509A284-BA4D-473A-8AED-B452772EE4D2}" type="slidenum">
              <a:rPr lang="en-GB" smtClean="0"/>
              <a:t>7</a:t>
            </a:fld>
            <a:endParaRPr lang="en-US"/>
          </a:p>
        </p:txBody>
      </p:sp>
      <p:graphicFrame>
        <p:nvGraphicFramePr>
          <p:cNvPr id="5" name="ChartObject"/>
          <p:cNvGraphicFramePr/>
          <p:nvPr>
            <p:extLst>
              <p:ext uri="{D42A27DB-BD31-4B8C-83A1-F6EECF244321}">
                <p14:modId xmlns:p14="http://schemas.microsoft.com/office/powerpoint/2010/main" val="4202314754"/>
              </p:ext>
            </p:extLst>
          </p:nvPr>
        </p:nvGraphicFramePr>
        <p:xfrm>
          <a:off x="359999" y="1708150"/>
          <a:ext cx="11466875" cy="4003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59999" y="5882640"/>
            <a:ext cx="1037143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nb-NO" sz="1600" dirty="0"/>
              <a:t>Base: 1060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Hvor</a:t>
            </a:r>
            <a:r>
              <a:rPr lang="en-US" dirty="0"/>
              <a:t> </a:t>
            </a:r>
            <a:r>
              <a:rPr lang="en-US" dirty="0" err="1"/>
              <a:t>ofte</a:t>
            </a:r>
            <a:r>
              <a:rPr lang="en-US" dirty="0"/>
              <a:t> </a:t>
            </a:r>
            <a:r>
              <a:rPr lang="en-US" dirty="0" err="1"/>
              <a:t>ser</a:t>
            </a:r>
            <a:r>
              <a:rPr lang="en-US" dirty="0"/>
              <a:t> du </a:t>
            </a:r>
            <a:r>
              <a:rPr lang="en-US" dirty="0" err="1"/>
              <a:t>kvinnefotball</a:t>
            </a:r>
            <a:r>
              <a:rPr lang="en-US" dirty="0"/>
              <a:t> (</a:t>
            </a:r>
            <a:r>
              <a:rPr lang="en-US" dirty="0" err="1"/>
              <a:t>enten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TV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tilskuer</a:t>
            </a:r>
            <a:r>
              <a:rPr lang="en-US" dirty="0"/>
              <a:t>)?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/>
        <p:txBody>
          <a:bodyPr/>
          <a:lstStyle/>
          <a:p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D4A3618F-9443-4154-A41E-D7BBFF79C541}" type="slidenum">
              <a:rPr lang="en-GB" smtClean="0"/>
              <a:t>8</a:t>
            </a:fld>
            <a:endParaRPr lang="en-US"/>
          </a:p>
        </p:txBody>
      </p:sp>
      <p:graphicFrame>
        <p:nvGraphicFramePr>
          <p:cNvPr id="5" name="ChartObject"/>
          <p:cNvGraphicFramePr/>
          <p:nvPr>
            <p:extLst>
              <p:ext uri="{D42A27DB-BD31-4B8C-83A1-F6EECF244321}">
                <p14:modId xmlns:p14="http://schemas.microsoft.com/office/powerpoint/2010/main" val="1213761182"/>
              </p:ext>
            </p:extLst>
          </p:nvPr>
        </p:nvGraphicFramePr>
        <p:xfrm>
          <a:off x="359999" y="1708150"/>
          <a:ext cx="11466875" cy="4003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59999" y="5882640"/>
            <a:ext cx="1037143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nb-NO" sz="1600" dirty="0"/>
              <a:t>Base: 1062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Har</a:t>
            </a:r>
            <a:r>
              <a:rPr lang="en-US" dirty="0"/>
              <a:t> du barn </a:t>
            </a:r>
            <a:r>
              <a:rPr lang="en-US" dirty="0" err="1"/>
              <a:t>som</a:t>
            </a:r>
            <a:r>
              <a:rPr lang="en-US" dirty="0"/>
              <a:t> spiller </a:t>
            </a:r>
            <a:r>
              <a:rPr lang="en-US" dirty="0" err="1"/>
              <a:t>fotball</a:t>
            </a:r>
            <a:r>
              <a:rPr lang="en-US" dirty="0"/>
              <a:t>?
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/>
        <p:txBody>
          <a:bodyPr/>
          <a:lstStyle/>
          <a:p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0B31B19E-85A0-4CBD-96BF-58372190F3E3}" type="slidenum">
              <a:rPr lang="en-GB" smtClean="0"/>
              <a:t>9</a:t>
            </a:fld>
            <a:endParaRPr lang="en-US"/>
          </a:p>
        </p:txBody>
      </p:sp>
      <p:graphicFrame>
        <p:nvGraphicFramePr>
          <p:cNvPr id="5" name="ChartObject"/>
          <p:cNvGraphicFramePr/>
          <p:nvPr>
            <p:extLst>
              <p:ext uri="{D42A27DB-BD31-4B8C-83A1-F6EECF244321}">
                <p14:modId xmlns:p14="http://schemas.microsoft.com/office/powerpoint/2010/main" val="585391308"/>
              </p:ext>
            </p:extLst>
          </p:nvPr>
        </p:nvGraphicFramePr>
        <p:xfrm>
          <a:off x="359999" y="1708150"/>
          <a:ext cx="11466875" cy="4003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59999" y="5882640"/>
            <a:ext cx="1037143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nb-NO" sz="1600" dirty="0"/>
              <a:t>Base: 1066</a:t>
            </a: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1026"/>
  <p:tag name="AS_OS" val="Microsoft Windows NT 6.1.7601 Service Pack 1"/>
  <p:tag name="AS_RELEASE_DATE" val="2015.12.28"/>
  <p:tag name="AS_TITLE" val="Aspose.Slides for .NET 4.0"/>
  <p:tag name="AS_VERSION" val="15.11.0.0"/>
  <p:tag name="SLICKSLIDES" val="6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GO" val="CORPORATE_FOOTER"/>
  <p:tag name="LOGO_ORDER" val="1"/>
  <p:tag name="LOGO_POSITION" val="FOOTER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GO" val="CORPORATE_HEADER"/>
  <p:tag name="LOGO_POSITION" val="HEADER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GO" val="CORPORATE_HEADER"/>
  <p:tag name="LOGO_POSITION" val="HEADER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GO" val="CORPORATE_HEADER"/>
  <p:tag name="LOGO_POSITION" val="HEADER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GO" val="CORPORATE_HEADER"/>
  <p:tag name="LOGO_POSITION" val="HEADER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GO" val="CORPORATE_FOOTER"/>
  <p:tag name="LOGO_ORDER" val="1"/>
  <p:tag name="LOGO_POSITION" val="FOOTER"/>
</p:tagLst>
</file>

<file path=ppt/theme/theme1.xml><?xml version="1.0" encoding="utf-8"?>
<a:theme xmlns:a="http://schemas.openxmlformats.org/drawingml/2006/main" name="Kantar TNS Presentation Template (16_9)">
  <a:themeElements>
    <a:clrScheme name="Kantar TNS">
      <a:dk1>
        <a:srgbClr val="717171"/>
      </a:dk1>
      <a:lt1>
        <a:srgbClr val="FFFFFF"/>
      </a:lt1>
      <a:dk2>
        <a:srgbClr val="81C341"/>
      </a:dk2>
      <a:lt2>
        <a:srgbClr val="E5007E"/>
      </a:lt2>
      <a:accent1>
        <a:srgbClr val="C50017"/>
      </a:accent1>
      <a:accent2>
        <a:srgbClr val="F7911E"/>
      </a:accent2>
      <a:accent3>
        <a:srgbClr val="EF5205"/>
      </a:accent3>
      <a:accent4>
        <a:srgbClr val="7A2280"/>
      </a:accent4>
      <a:accent5>
        <a:srgbClr val="3EB1CC"/>
      </a:accent5>
      <a:accent6>
        <a:srgbClr val="4655A5"/>
      </a:accent6>
      <a:hlink>
        <a:srgbClr val="E5007E"/>
      </a:hlink>
      <a:folHlink>
        <a:srgbClr val="E5007E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>
    <a:spDef>
      <a:spPr bwMode="ltGray">
        <a:solidFill>
          <a:srgbClr val="717171"/>
        </a:solidFill>
        <a:ln w="12700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600" b="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 smtClean="0"/>
        </a:defPPr>
      </a:lstStyle>
    </a:txDef>
  </a:objectDefaults>
  <a:extraClrSchemeLst/>
  <a:custClrLst>
    <a:custClr name="Dark Green">
      <a:srgbClr val="145D04"/>
    </a:custClr>
    <a:custClr name="Dark Red">
      <a:srgbClr val="990002"/>
    </a:custClr>
    <a:custClr name="Dark Purple">
      <a:srgbClr val="4C1D52"/>
    </a:custClr>
    <a:custClr name="Dark Blue">
      <a:srgbClr val="131C6B"/>
    </a:custClr>
    <a:custClr name="Grey 1">
      <a:srgbClr val="333333"/>
    </a:custClr>
    <a:custClr name="Grey 2">
      <a:srgbClr val="848484"/>
    </a:custClr>
    <a:custClr name="Grey 3">
      <a:srgbClr val="A8A8A8"/>
    </a:custClr>
    <a:custClr name="Grey 4">
      <a:srgbClr val="CBCBCB"/>
    </a:custClr>
    <a:custClr name="Grey 5">
      <a:srgbClr val="DEDEDE"/>
    </a:custClr>
  </a:custClrLst>
  <a:extLst>
    <a:ext uri="{05A4C25C-085E-4340-85A3-A5531E510DB2}">
      <thm15:themeFamily xmlns:thm15="http://schemas.microsoft.com/office/thememl/2012/main" name="Presentation1" id="{7DCEF4DA-58B9-45BE-BAEE-04DD36E7E8DB}" vid="{6F53B164-D5E8-4269-A714-B542597FAEB9}"/>
    </a:ext>
  </a:extLst>
</a:theme>
</file>

<file path=ppt/theme/theme2.xml><?xml version="1.0" encoding="utf-8"?>
<a:theme xmlns:a="http://schemas.openxmlformats.org/drawingml/2006/main" name="Content slides - no sub heading">
  <a:themeElements>
    <a:clrScheme name="Kantar TNS colours">
      <a:dk1>
        <a:srgbClr val="717171"/>
      </a:dk1>
      <a:lt1>
        <a:srgbClr val="FFFFFF"/>
      </a:lt1>
      <a:dk2>
        <a:srgbClr val="81C341"/>
      </a:dk2>
      <a:lt2>
        <a:srgbClr val="E5007E"/>
      </a:lt2>
      <a:accent1>
        <a:srgbClr val="C50017"/>
      </a:accent1>
      <a:accent2>
        <a:srgbClr val="F7911E"/>
      </a:accent2>
      <a:accent3>
        <a:srgbClr val="EF5205"/>
      </a:accent3>
      <a:accent4>
        <a:srgbClr val="7A2280"/>
      </a:accent4>
      <a:accent5>
        <a:srgbClr val="3EB1CC"/>
      </a:accent5>
      <a:accent6>
        <a:srgbClr val="4655A5"/>
      </a:accent6>
      <a:hlink>
        <a:srgbClr val="E5007E"/>
      </a:hlink>
      <a:folHlink>
        <a:srgbClr val="E5007E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>
    <a:spDef>
      <a:spPr bwMode="ltGray">
        <a:solidFill>
          <a:schemeClr val="tx1"/>
        </a:solidFill>
        <a:ln w="12700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600" b="0" dirty="0" err="1" smtClean="0"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 smtClean="0"/>
        </a:defPPr>
      </a:lstStyle>
    </a:txDef>
  </a:objectDefaults>
  <a:extraClrSchemeLst/>
  <a:custClrLst>
    <a:custClr name="Dark Green">
      <a:srgbClr val="145D04"/>
    </a:custClr>
    <a:custClr name="Dark Red">
      <a:srgbClr val="990002"/>
    </a:custClr>
    <a:custClr name="Dark Purple">
      <a:srgbClr val="4C1D52"/>
    </a:custClr>
    <a:custClr name="Dark Blue">
      <a:srgbClr val="131C6B"/>
    </a:custClr>
    <a:custClr name="Grey 1">
      <a:srgbClr val="333333"/>
    </a:custClr>
    <a:custClr name="Grey 2">
      <a:srgbClr val="848484"/>
    </a:custClr>
    <a:custClr name="Grey 3">
      <a:srgbClr val="A8A8A8"/>
    </a:custClr>
    <a:custClr name="Grey 4">
      <a:srgbClr val="CBCBCB"/>
    </a:custClr>
    <a:custClr name="Grey 5">
      <a:srgbClr val="DEDEDE"/>
    </a:custClr>
  </a:custClrLst>
  <a:extLst>
    <a:ext uri="{05A4C25C-085E-4340-85A3-A5531E510DB2}">
      <thm15:themeFamily xmlns:thm15="http://schemas.microsoft.com/office/thememl/2012/main" name="Presentation1" id="{7DCEF4DA-58B9-45BE-BAEE-04DD36E7E8DB}" vid="{62C536E8-2063-4E2B-88A8-C3390FC0C68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  <a:custClrLst>
    <a:custClr name="Dark Green">
      <a:srgbClr val="145D04"/>
    </a:custClr>
    <a:custClr name="Dark Red">
      <a:srgbClr val="990002"/>
    </a:custClr>
    <a:custClr name="Dark Purple">
      <a:srgbClr val="4C1D52"/>
    </a:custClr>
    <a:custClr name="Dark Blue">
      <a:srgbClr val="131C6B"/>
    </a:custClr>
    <a:custClr name="Grey 1">
      <a:srgbClr val="333333"/>
    </a:custClr>
    <a:custClr name="Grey 2">
      <a:srgbClr val="848484"/>
    </a:custClr>
    <a:custClr name="Grey 3">
      <a:srgbClr val="A8A8A8"/>
    </a:custClr>
    <a:custClr name="Grey 4">
      <a:srgbClr val="CBCBCB"/>
    </a:custClr>
    <a:custClr name="Grey 5">
      <a:srgbClr val="DEDEDE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Kantar TNS">
    <a:dk1>
      <a:srgbClr val="717171"/>
    </a:dk1>
    <a:lt1>
      <a:srgbClr val="FFFFFF"/>
    </a:lt1>
    <a:dk2>
      <a:srgbClr val="81C341"/>
    </a:dk2>
    <a:lt2>
      <a:srgbClr val="E5007E"/>
    </a:lt2>
    <a:accent1>
      <a:srgbClr val="C50017"/>
    </a:accent1>
    <a:accent2>
      <a:srgbClr val="F7911E"/>
    </a:accent2>
    <a:accent3>
      <a:srgbClr val="EF5205"/>
    </a:accent3>
    <a:accent4>
      <a:srgbClr val="7A2280"/>
    </a:accent4>
    <a:accent5>
      <a:srgbClr val="3EB1CC"/>
    </a:accent5>
    <a:accent6>
      <a:srgbClr val="4655A5"/>
    </a:accent6>
    <a:hlink>
      <a:srgbClr val="E5007E"/>
    </a:hlink>
    <a:folHlink>
      <a:srgbClr val="E5007E"/>
    </a:folHlink>
  </a:clrScheme>
  <a:fontScheme name="Arial">
    <a:maj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  <a:tileRect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  <a:tileRect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  <a:tileRect/>
      </a:gradFill>
    </a:bgFillStyleLst>
  </a:fmtScheme>
</a:themeOverride>
</file>

<file path=ppt/theme/themeOverride10.xml><?xml version="1.0" encoding="utf-8"?>
<a:themeOverride xmlns:a="http://schemas.openxmlformats.org/drawingml/2006/main">
  <a:clrScheme name="Kantar TNS">
    <a:dk1>
      <a:srgbClr val="717171"/>
    </a:dk1>
    <a:lt1>
      <a:srgbClr val="FFFFFF"/>
    </a:lt1>
    <a:dk2>
      <a:srgbClr val="81C341"/>
    </a:dk2>
    <a:lt2>
      <a:srgbClr val="E5007E"/>
    </a:lt2>
    <a:accent1>
      <a:srgbClr val="C50017"/>
    </a:accent1>
    <a:accent2>
      <a:srgbClr val="F7911E"/>
    </a:accent2>
    <a:accent3>
      <a:srgbClr val="EF5205"/>
    </a:accent3>
    <a:accent4>
      <a:srgbClr val="7A2280"/>
    </a:accent4>
    <a:accent5>
      <a:srgbClr val="3EB1CC"/>
    </a:accent5>
    <a:accent6>
      <a:srgbClr val="4655A5"/>
    </a:accent6>
    <a:hlink>
      <a:srgbClr val="E5007E"/>
    </a:hlink>
    <a:folHlink>
      <a:srgbClr val="E5007E"/>
    </a:folHlink>
  </a:clrScheme>
  <a:fontScheme name="Arial">
    <a:maj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  <a:tileRect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  <a:tileRect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  <a:tileRect/>
      </a:gradFill>
    </a:bgFillStyleLst>
  </a:fmtScheme>
</a:themeOverride>
</file>

<file path=ppt/theme/themeOverride11.xml><?xml version="1.0" encoding="utf-8"?>
<a:themeOverride xmlns:a="http://schemas.openxmlformats.org/drawingml/2006/main">
  <a:clrScheme name="Kantar TNS">
    <a:dk1>
      <a:srgbClr val="717171"/>
    </a:dk1>
    <a:lt1>
      <a:srgbClr val="FFFFFF"/>
    </a:lt1>
    <a:dk2>
      <a:srgbClr val="81C341"/>
    </a:dk2>
    <a:lt2>
      <a:srgbClr val="E5007E"/>
    </a:lt2>
    <a:accent1>
      <a:srgbClr val="C50017"/>
    </a:accent1>
    <a:accent2>
      <a:srgbClr val="F7911E"/>
    </a:accent2>
    <a:accent3>
      <a:srgbClr val="EF5205"/>
    </a:accent3>
    <a:accent4>
      <a:srgbClr val="7A2280"/>
    </a:accent4>
    <a:accent5>
      <a:srgbClr val="3EB1CC"/>
    </a:accent5>
    <a:accent6>
      <a:srgbClr val="4655A5"/>
    </a:accent6>
    <a:hlink>
      <a:srgbClr val="E5007E"/>
    </a:hlink>
    <a:folHlink>
      <a:srgbClr val="E5007E"/>
    </a:folHlink>
  </a:clrScheme>
  <a:fontScheme name="Arial">
    <a:maj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  <a:tileRect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  <a:tileRect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  <a:tileRect/>
      </a:gradFill>
    </a:bgFillStyleLst>
  </a:fmtScheme>
</a:themeOverride>
</file>

<file path=ppt/theme/themeOverride12.xml><?xml version="1.0" encoding="utf-8"?>
<a:themeOverride xmlns:a="http://schemas.openxmlformats.org/drawingml/2006/main">
  <a:clrScheme name="Kantar TNS">
    <a:dk1>
      <a:srgbClr val="717171"/>
    </a:dk1>
    <a:lt1>
      <a:srgbClr val="FFFFFF"/>
    </a:lt1>
    <a:dk2>
      <a:srgbClr val="81C341"/>
    </a:dk2>
    <a:lt2>
      <a:srgbClr val="E5007E"/>
    </a:lt2>
    <a:accent1>
      <a:srgbClr val="C50017"/>
    </a:accent1>
    <a:accent2>
      <a:srgbClr val="F7911E"/>
    </a:accent2>
    <a:accent3>
      <a:srgbClr val="EF5205"/>
    </a:accent3>
    <a:accent4>
      <a:srgbClr val="7A2280"/>
    </a:accent4>
    <a:accent5>
      <a:srgbClr val="3EB1CC"/>
    </a:accent5>
    <a:accent6>
      <a:srgbClr val="4655A5"/>
    </a:accent6>
    <a:hlink>
      <a:srgbClr val="E5007E"/>
    </a:hlink>
    <a:folHlink>
      <a:srgbClr val="E5007E"/>
    </a:folHlink>
  </a:clrScheme>
  <a:fontScheme name="Arial">
    <a:maj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  <a:tileRect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  <a:tileRect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  <a:tileRect/>
      </a:gradFill>
    </a:bgFillStyleLst>
  </a:fmtScheme>
</a:themeOverride>
</file>

<file path=ppt/theme/themeOverride13.xml><?xml version="1.0" encoding="utf-8"?>
<a:themeOverride xmlns:a="http://schemas.openxmlformats.org/drawingml/2006/main">
  <a:clrScheme name="Kantar TNS">
    <a:dk1>
      <a:srgbClr val="717171"/>
    </a:dk1>
    <a:lt1>
      <a:srgbClr val="FFFFFF"/>
    </a:lt1>
    <a:dk2>
      <a:srgbClr val="81C341"/>
    </a:dk2>
    <a:lt2>
      <a:srgbClr val="E5007E"/>
    </a:lt2>
    <a:accent1>
      <a:srgbClr val="C50017"/>
    </a:accent1>
    <a:accent2>
      <a:srgbClr val="F7911E"/>
    </a:accent2>
    <a:accent3>
      <a:srgbClr val="EF5205"/>
    </a:accent3>
    <a:accent4>
      <a:srgbClr val="7A2280"/>
    </a:accent4>
    <a:accent5>
      <a:srgbClr val="3EB1CC"/>
    </a:accent5>
    <a:accent6>
      <a:srgbClr val="4655A5"/>
    </a:accent6>
    <a:hlink>
      <a:srgbClr val="E5007E"/>
    </a:hlink>
    <a:folHlink>
      <a:srgbClr val="E5007E"/>
    </a:folHlink>
  </a:clrScheme>
  <a:fontScheme name="Arial">
    <a:maj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  <a:tileRect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  <a:tileRect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  <a:tileRect/>
      </a:gradFill>
    </a:bgFillStyleLst>
  </a:fmtScheme>
</a:themeOverride>
</file>

<file path=ppt/theme/themeOverride14.xml><?xml version="1.0" encoding="utf-8"?>
<a:themeOverride xmlns:a="http://schemas.openxmlformats.org/drawingml/2006/main">
  <a:clrScheme name="Kantar TNS">
    <a:dk1>
      <a:srgbClr val="717171"/>
    </a:dk1>
    <a:lt1>
      <a:srgbClr val="FFFFFF"/>
    </a:lt1>
    <a:dk2>
      <a:srgbClr val="81C341"/>
    </a:dk2>
    <a:lt2>
      <a:srgbClr val="E5007E"/>
    </a:lt2>
    <a:accent1>
      <a:srgbClr val="C50017"/>
    </a:accent1>
    <a:accent2>
      <a:srgbClr val="F7911E"/>
    </a:accent2>
    <a:accent3>
      <a:srgbClr val="EF5205"/>
    </a:accent3>
    <a:accent4>
      <a:srgbClr val="7A2280"/>
    </a:accent4>
    <a:accent5>
      <a:srgbClr val="3EB1CC"/>
    </a:accent5>
    <a:accent6>
      <a:srgbClr val="4655A5"/>
    </a:accent6>
    <a:hlink>
      <a:srgbClr val="E5007E"/>
    </a:hlink>
    <a:folHlink>
      <a:srgbClr val="E5007E"/>
    </a:folHlink>
  </a:clrScheme>
  <a:fontScheme name="Arial">
    <a:maj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  <a:tileRect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  <a:tileRect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  <a:tileRect/>
      </a:gradFill>
    </a:bgFillStyleLst>
  </a:fmtScheme>
</a:themeOverride>
</file>

<file path=ppt/theme/themeOverride15.xml><?xml version="1.0" encoding="utf-8"?>
<a:themeOverride xmlns:a="http://schemas.openxmlformats.org/drawingml/2006/main">
  <a:clrScheme name="Kantar TNS">
    <a:dk1>
      <a:srgbClr val="717171"/>
    </a:dk1>
    <a:lt1>
      <a:srgbClr val="FFFFFF"/>
    </a:lt1>
    <a:dk2>
      <a:srgbClr val="81C341"/>
    </a:dk2>
    <a:lt2>
      <a:srgbClr val="E5007E"/>
    </a:lt2>
    <a:accent1>
      <a:srgbClr val="C50017"/>
    </a:accent1>
    <a:accent2>
      <a:srgbClr val="F7911E"/>
    </a:accent2>
    <a:accent3>
      <a:srgbClr val="EF5205"/>
    </a:accent3>
    <a:accent4>
      <a:srgbClr val="7A2280"/>
    </a:accent4>
    <a:accent5>
      <a:srgbClr val="3EB1CC"/>
    </a:accent5>
    <a:accent6>
      <a:srgbClr val="4655A5"/>
    </a:accent6>
    <a:hlink>
      <a:srgbClr val="E5007E"/>
    </a:hlink>
    <a:folHlink>
      <a:srgbClr val="E5007E"/>
    </a:folHlink>
  </a:clrScheme>
  <a:fontScheme name="Arial">
    <a:maj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  <a:tileRect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  <a:tileRect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  <a:tileRect/>
      </a:gradFill>
    </a:bgFillStyleLst>
  </a:fmtScheme>
</a:themeOverride>
</file>

<file path=ppt/theme/themeOverride16.xml><?xml version="1.0" encoding="utf-8"?>
<a:themeOverride xmlns:a="http://schemas.openxmlformats.org/drawingml/2006/main">
  <a:clrScheme name="Kantar TNS">
    <a:dk1>
      <a:srgbClr val="717171"/>
    </a:dk1>
    <a:lt1>
      <a:srgbClr val="FFFFFF"/>
    </a:lt1>
    <a:dk2>
      <a:srgbClr val="81C341"/>
    </a:dk2>
    <a:lt2>
      <a:srgbClr val="E5007E"/>
    </a:lt2>
    <a:accent1>
      <a:srgbClr val="C50017"/>
    </a:accent1>
    <a:accent2>
      <a:srgbClr val="F7911E"/>
    </a:accent2>
    <a:accent3>
      <a:srgbClr val="EF5205"/>
    </a:accent3>
    <a:accent4>
      <a:srgbClr val="7A2280"/>
    </a:accent4>
    <a:accent5>
      <a:srgbClr val="3EB1CC"/>
    </a:accent5>
    <a:accent6>
      <a:srgbClr val="4655A5"/>
    </a:accent6>
    <a:hlink>
      <a:srgbClr val="E5007E"/>
    </a:hlink>
    <a:folHlink>
      <a:srgbClr val="E5007E"/>
    </a:folHlink>
  </a:clrScheme>
  <a:fontScheme name="Arial">
    <a:maj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  <a:tileRect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  <a:tileRect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  <a:tileRect/>
      </a:gradFill>
    </a:bgFillStyleLst>
  </a:fmtScheme>
</a:themeOverride>
</file>

<file path=ppt/theme/themeOverride17.xml><?xml version="1.0" encoding="utf-8"?>
<a:themeOverride xmlns:a="http://schemas.openxmlformats.org/drawingml/2006/main">
  <a:clrScheme name="Kantar TNS">
    <a:dk1>
      <a:srgbClr val="717171"/>
    </a:dk1>
    <a:lt1>
      <a:srgbClr val="FFFFFF"/>
    </a:lt1>
    <a:dk2>
      <a:srgbClr val="81C341"/>
    </a:dk2>
    <a:lt2>
      <a:srgbClr val="E5007E"/>
    </a:lt2>
    <a:accent1>
      <a:srgbClr val="C50017"/>
    </a:accent1>
    <a:accent2>
      <a:srgbClr val="F7911E"/>
    </a:accent2>
    <a:accent3>
      <a:srgbClr val="EF5205"/>
    </a:accent3>
    <a:accent4>
      <a:srgbClr val="7A2280"/>
    </a:accent4>
    <a:accent5>
      <a:srgbClr val="3EB1CC"/>
    </a:accent5>
    <a:accent6>
      <a:srgbClr val="4655A5"/>
    </a:accent6>
    <a:hlink>
      <a:srgbClr val="E5007E"/>
    </a:hlink>
    <a:folHlink>
      <a:srgbClr val="E5007E"/>
    </a:folHlink>
  </a:clrScheme>
  <a:fontScheme name="Arial">
    <a:maj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  <a:tileRect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  <a:tileRect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  <a:tileRect/>
      </a:gradFill>
    </a:bgFillStyleLst>
  </a:fmtScheme>
</a:themeOverride>
</file>

<file path=ppt/theme/themeOverride18.xml><?xml version="1.0" encoding="utf-8"?>
<a:themeOverride xmlns:a="http://schemas.openxmlformats.org/drawingml/2006/main">
  <a:clrScheme name="Kantar TNS">
    <a:dk1>
      <a:srgbClr val="717171"/>
    </a:dk1>
    <a:lt1>
      <a:srgbClr val="FFFFFF"/>
    </a:lt1>
    <a:dk2>
      <a:srgbClr val="81C341"/>
    </a:dk2>
    <a:lt2>
      <a:srgbClr val="E5007E"/>
    </a:lt2>
    <a:accent1>
      <a:srgbClr val="C50017"/>
    </a:accent1>
    <a:accent2>
      <a:srgbClr val="F7911E"/>
    </a:accent2>
    <a:accent3>
      <a:srgbClr val="EF5205"/>
    </a:accent3>
    <a:accent4>
      <a:srgbClr val="7A2280"/>
    </a:accent4>
    <a:accent5>
      <a:srgbClr val="3EB1CC"/>
    </a:accent5>
    <a:accent6>
      <a:srgbClr val="4655A5"/>
    </a:accent6>
    <a:hlink>
      <a:srgbClr val="E5007E"/>
    </a:hlink>
    <a:folHlink>
      <a:srgbClr val="E5007E"/>
    </a:folHlink>
  </a:clrScheme>
  <a:fontScheme name="Arial">
    <a:maj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  <a:tileRect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  <a:tileRect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  <a:tileRect/>
      </a:gradFill>
    </a:bgFillStyleLst>
  </a:fmtScheme>
</a:themeOverride>
</file>

<file path=ppt/theme/themeOverride2.xml><?xml version="1.0" encoding="utf-8"?>
<a:themeOverride xmlns:a="http://schemas.openxmlformats.org/drawingml/2006/main">
  <a:clrScheme name="Kantar TNS">
    <a:dk1>
      <a:srgbClr val="717171"/>
    </a:dk1>
    <a:lt1>
      <a:srgbClr val="FFFFFF"/>
    </a:lt1>
    <a:dk2>
      <a:srgbClr val="81C341"/>
    </a:dk2>
    <a:lt2>
      <a:srgbClr val="E5007E"/>
    </a:lt2>
    <a:accent1>
      <a:srgbClr val="C50017"/>
    </a:accent1>
    <a:accent2>
      <a:srgbClr val="F7911E"/>
    </a:accent2>
    <a:accent3>
      <a:srgbClr val="EF5205"/>
    </a:accent3>
    <a:accent4>
      <a:srgbClr val="7A2280"/>
    </a:accent4>
    <a:accent5>
      <a:srgbClr val="3EB1CC"/>
    </a:accent5>
    <a:accent6>
      <a:srgbClr val="4655A5"/>
    </a:accent6>
    <a:hlink>
      <a:srgbClr val="E5007E"/>
    </a:hlink>
    <a:folHlink>
      <a:srgbClr val="E5007E"/>
    </a:folHlink>
  </a:clrScheme>
  <a:fontScheme name="Arial">
    <a:maj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  <a:tileRect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  <a:tileRect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  <a:tileRect/>
      </a:gradFill>
    </a:bgFillStyleLst>
  </a:fmtScheme>
</a:themeOverride>
</file>

<file path=ppt/theme/themeOverride3.xml><?xml version="1.0" encoding="utf-8"?>
<a:themeOverride xmlns:a="http://schemas.openxmlformats.org/drawingml/2006/main">
  <a:clrScheme name="Kantar TNS">
    <a:dk1>
      <a:srgbClr val="717171"/>
    </a:dk1>
    <a:lt1>
      <a:srgbClr val="FFFFFF"/>
    </a:lt1>
    <a:dk2>
      <a:srgbClr val="81C341"/>
    </a:dk2>
    <a:lt2>
      <a:srgbClr val="E5007E"/>
    </a:lt2>
    <a:accent1>
      <a:srgbClr val="C50017"/>
    </a:accent1>
    <a:accent2>
      <a:srgbClr val="F7911E"/>
    </a:accent2>
    <a:accent3>
      <a:srgbClr val="EF5205"/>
    </a:accent3>
    <a:accent4>
      <a:srgbClr val="7A2280"/>
    </a:accent4>
    <a:accent5>
      <a:srgbClr val="3EB1CC"/>
    </a:accent5>
    <a:accent6>
      <a:srgbClr val="4655A5"/>
    </a:accent6>
    <a:hlink>
      <a:srgbClr val="E5007E"/>
    </a:hlink>
    <a:folHlink>
      <a:srgbClr val="E5007E"/>
    </a:folHlink>
  </a:clrScheme>
  <a:fontScheme name="Arial">
    <a:maj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  <a:tileRect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  <a:tileRect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  <a:tileRect/>
      </a:gradFill>
    </a:bgFillStyleLst>
  </a:fmtScheme>
</a:themeOverride>
</file>

<file path=ppt/theme/themeOverride4.xml><?xml version="1.0" encoding="utf-8"?>
<a:themeOverride xmlns:a="http://schemas.openxmlformats.org/drawingml/2006/main">
  <a:clrScheme name="Kantar TNS">
    <a:dk1>
      <a:srgbClr val="717171"/>
    </a:dk1>
    <a:lt1>
      <a:srgbClr val="FFFFFF"/>
    </a:lt1>
    <a:dk2>
      <a:srgbClr val="81C341"/>
    </a:dk2>
    <a:lt2>
      <a:srgbClr val="E5007E"/>
    </a:lt2>
    <a:accent1>
      <a:srgbClr val="C50017"/>
    </a:accent1>
    <a:accent2>
      <a:srgbClr val="F7911E"/>
    </a:accent2>
    <a:accent3>
      <a:srgbClr val="EF5205"/>
    </a:accent3>
    <a:accent4>
      <a:srgbClr val="7A2280"/>
    </a:accent4>
    <a:accent5>
      <a:srgbClr val="3EB1CC"/>
    </a:accent5>
    <a:accent6>
      <a:srgbClr val="4655A5"/>
    </a:accent6>
    <a:hlink>
      <a:srgbClr val="E5007E"/>
    </a:hlink>
    <a:folHlink>
      <a:srgbClr val="E5007E"/>
    </a:folHlink>
  </a:clrScheme>
  <a:fontScheme name="Arial">
    <a:maj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  <a:tileRect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  <a:tileRect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  <a:tileRect/>
      </a:gradFill>
    </a:bgFillStyleLst>
  </a:fmtScheme>
</a:themeOverride>
</file>

<file path=ppt/theme/themeOverride5.xml><?xml version="1.0" encoding="utf-8"?>
<a:themeOverride xmlns:a="http://schemas.openxmlformats.org/drawingml/2006/main">
  <a:clrScheme name="Kantar TNS">
    <a:dk1>
      <a:srgbClr val="717171"/>
    </a:dk1>
    <a:lt1>
      <a:srgbClr val="FFFFFF"/>
    </a:lt1>
    <a:dk2>
      <a:srgbClr val="81C341"/>
    </a:dk2>
    <a:lt2>
      <a:srgbClr val="E5007E"/>
    </a:lt2>
    <a:accent1>
      <a:srgbClr val="C50017"/>
    </a:accent1>
    <a:accent2>
      <a:srgbClr val="F7911E"/>
    </a:accent2>
    <a:accent3>
      <a:srgbClr val="EF5205"/>
    </a:accent3>
    <a:accent4>
      <a:srgbClr val="7A2280"/>
    </a:accent4>
    <a:accent5>
      <a:srgbClr val="3EB1CC"/>
    </a:accent5>
    <a:accent6>
      <a:srgbClr val="4655A5"/>
    </a:accent6>
    <a:hlink>
      <a:srgbClr val="E5007E"/>
    </a:hlink>
    <a:folHlink>
      <a:srgbClr val="E5007E"/>
    </a:folHlink>
  </a:clrScheme>
  <a:fontScheme name="Arial">
    <a:maj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  <a:tileRect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  <a:tileRect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  <a:tileRect/>
      </a:gradFill>
    </a:bgFillStyleLst>
  </a:fmtScheme>
</a:themeOverride>
</file>

<file path=ppt/theme/themeOverride6.xml><?xml version="1.0" encoding="utf-8"?>
<a:themeOverride xmlns:a="http://schemas.openxmlformats.org/drawingml/2006/main">
  <a:clrScheme name="Kantar TNS">
    <a:dk1>
      <a:srgbClr val="717171"/>
    </a:dk1>
    <a:lt1>
      <a:srgbClr val="FFFFFF"/>
    </a:lt1>
    <a:dk2>
      <a:srgbClr val="81C341"/>
    </a:dk2>
    <a:lt2>
      <a:srgbClr val="E5007E"/>
    </a:lt2>
    <a:accent1>
      <a:srgbClr val="C50017"/>
    </a:accent1>
    <a:accent2>
      <a:srgbClr val="F7911E"/>
    </a:accent2>
    <a:accent3>
      <a:srgbClr val="EF5205"/>
    </a:accent3>
    <a:accent4>
      <a:srgbClr val="7A2280"/>
    </a:accent4>
    <a:accent5>
      <a:srgbClr val="3EB1CC"/>
    </a:accent5>
    <a:accent6>
      <a:srgbClr val="4655A5"/>
    </a:accent6>
    <a:hlink>
      <a:srgbClr val="E5007E"/>
    </a:hlink>
    <a:folHlink>
      <a:srgbClr val="E5007E"/>
    </a:folHlink>
  </a:clrScheme>
  <a:fontScheme name="Arial">
    <a:maj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  <a:tileRect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  <a:tileRect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  <a:tileRect/>
      </a:gradFill>
    </a:bgFillStyleLst>
  </a:fmtScheme>
</a:themeOverride>
</file>

<file path=ppt/theme/themeOverride7.xml><?xml version="1.0" encoding="utf-8"?>
<a:themeOverride xmlns:a="http://schemas.openxmlformats.org/drawingml/2006/main">
  <a:clrScheme name="Kantar TNS">
    <a:dk1>
      <a:srgbClr val="717171"/>
    </a:dk1>
    <a:lt1>
      <a:srgbClr val="FFFFFF"/>
    </a:lt1>
    <a:dk2>
      <a:srgbClr val="81C341"/>
    </a:dk2>
    <a:lt2>
      <a:srgbClr val="E5007E"/>
    </a:lt2>
    <a:accent1>
      <a:srgbClr val="C50017"/>
    </a:accent1>
    <a:accent2>
      <a:srgbClr val="F7911E"/>
    </a:accent2>
    <a:accent3>
      <a:srgbClr val="EF5205"/>
    </a:accent3>
    <a:accent4>
      <a:srgbClr val="7A2280"/>
    </a:accent4>
    <a:accent5>
      <a:srgbClr val="3EB1CC"/>
    </a:accent5>
    <a:accent6>
      <a:srgbClr val="4655A5"/>
    </a:accent6>
    <a:hlink>
      <a:srgbClr val="E5007E"/>
    </a:hlink>
    <a:folHlink>
      <a:srgbClr val="E5007E"/>
    </a:folHlink>
  </a:clrScheme>
  <a:fontScheme name="Arial">
    <a:maj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  <a:tileRect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  <a:tileRect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  <a:tileRect/>
      </a:gradFill>
    </a:bgFillStyleLst>
  </a:fmtScheme>
</a:themeOverride>
</file>

<file path=ppt/theme/themeOverride8.xml><?xml version="1.0" encoding="utf-8"?>
<a:themeOverride xmlns:a="http://schemas.openxmlformats.org/drawingml/2006/main">
  <a:clrScheme name="Kantar TNS">
    <a:dk1>
      <a:srgbClr val="717171"/>
    </a:dk1>
    <a:lt1>
      <a:srgbClr val="FFFFFF"/>
    </a:lt1>
    <a:dk2>
      <a:srgbClr val="81C341"/>
    </a:dk2>
    <a:lt2>
      <a:srgbClr val="E5007E"/>
    </a:lt2>
    <a:accent1>
      <a:srgbClr val="C50017"/>
    </a:accent1>
    <a:accent2>
      <a:srgbClr val="F7911E"/>
    </a:accent2>
    <a:accent3>
      <a:srgbClr val="EF5205"/>
    </a:accent3>
    <a:accent4>
      <a:srgbClr val="7A2280"/>
    </a:accent4>
    <a:accent5>
      <a:srgbClr val="3EB1CC"/>
    </a:accent5>
    <a:accent6>
      <a:srgbClr val="4655A5"/>
    </a:accent6>
    <a:hlink>
      <a:srgbClr val="E5007E"/>
    </a:hlink>
    <a:folHlink>
      <a:srgbClr val="E5007E"/>
    </a:folHlink>
  </a:clrScheme>
  <a:fontScheme name="Arial">
    <a:maj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  <a:tileRect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  <a:tileRect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  <a:tileRect/>
      </a:gradFill>
    </a:bgFillStyleLst>
  </a:fmtScheme>
</a:themeOverride>
</file>

<file path=ppt/theme/themeOverride9.xml><?xml version="1.0" encoding="utf-8"?>
<a:themeOverride xmlns:a="http://schemas.openxmlformats.org/drawingml/2006/main">
  <a:clrScheme name="Kantar TNS">
    <a:dk1>
      <a:srgbClr val="717171"/>
    </a:dk1>
    <a:lt1>
      <a:srgbClr val="FFFFFF"/>
    </a:lt1>
    <a:dk2>
      <a:srgbClr val="81C341"/>
    </a:dk2>
    <a:lt2>
      <a:srgbClr val="E5007E"/>
    </a:lt2>
    <a:accent1>
      <a:srgbClr val="C50017"/>
    </a:accent1>
    <a:accent2>
      <a:srgbClr val="F7911E"/>
    </a:accent2>
    <a:accent3>
      <a:srgbClr val="EF5205"/>
    </a:accent3>
    <a:accent4>
      <a:srgbClr val="7A2280"/>
    </a:accent4>
    <a:accent5>
      <a:srgbClr val="3EB1CC"/>
    </a:accent5>
    <a:accent6>
      <a:srgbClr val="4655A5"/>
    </a:accent6>
    <a:hlink>
      <a:srgbClr val="E5007E"/>
    </a:hlink>
    <a:folHlink>
      <a:srgbClr val="E5007E"/>
    </a:folHlink>
  </a:clrScheme>
  <a:fontScheme name="Arial">
    <a:maj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Arial"/>
      <a:cs typeface="Arial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  <a:tileRect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  <a:tileRect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  <a:tileRect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0124B74836EC48BF76AC0B1485D8FE" ma:contentTypeVersion="2" ma:contentTypeDescription="Create a new document." ma:contentTypeScope="" ma:versionID="7ef99f3146b73b0ac456aadb94661107">
  <xsd:schema xmlns:xsd="http://www.w3.org/2001/XMLSchema" xmlns:xs="http://www.w3.org/2001/XMLSchema" xmlns:p="http://schemas.microsoft.com/office/2006/metadata/properties" xmlns:ns2="0b437f98-23ae-4433-b13b-76c2068079ae" targetNamespace="http://schemas.microsoft.com/office/2006/metadata/properties" ma:root="true" ma:fieldsID="963eca439521cf874d5dbf5bfcb44ac3" ns2:_="">
    <xsd:import namespace="0b437f98-23ae-4433-b13b-76c2068079a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437f98-23ae-4433-b13b-76c2068079a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E3F8E83-05DC-487A-A662-35C7C7CC3C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437f98-23ae-4433-b13b-76c2068079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C375B81-FBF5-4924-A5E0-F0376D8E7D5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193883-9DEF-4394-A746-8B0504B231C0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b437f98-23ae-4433-b13b-76c2068079ae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Words>349</Words>
  <Application>Microsoft Office PowerPoint</Application>
  <PresentationFormat>Widescreen</PresentationFormat>
  <Paragraphs>86</Paragraphs>
  <Slides>20</Slides>
  <Notes>2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2</vt:i4>
      </vt:variant>
      <vt:variant>
        <vt:lpstr>Lysbildetitler</vt:lpstr>
      </vt:variant>
      <vt:variant>
        <vt:i4>20</vt:i4>
      </vt:variant>
    </vt:vector>
  </HeadingPairs>
  <TitlesOfParts>
    <vt:vector size="25" baseType="lpstr">
      <vt:lpstr>Arial</vt:lpstr>
      <vt:lpstr>Calibri</vt:lpstr>
      <vt:lpstr>Wingdings</vt:lpstr>
      <vt:lpstr>Kantar TNS Presentation Template (16_9)</vt:lpstr>
      <vt:lpstr>Content slides - no sub heading</vt:lpstr>
      <vt:lpstr>Holdninger til jenter i fotballen Grafikker</vt:lpstr>
      <vt:lpstr>Om undersøkelsen</vt:lpstr>
      <vt:lpstr>Hvordan stiller du deg til følgende påstander?
</vt:lpstr>
      <vt:lpstr>Har du en rolle innenfor fotballen?  Flere svar mulig
</vt:lpstr>
      <vt:lpstr>Hvor interessert er du i fotball?
</vt:lpstr>
      <vt:lpstr>Hvor ofte ser du fotballkamper (enten på TV eller som tilskuer)?
</vt:lpstr>
      <vt:lpstr>Hvor interessert er du i kvinnefotball?
</vt:lpstr>
      <vt:lpstr>Hvor ofte ser du kvinnefotball (enten på TV eller som tilskuer)?</vt:lpstr>
      <vt:lpstr>Har du barn som spiller fotball?
</vt:lpstr>
      <vt:lpstr>Du sa du har ett barn som spiller fotball. Er det...</vt:lpstr>
      <vt:lpstr>Du sa du har flere barn som spiller fotball. Er det...
</vt:lpstr>
      <vt:lpstr>Kjønn spiller fotball Du sa du har ett barn som spiller fotball. Er det... Du sa du har flere barn som spiller fotball. Er det... 
</vt:lpstr>
      <vt:lpstr>NRK viste i vår dramaserien "Heimebane" som handlet om en kvinnelig fotballtrener for et fiktivt eliteserielag. Hvilket av følgende utsagn passer best for deg?</vt:lpstr>
      <vt:lpstr>Hvor ofte spiller du pengespill?
</vt:lpstr>
      <vt:lpstr>Hvordan stiller du deg til følgende påstander?
Filter: Hvor interessert er du i fotball? = 1 Helt uinteressert
Andel av total 27%
</vt:lpstr>
      <vt:lpstr>Hvordan stiller du deg til følgende påstander?
Filter: Hvor interessert er du i fotball? = 10 Svært interessert
Andel av total 9%
</vt:lpstr>
      <vt:lpstr>Hvordan stiller du deg til følgende påstander?
Filter: Ja, ett barn som spiller fotball/Ja, flere barn som spiller fotball
Andel av total 10%
</vt:lpstr>
      <vt:lpstr>Hvordan stiller du deg til følgende påstander?
Filter: Nei, ingen barn som spiller fotball
Andel av total 88%
</vt:lpstr>
      <vt:lpstr>Hvordan stiller du deg til følgende påstander?
Filter: Mann
Andel av total 50%
</vt:lpstr>
      <vt:lpstr>Hvordan stiller du deg til følgende påstander?
Filter: Kvinne
Andel av total 50%
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 example (white) – title can run to two lines 24pt</dc:title>
  <dc:creator>Gaarder, Sverre (TSOSO)</dc:creator>
  <cp:lastModifiedBy>Sletten, Anne Marit</cp:lastModifiedBy>
  <cp:revision>17</cp:revision>
  <cp:lastPrinted>2017-03-24T13:40:26Z</cp:lastPrinted>
  <dcterms:created xsi:type="dcterms:W3CDTF">2017-08-30T11:56:19Z</dcterms:created>
  <dcterms:modified xsi:type="dcterms:W3CDTF">2018-07-23T11:09:38Z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0x0101003E0124B74836EC48BF76AC0B1485D8FE</vt:lpwstr>
  </property>
</Properties>
</file>