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6" r:id="rId4"/>
    <p:sldId id="263" r:id="rId5"/>
    <p:sldId id="262" r:id="rId6"/>
    <p:sldId id="264" r:id="rId7"/>
    <p:sldId id="265" r:id="rId8"/>
    <p:sldId id="261" r:id="rId9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023" autoAdjust="0"/>
  </p:normalViewPr>
  <p:slideViewPr>
    <p:cSldViewPr snapToGrid="0" snapToObjects="1">
      <p:cViewPr>
        <p:scale>
          <a:sx n="91" d="100"/>
          <a:sy n="91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0DD2E-DDB2-7342-99F4-11AE3B3A06E9}" type="datetime1">
              <a:rPr lang="sv-SE" smtClean="0"/>
              <a:pPr/>
              <a:t>2010-10-19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B5783-8283-B244-9D50-94D14CE3CFFA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1A1C6-18DA-3E44-8143-032C11CA6D9E}" type="datetime1">
              <a:rPr lang="sv-SE" smtClean="0"/>
              <a:pPr/>
              <a:t>2010-10-19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92E424-B78E-A344-AFE7-0C9AD44862CA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blipFill rotWithShape="1">
          <a:blip r:embed="rId2">
            <a:alphaModFix amt="85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3843466" y="2439149"/>
            <a:ext cx="4987797" cy="597170"/>
          </a:xfrm>
        </p:spPr>
        <p:txBody>
          <a:bodyPr anchor="b" anchorCtr="0">
            <a:normAutofit/>
          </a:bodyPr>
          <a:lstStyle>
            <a:lvl1pPr algn="r">
              <a:defRPr sz="2400" baseline="0">
                <a:solidFill>
                  <a:srgbClr val="A5CD39"/>
                </a:solidFill>
              </a:defRPr>
            </a:lvl1pPr>
          </a:lstStyle>
          <a:p>
            <a:pPr lvl="0"/>
            <a:r>
              <a:rPr lang="sv-SE" dirty="0" err="1" smtClean="0"/>
              <a:t>Name</a:t>
            </a:r>
            <a:r>
              <a:rPr lang="sv-SE" dirty="0" smtClean="0"/>
              <a:t> of </a:t>
            </a:r>
            <a:r>
              <a:rPr lang="sv-SE" dirty="0" err="1" smtClean="0"/>
              <a:t>Analysis</a:t>
            </a:r>
            <a:endParaRPr lang="sv-SE" dirty="0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3843466" y="3036320"/>
            <a:ext cx="4987797" cy="319612"/>
          </a:xfrm>
        </p:spPr>
        <p:txBody>
          <a:bodyPr tIns="0">
            <a:normAutofit/>
          </a:bodyPr>
          <a:lstStyle>
            <a:lvl1pPr algn="r">
              <a:defRPr sz="11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 err="1" smtClean="0"/>
              <a:t>Name</a:t>
            </a:r>
            <a:r>
              <a:rPr lang="sv-SE" dirty="0" smtClean="0"/>
              <a:t> of Company</a:t>
            </a:r>
            <a:endParaRPr lang="sv-SE" dirty="0"/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43466" y="3261862"/>
            <a:ext cx="4987797" cy="320400"/>
          </a:xfrm>
        </p:spPr>
        <p:txBody>
          <a:bodyPr tIns="0">
            <a:normAutofit/>
          </a:bodyPr>
          <a:lstStyle>
            <a:lvl1pPr algn="r">
              <a:defRPr sz="1100" b="0" baseline="0">
                <a:solidFill>
                  <a:srgbClr val="636255"/>
                </a:solidFill>
              </a:defRPr>
            </a:lvl1pPr>
          </a:lstStyle>
          <a:p>
            <a:pPr lvl="0"/>
            <a:r>
              <a:rPr lang="sv-SE" dirty="0" err="1" smtClean="0"/>
              <a:t>Timeframe</a:t>
            </a:r>
            <a:r>
              <a:rPr lang="sv-SE" dirty="0" smtClean="0"/>
              <a:t> or </a:t>
            </a:r>
            <a:r>
              <a:rPr lang="sv-SE" dirty="0" err="1" smtClean="0"/>
              <a:t>deliverydate</a:t>
            </a:r>
            <a:endParaRPr lang="sv-SE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3843466" y="3844764"/>
            <a:ext cx="4987797" cy="488833"/>
          </a:xfrm>
        </p:spPr>
        <p:txBody>
          <a:bodyPr tIns="0">
            <a:noAutofit/>
          </a:bodyPr>
          <a:lstStyle>
            <a:lvl1pPr algn="r">
              <a:lnSpc>
                <a:spcPts val="1320"/>
              </a:lnSpc>
              <a:defRPr sz="1100" b="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 err="1" smtClean="0"/>
              <a:t>Name</a:t>
            </a:r>
            <a:r>
              <a:rPr lang="sv-SE" dirty="0" smtClean="0"/>
              <a:t> of Project Manager</a:t>
            </a:r>
          </a:p>
          <a:p>
            <a:pPr lvl="0"/>
            <a:r>
              <a:rPr lang="sv-SE" dirty="0" err="1" smtClean="0"/>
              <a:t>Name</a:t>
            </a:r>
            <a:r>
              <a:rPr lang="sv-SE" dirty="0" smtClean="0"/>
              <a:t> of </a:t>
            </a:r>
            <a:r>
              <a:rPr lang="sv-SE" dirty="0" err="1" smtClean="0"/>
              <a:t>Analysist</a:t>
            </a:r>
            <a:endParaRPr lang="sv-SE" dirty="0" smtClean="0"/>
          </a:p>
          <a:p>
            <a:pPr lvl="0"/>
            <a:endParaRPr lang="sv-SE" dirty="0" smtClean="0"/>
          </a:p>
          <a:p>
            <a:pPr lvl="0"/>
            <a:endParaRPr lang="sv-SE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6493930"/>
            <a:ext cx="9144000" cy="364069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8" name="Picture 17" descr="infopaq_original_large_&gt;46mm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1" y="5893614"/>
            <a:ext cx="1620183" cy="491906"/>
          </a:xfrm>
          <a:prstGeom prst="rect">
            <a:avLst/>
          </a:prstGeom>
        </p:spPr>
      </p:pic>
      <p:sp>
        <p:nvSpPr>
          <p:cNvPr id="16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43465" y="6561218"/>
            <a:ext cx="4987798" cy="244800"/>
          </a:xfrm>
        </p:spPr>
        <p:txBody>
          <a:bodyPr tIns="0" rIns="0">
            <a:normAutofit/>
          </a:bodyPr>
          <a:lstStyle>
            <a:lvl1pPr algn="r">
              <a:defRPr sz="10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err="1" smtClean="0"/>
              <a:t>www.infopaq.se/no/dk/fi</a:t>
            </a:r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Verdana</a:t>
            </a:r>
            <a:r>
              <a:rPr lang="sv-SE" dirty="0" smtClean="0"/>
              <a:t> 20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3932238" cy="4138319"/>
          </a:xfrm>
        </p:spPr>
        <p:txBody>
          <a:bodyPr/>
          <a:lstStyle>
            <a:lvl1pPr marL="0" indent="0">
              <a:lnSpc>
                <a:spcPts val="1400"/>
              </a:lnSpc>
              <a:defRPr baseline="0"/>
            </a:lvl1pPr>
            <a:lvl2pPr marL="216000" indent="-144000">
              <a:lnSpc>
                <a:spcPts val="1400"/>
              </a:lnSpc>
              <a:defRPr/>
            </a:lvl2pPr>
            <a:lvl3pPr marL="216000" indent="-144000">
              <a:lnSpc>
                <a:spcPts val="1400"/>
              </a:lnSpc>
              <a:defRPr/>
            </a:lvl3pPr>
            <a:lvl4pPr marL="216000" indent="-144000">
              <a:lnSpc>
                <a:spcPts val="1400"/>
              </a:lnSpc>
              <a:defRPr/>
            </a:lvl4pPr>
            <a:lvl5pPr marL="216000" indent="-144000">
              <a:lnSpc>
                <a:spcPts val="1400"/>
              </a:lnSpc>
              <a:defRPr/>
            </a:lvl5pPr>
          </a:lstStyle>
          <a:p>
            <a:pPr lvl="0"/>
            <a:r>
              <a:rPr lang="sv-SE" dirty="0" err="1" smtClean="0"/>
              <a:t>Heading:Verdana</a:t>
            </a:r>
            <a:r>
              <a:rPr lang="sv-SE" dirty="0" smtClean="0"/>
              <a:t> 14 pt and </a:t>
            </a:r>
            <a:r>
              <a:rPr lang="sv-SE" dirty="0" err="1" smtClean="0"/>
              <a:t>body</a:t>
            </a:r>
            <a:r>
              <a:rPr lang="sv-SE" dirty="0" smtClean="0"/>
              <a:t> </a:t>
            </a:r>
            <a:r>
              <a:rPr lang="sv-SE" dirty="0" err="1" smtClean="0"/>
              <a:t>text:Verdana</a:t>
            </a:r>
            <a:r>
              <a:rPr lang="sv-SE" dirty="0" smtClean="0"/>
              <a:t> 10 pt </a:t>
            </a:r>
          </a:p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text </a:t>
            </a:r>
            <a:r>
              <a:rPr lang="sv-SE" dirty="0" err="1" smtClean="0"/>
              <a:t>styles</a:t>
            </a:r>
            <a:endParaRPr lang="sv-SE" dirty="0" smtClean="0"/>
          </a:p>
          <a:p>
            <a:pPr lvl="1"/>
            <a:r>
              <a:rPr lang="sv-SE" dirty="0" smtClean="0"/>
              <a:t>Second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2"/>
            <a:r>
              <a:rPr lang="sv-SE" dirty="0" err="1" smtClean="0"/>
              <a:t>Third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3"/>
            <a:r>
              <a:rPr lang="sv-SE" dirty="0" err="1" smtClean="0"/>
              <a:t>Fourth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4"/>
            <a:r>
              <a:rPr lang="sv-SE" dirty="0" err="1" smtClean="0"/>
              <a:t>Fifth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798513"/>
            <a:ext cx="3932238" cy="277812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 err="1" smtClean="0"/>
              <a:t>Name</a:t>
            </a:r>
            <a:r>
              <a:rPr lang="sv-SE" dirty="0" smtClean="0"/>
              <a:t> of Client</a:t>
            </a:r>
            <a:endParaRPr lang="sv-SE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41838" y="799200"/>
            <a:ext cx="3959938" cy="277812"/>
          </a:xfrm>
        </p:spPr>
        <p:txBody>
          <a:bodyPr/>
          <a:lstStyle>
            <a:lvl1pPr algn="r">
              <a:defRPr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 smtClean="0"/>
              <a:t>Month, year</a:t>
            </a:r>
            <a:endParaRPr lang="sv-SE" dirty="0"/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541838" y="1600200"/>
            <a:ext cx="3932238" cy="4138319"/>
          </a:xfrm>
        </p:spPr>
        <p:txBody>
          <a:bodyPr/>
          <a:lstStyle>
            <a:lvl1pPr marL="0" indent="0">
              <a:lnSpc>
                <a:spcPts val="1400"/>
              </a:lnSpc>
              <a:defRPr/>
            </a:lvl1pPr>
            <a:lvl2pPr marL="0" indent="0">
              <a:lnSpc>
                <a:spcPts val="1400"/>
              </a:lnSpc>
              <a:defRPr/>
            </a:lvl2pPr>
            <a:lvl3pPr marL="237600" indent="-144000">
              <a:lnSpc>
                <a:spcPts val="1400"/>
              </a:lnSpc>
              <a:defRPr/>
            </a:lvl3pPr>
            <a:lvl4pPr marL="237600" indent="-144000">
              <a:lnSpc>
                <a:spcPts val="1400"/>
              </a:lnSpc>
              <a:defRPr/>
            </a:lvl4pPr>
            <a:lvl5pPr marL="237600" indent="-144000">
              <a:lnSpc>
                <a:spcPts val="1400"/>
              </a:lnSpc>
              <a:defRPr/>
            </a:lvl5pPr>
          </a:lstStyle>
          <a:p>
            <a:pPr lvl="0"/>
            <a:r>
              <a:rPr lang="sv-SE" dirty="0" err="1" smtClean="0"/>
              <a:t>Heading:Verdana</a:t>
            </a:r>
            <a:r>
              <a:rPr lang="sv-SE" dirty="0" smtClean="0"/>
              <a:t> 14 pt and </a:t>
            </a:r>
            <a:r>
              <a:rPr lang="sv-SE" dirty="0" err="1" smtClean="0"/>
              <a:t>body</a:t>
            </a:r>
            <a:r>
              <a:rPr lang="sv-SE" dirty="0" smtClean="0"/>
              <a:t> </a:t>
            </a:r>
            <a:r>
              <a:rPr lang="sv-SE" dirty="0" err="1" smtClean="0"/>
              <a:t>text:Verdana</a:t>
            </a:r>
            <a:r>
              <a:rPr lang="sv-SE" dirty="0" smtClean="0"/>
              <a:t> 10 pt </a:t>
            </a:r>
          </a:p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text </a:t>
            </a:r>
            <a:r>
              <a:rPr lang="sv-SE" dirty="0" err="1" smtClean="0"/>
              <a:t>styles</a:t>
            </a:r>
            <a:endParaRPr lang="sv-SE" dirty="0" smtClean="0"/>
          </a:p>
          <a:p>
            <a:pPr lvl="2"/>
            <a:r>
              <a:rPr lang="sv-SE" dirty="0" smtClean="0"/>
              <a:t>Second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3"/>
            <a:r>
              <a:rPr lang="sv-SE" dirty="0" err="1" smtClean="0"/>
              <a:t>Third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3"/>
            <a:r>
              <a:rPr lang="sv-SE" dirty="0" err="1" smtClean="0"/>
              <a:t>Fourth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4"/>
            <a:r>
              <a:rPr lang="sv-SE" dirty="0" err="1" smtClean="0"/>
              <a:t>Fifth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>
                <a:solidFill>
                  <a:schemeClr val="tx2"/>
                </a:solidFill>
              </a:rPr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Verdana</a:t>
            </a:r>
            <a:r>
              <a:rPr lang="sv-SE" dirty="0" smtClean="0"/>
              <a:t> 20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3932238" cy="4138319"/>
          </a:xfrm>
        </p:spPr>
        <p:txBody>
          <a:bodyPr/>
          <a:lstStyle>
            <a:lvl1pPr marL="216000" indent="-144000">
              <a:lnSpc>
                <a:spcPts val="1400"/>
              </a:lnSpc>
              <a:defRPr lang="sv-SE" sz="10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0" indent="-144000">
              <a:lnSpc>
                <a:spcPts val="1400"/>
              </a:lnSpc>
              <a:defRPr/>
            </a:lvl2pPr>
            <a:lvl3pPr marL="216000" indent="-144000">
              <a:lnSpc>
                <a:spcPts val="1400"/>
              </a:lnSpc>
              <a:defRPr/>
            </a:lvl3pPr>
            <a:lvl4pPr marL="216000" indent="-144000">
              <a:lnSpc>
                <a:spcPts val="1400"/>
              </a:lnSpc>
              <a:defRPr/>
            </a:lvl4pPr>
            <a:lvl5pPr marL="216000" indent="-144000">
              <a:lnSpc>
                <a:spcPts val="1400"/>
              </a:lnSpc>
              <a:defRPr/>
            </a:lvl5pPr>
          </a:lstStyle>
          <a:p>
            <a:pPr lvl="0"/>
            <a:r>
              <a:rPr lang="sv-SE" dirty="0" err="1" smtClean="0"/>
              <a:t>Heading:Verdana</a:t>
            </a:r>
            <a:r>
              <a:rPr lang="sv-SE" dirty="0" smtClean="0"/>
              <a:t> 14 pt and </a:t>
            </a:r>
            <a:r>
              <a:rPr lang="sv-SE" dirty="0" err="1" smtClean="0"/>
              <a:t>body</a:t>
            </a:r>
            <a:r>
              <a:rPr lang="sv-SE" dirty="0" smtClean="0"/>
              <a:t> </a:t>
            </a:r>
            <a:r>
              <a:rPr lang="sv-SE" dirty="0" err="1" smtClean="0"/>
              <a:t>text:Verdana</a:t>
            </a:r>
            <a:r>
              <a:rPr lang="sv-SE" dirty="0" smtClean="0"/>
              <a:t> 10 pt </a:t>
            </a:r>
          </a:p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text </a:t>
            </a:r>
            <a:r>
              <a:rPr lang="sv-SE" dirty="0" err="1" smtClean="0"/>
              <a:t>styles</a:t>
            </a:r>
            <a:endParaRPr lang="sv-SE" dirty="0" smtClean="0"/>
          </a:p>
          <a:p>
            <a:pPr lvl="1"/>
            <a:r>
              <a:rPr lang="sv-SE" dirty="0" smtClean="0"/>
              <a:t>Second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2"/>
            <a:r>
              <a:rPr lang="sv-SE" dirty="0" err="1" smtClean="0"/>
              <a:t>Third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3"/>
            <a:r>
              <a:rPr lang="sv-SE" dirty="0" err="1" smtClean="0"/>
              <a:t>Fourth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4"/>
            <a:r>
              <a:rPr lang="sv-SE" dirty="0" err="1" smtClean="0"/>
              <a:t>Fifth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798513"/>
            <a:ext cx="3932238" cy="277812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 err="1" smtClean="0"/>
              <a:t>Name</a:t>
            </a:r>
            <a:r>
              <a:rPr lang="sv-SE" dirty="0" smtClean="0"/>
              <a:t> of Client</a:t>
            </a:r>
            <a:endParaRPr lang="sv-SE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41838" y="799200"/>
            <a:ext cx="3959938" cy="277812"/>
          </a:xfrm>
        </p:spPr>
        <p:txBody>
          <a:bodyPr/>
          <a:lstStyle>
            <a:lvl1pPr algn="r">
              <a:defRPr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 smtClean="0"/>
              <a:t>Month, year</a:t>
            </a:r>
            <a:endParaRPr lang="sv-SE" dirty="0"/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541838" y="1600200"/>
            <a:ext cx="3932238" cy="4138319"/>
          </a:xfrm>
        </p:spPr>
        <p:txBody>
          <a:bodyPr/>
          <a:lstStyle>
            <a:lvl1pPr marL="216000" indent="-144000">
              <a:lnSpc>
                <a:spcPts val="1400"/>
              </a:lnSpc>
              <a:defRPr/>
            </a:lvl1pPr>
            <a:lvl2pPr marL="216000" indent="-144000">
              <a:lnSpc>
                <a:spcPts val="1400"/>
              </a:lnSpc>
              <a:defRPr/>
            </a:lvl2pPr>
            <a:lvl3pPr marL="216000" indent="-144000">
              <a:lnSpc>
                <a:spcPts val="1400"/>
              </a:lnSpc>
              <a:defRPr/>
            </a:lvl3pPr>
            <a:lvl4pPr marL="216000" indent="-144000">
              <a:lnSpc>
                <a:spcPts val="1400"/>
              </a:lnSpc>
              <a:defRPr/>
            </a:lvl4pPr>
            <a:lvl5pPr marL="216000" indent="-144000">
              <a:lnSpc>
                <a:spcPts val="1400"/>
              </a:lnSpc>
              <a:defRPr/>
            </a:lvl5pPr>
          </a:lstStyle>
          <a:p>
            <a:pPr lvl="0"/>
            <a:r>
              <a:rPr lang="sv-SE" dirty="0" err="1" smtClean="0"/>
              <a:t>Heading:Verdana</a:t>
            </a:r>
            <a:r>
              <a:rPr lang="sv-SE" dirty="0" smtClean="0"/>
              <a:t> 14 pt and </a:t>
            </a:r>
            <a:r>
              <a:rPr lang="sv-SE" dirty="0" err="1" smtClean="0"/>
              <a:t>body</a:t>
            </a:r>
            <a:r>
              <a:rPr lang="sv-SE" dirty="0" smtClean="0"/>
              <a:t> </a:t>
            </a:r>
            <a:r>
              <a:rPr lang="sv-SE" dirty="0" err="1" smtClean="0"/>
              <a:t>text:Verdana</a:t>
            </a:r>
            <a:r>
              <a:rPr lang="sv-SE" dirty="0" smtClean="0"/>
              <a:t> 10 pt </a:t>
            </a:r>
          </a:p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text </a:t>
            </a:r>
            <a:r>
              <a:rPr lang="sv-SE" dirty="0" err="1" smtClean="0"/>
              <a:t>styles</a:t>
            </a:r>
            <a:endParaRPr lang="sv-SE" dirty="0" smtClean="0"/>
          </a:p>
          <a:p>
            <a:pPr lvl="1"/>
            <a:r>
              <a:rPr lang="sv-SE" dirty="0" smtClean="0"/>
              <a:t>Second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2"/>
            <a:r>
              <a:rPr lang="sv-SE" dirty="0" err="1" smtClean="0"/>
              <a:t>Third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3"/>
            <a:r>
              <a:rPr lang="sv-SE" dirty="0" err="1" smtClean="0"/>
              <a:t>Fourth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4"/>
            <a:r>
              <a:rPr lang="sv-SE" dirty="0" err="1" smtClean="0"/>
              <a:t>Fifth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>
                <a:solidFill>
                  <a:schemeClr val="tx2"/>
                </a:solidFill>
              </a:rPr>
              <a:pPr/>
              <a:t>‹#›</a:t>
            </a:fld>
            <a:endParaRPr lang="sv-SE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313388"/>
            <a:ext cx="3932238" cy="277812"/>
          </a:xfrm>
        </p:spPr>
        <p:txBody>
          <a:bodyPr>
            <a:noAutofit/>
          </a:bodyPr>
          <a:lstStyle>
            <a:lvl1pPr>
              <a:defRPr sz="14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 14 pt</a:t>
            </a:r>
            <a:endParaRPr lang="sv-SE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4541838" y="1314000"/>
            <a:ext cx="3932238" cy="277812"/>
          </a:xfrm>
        </p:spPr>
        <p:txBody>
          <a:bodyPr>
            <a:noAutofit/>
          </a:bodyPr>
          <a:lstStyle>
            <a:lvl1pPr>
              <a:defRPr sz="14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 14 pt</a:t>
            </a:r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Verdana</a:t>
            </a:r>
            <a:r>
              <a:rPr lang="sv-SE" dirty="0" smtClean="0"/>
              <a:t> 20</a:t>
            </a:r>
            <a:endParaRPr lang="sv-SE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798513"/>
            <a:ext cx="3932238" cy="277812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 err="1" smtClean="0"/>
              <a:t>Name</a:t>
            </a:r>
            <a:r>
              <a:rPr lang="sv-SE" dirty="0" smtClean="0"/>
              <a:t> of Company</a:t>
            </a:r>
            <a:endParaRPr lang="sv-SE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41838" y="799200"/>
            <a:ext cx="3959938" cy="277812"/>
          </a:xfrm>
        </p:spPr>
        <p:txBody>
          <a:bodyPr/>
          <a:lstStyle>
            <a:lvl1pPr algn="r">
              <a:defRPr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 smtClean="0"/>
              <a:t>Date</a:t>
            </a:r>
            <a:endParaRPr lang="sv-S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>
                <a:solidFill>
                  <a:schemeClr val="tx2"/>
                </a:solidFill>
              </a:rPr>
              <a:pPr/>
              <a:t>‹#›</a:t>
            </a:fld>
            <a:endParaRPr lang="sv-SE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57200" y="1602000"/>
            <a:ext cx="8043863" cy="4097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93930"/>
            <a:ext cx="9144000" cy="364069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439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825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 err="1" smtClean="0"/>
              <a:t>Body</a:t>
            </a:r>
            <a:r>
              <a:rPr lang="sv-SE" dirty="0" smtClean="0"/>
              <a:t> text </a:t>
            </a:r>
            <a:r>
              <a:rPr lang="sv-SE" dirty="0" err="1" smtClean="0"/>
              <a:t>Verdana</a:t>
            </a:r>
            <a:r>
              <a:rPr lang="sv-SE" dirty="0" smtClean="0"/>
              <a:t> 10 pt</a:t>
            </a:r>
          </a:p>
          <a:p>
            <a:pPr lvl="1"/>
            <a:r>
              <a:rPr lang="sv-SE" dirty="0" smtClean="0"/>
              <a:t>Second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2"/>
            <a:r>
              <a:rPr lang="sv-SE" dirty="0" err="1" smtClean="0"/>
              <a:t>Third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3"/>
            <a:r>
              <a:rPr lang="sv-SE" dirty="0" err="1" smtClean="0"/>
              <a:t>Fourth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4"/>
            <a:r>
              <a:rPr lang="sv-SE" dirty="0" err="1" smtClean="0"/>
              <a:t>Fifth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2345" y="6530503"/>
            <a:ext cx="2133600" cy="233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B8011-FF87-9C49-9FF0-BBA25E522707}" type="slidenum">
              <a:rPr lang="sv-SE" smtClean="0">
                <a:solidFill>
                  <a:schemeClr val="tx2"/>
                </a:solidFill>
              </a:rPr>
              <a:pPr/>
              <a:t>‹#›</a:t>
            </a:fld>
            <a:endParaRPr lang="sv-SE" dirty="0"/>
          </a:p>
        </p:txBody>
      </p:sp>
      <p:pic>
        <p:nvPicPr>
          <p:cNvPr id="8" name="Picture 7" descr="infopaq_original_large_&gt;46mm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0" y="5893200"/>
            <a:ext cx="1620183" cy="491906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0" y="782209"/>
            <a:ext cx="9144000" cy="1588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ts val="1400"/>
        </a:lnSpc>
        <a:spcBef>
          <a:spcPct val="20000"/>
        </a:spcBef>
        <a:buFont typeface="Arial"/>
        <a:buNone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ts val="1400"/>
        </a:lnSpc>
        <a:spcBef>
          <a:spcPct val="20000"/>
        </a:spcBef>
        <a:buClr>
          <a:schemeClr val="accent1"/>
        </a:buClr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ts val="1400"/>
        </a:lnSpc>
        <a:spcBef>
          <a:spcPct val="20000"/>
        </a:spcBef>
        <a:buClr>
          <a:schemeClr val="tx2"/>
        </a:buClr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ts val="1400"/>
        </a:lnSpc>
        <a:spcBef>
          <a:spcPct val="20000"/>
        </a:spcBef>
        <a:buClr>
          <a:schemeClr val="accent3"/>
        </a:buClr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ts val="1400"/>
        </a:lnSpc>
        <a:spcBef>
          <a:spcPct val="20000"/>
        </a:spcBef>
        <a:buClr>
          <a:schemeClr val="accent2"/>
        </a:buClr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henrik.zettergren@infopaq.se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 err="1" smtClean="0"/>
              <a:t>Eventbarometern</a:t>
            </a:r>
            <a:r>
              <a:rPr lang="sv-SE" dirty="0" smtClean="0"/>
              <a:t> 2010</a:t>
            </a:r>
            <a:endParaRPr lang="sv-S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err="1" smtClean="0"/>
              <a:t>Infopaq/Sponsrings</a:t>
            </a:r>
            <a:r>
              <a:rPr lang="sv-SE" dirty="0" smtClean="0"/>
              <a:t> och </a:t>
            </a:r>
            <a:r>
              <a:rPr lang="sv-SE" dirty="0" err="1" smtClean="0"/>
              <a:t>Eventföreningen</a:t>
            </a:r>
            <a:endParaRPr lang="sv-SE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 smtClean="0"/>
              <a:t>16 september 2009 – 15 september 2010</a:t>
            </a:r>
          </a:p>
          <a:p>
            <a:endParaRPr lang="sv-S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Henrik Zettergren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smtClean="0"/>
              <a:t>www.infopaq.se/no/dk/fi</a:t>
            </a:r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14168" y="274638"/>
            <a:ext cx="8229600" cy="524393"/>
          </a:xfrm>
        </p:spPr>
        <p:txBody>
          <a:bodyPr/>
          <a:lstStyle/>
          <a:p>
            <a:r>
              <a:rPr lang="sv-SE" dirty="0" err="1" smtClean="0"/>
              <a:t>Eventbarometern</a:t>
            </a:r>
            <a:endParaRPr lang="sv-SE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err="1" smtClean="0"/>
              <a:t>Infopaq/Sponsrings</a:t>
            </a:r>
            <a:r>
              <a:rPr lang="sv-SE" dirty="0" smtClean="0"/>
              <a:t> och </a:t>
            </a:r>
            <a:r>
              <a:rPr lang="sv-SE" dirty="0" err="1" smtClean="0"/>
              <a:t>Eventföreningen</a:t>
            </a:r>
            <a:endParaRPr lang="sv-SE" dirty="0" smtClean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 err="1" smtClean="0"/>
              <a:t>Eventbarometern</a:t>
            </a:r>
            <a:r>
              <a:rPr lang="sv-SE" dirty="0" smtClean="0"/>
              <a:t> 2010</a:t>
            </a:r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>
                <a:solidFill>
                  <a:schemeClr val="tx2"/>
                </a:solidFill>
              </a:rPr>
              <a:pPr/>
              <a:t>2</a:t>
            </a:fld>
            <a:endParaRPr lang="sv-SE" dirty="0"/>
          </a:p>
        </p:txBody>
      </p:sp>
      <p:pic>
        <p:nvPicPr>
          <p:cNvPr id="6" name="Bild 1" descr="sefs log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392" y="5860519"/>
            <a:ext cx="1428760" cy="45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3"/>
          <p:cNvSpPr txBox="1">
            <a:spLocks/>
          </p:cNvSpPr>
          <p:nvPr/>
        </p:nvSpPr>
        <p:spPr>
          <a:xfrm>
            <a:off x="499640" y="1271751"/>
            <a:ext cx="4324608" cy="5808662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ts val="1400"/>
              </a:lnSpc>
              <a:spcBef>
                <a:spcPct val="20000"/>
              </a:spcBef>
              <a:defRPr/>
            </a:pPr>
            <a:r>
              <a:rPr lang="sv-SE" sz="1000" smtClean="0"/>
              <a:t>Eventbarometern</a:t>
            </a:r>
            <a:r>
              <a:rPr lang="sv-SE" sz="1000" dirty="0" smtClean="0"/>
              <a:t> är en topplista över vilka evenemang som fått mest utrymme på mediernas nyhetssajter. Det är nu sjätte året i rad, som </a:t>
            </a:r>
            <a:r>
              <a:rPr lang="sv-SE" sz="1000" dirty="0" err="1" smtClean="0"/>
              <a:t>Infopaq</a:t>
            </a:r>
            <a:r>
              <a:rPr lang="sv-SE" sz="1000" dirty="0" smtClean="0"/>
              <a:t> och Sponsrings- och </a:t>
            </a:r>
            <a:r>
              <a:rPr lang="sv-SE" sz="1000" dirty="0" err="1" smtClean="0"/>
              <a:t>Eventföreningen</a:t>
            </a:r>
            <a:r>
              <a:rPr lang="sv-SE" sz="1000" dirty="0" smtClean="0"/>
              <a:t> tillsammans listar de svenska eventen.</a:t>
            </a:r>
          </a:p>
          <a:p>
            <a:pPr lvl="0">
              <a:lnSpc>
                <a:spcPts val="1400"/>
              </a:lnSpc>
              <a:spcBef>
                <a:spcPct val="20000"/>
              </a:spcBef>
              <a:defRPr/>
            </a:pP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lnSpc>
                <a:spcPts val="1400"/>
              </a:lnSpc>
              <a:spcBef>
                <a:spcPct val="20000"/>
              </a:spcBef>
              <a:defRPr/>
            </a:pP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Årets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barometer visar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på rekordgenomslag för de för nästan alla evenemang. Framför allt är det de största musikevenemangen som ökat sin publicitet mest. Även stadsfestivalerna har </a:t>
            </a:r>
            <a:r>
              <a:rPr lang="sv-SE" sz="1000" dirty="0" smtClean="0"/>
              <a:t>gått starkt framåt.</a:t>
            </a:r>
            <a:endParaRPr kumimoji="0" lang="sv-SE" sz="1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sv-SE" sz="1000" dirty="0" smtClean="0"/>
          </a:p>
          <a:p>
            <a:pPr lvl="0">
              <a:lnSpc>
                <a:spcPts val="1400"/>
              </a:lnSpc>
              <a:spcBef>
                <a:spcPct val="20000"/>
              </a:spcBef>
              <a:defRPr/>
            </a:pPr>
            <a:r>
              <a:rPr lang="sv-SE" sz="1000" dirty="0" smtClean="0"/>
              <a:t>Analysen är baserad på en sökning i </a:t>
            </a:r>
            <a:r>
              <a:rPr lang="sv-SE" sz="1000" dirty="0" err="1" smtClean="0"/>
              <a:t>Infopaqs</a:t>
            </a:r>
            <a:r>
              <a:rPr lang="sv-SE" sz="1000" dirty="0" smtClean="0"/>
              <a:t> Medieagent som är ett omfattande länkarkiv med information som publiceras på svenska nyhetssajter. Bloggar, eterinslag, nyhetsbrev (som inte publiceras på nyhetssajter) eller digitaliserade tidningsartiklar räknas inte in.</a:t>
            </a:r>
          </a:p>
          <a:p>
            <a:pPr lvl="0">
              <a:lnSpc>
                <a:spcPts val="1400"/>
              </a:lnSpc>
              <a:spcBef>
                <a:spcPct val="20000"/>
              </a:spcBef>
              <a:defRPr/>
            </a:pPr>
            <a:endParaRPr lang="sv-SE" sz="1000" dirty="0" smtClean="0"/>
          </a:p>
          <a:p>
            <a:pPr lvl="0">
              <a:lnSpc>
                <a:spcPts val="1400"/>
              </a:lnSpc>
              <a:spcBef>
                <a:spcPct val="20000"/>
              </a:spcBef>
              <a:defRPr/>
            </a:pPr>
            <a:r>
              <a:rPr lang="sv-SE" sz="1000" dirty="0" smtClean="0"/>
              <a:t>Den undersökta perioden är 16 september 2009 till och med 15  september 2010.  </a:t>
            </a: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sv-SE" sz="1000" baseline="0" dirty="0" smtClean="0"/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Upp 16"/>
          <p:cNvSpPr/>
          <p:nvPr/>
        </p:nvSpPr>
        <p:spPr>
          <a:xfrm rot="5400000">
            <a:off x="2033874" y="12367927"/>
            <a:ext cx="113727" cy="219076"/>
          </a:xfrm>
          <a:prstGeom prst="upArrow">
            <a:avLst/>
          </a:prstGeom>
          <a:solidFill>
            <a:schemeClr val="bg2">
              <a:lumMod val="9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Upp 6"/>
          <p:cNvSpPr/>
          <p:nvPr/>
        </p:nvSpPr>
        <p:spPr>
          <a:xfrm>
            <a:off x="1952625" y="12573000"/>
            <a:ext cx="256032" cy="161925"/>
          </a:xfrm>
          <a:prstGeom prst="up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Upp 7"/>
          <p:cNvSpPr/>
          <p:nvPr/>
        </p:nvSpPr>
        <p:spPr>
          <a:xfrm>
            <a:off x="1952625" y="13201650"/>
            <a:ext cx="256032" cy="161925"/>
          </a:xfrm>
          <a:prstGeom prst="up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Upp 7"/>
          <p:cNvSpPr/>
          <p:nvPr/>
        </p:nvSpPr>
        <p:spPr>
          <a:xfrm>
            <a:off x="1952625" y="13411200"/>
            <a:ext cx="256032" cy="161925"/>
          </a:xfrm>
          <a:prstGeom prst="up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Upp 18"/>
          <p:cNvSpPr/>
          <p:nvPr/>
        </p:nvSpPr>
        <p:spPr>
          <a:xfrm rot="10800000">
            <a:off x="1952625" y="1278255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Upp 18"/>
          <p:cNvSpPr/>
          <p:nvPr/>
        </p:nvSpPr>
        <p:spPr>
          <a:xfrm rot="10800000">
            <a:off x="1952625" y="1299210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Upp 18"/>
          <p:cNvSpPr/>
          <p:nvPr/>
        </p:nvSpPr>
        <p:spPr>
          <a:xfrm rot="10800000">
            <a:off x="1952625" y="1362075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Upp 18"/>
          <p:cNvSpPr/>
          <p:nvPr/>
        </p:nvSpPr>
        <p:spPr>
          <a:xfrm rot="10800000">
            <a:off x="1952625" y="1383030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Upp 18"/>
          <p:cNvSpPr/>
          <p:nvPr/>
        </p:nvSpPr>
        <p:spPr>
          <a:xfrm rot="10800000">
            <a:off x="1952625" y="1403985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Content Placeholder 20"/>
          <p:cNvSpPr txBox="1">
            <a:spLocks/>
          </p:cNvSpPr>
          <p:nvPr/>
        </p:nvSpPr>
        <p:spPr>
          <a:xfrm>
            <a:off x="4569538" y="1600200"/>
            <a:ext cx="3932238" cy="236674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14168" y="274638"/>
            <a:ext cx="8229600" cy="524393"/>
          </a:xfrm>
        </p:spPr>
        <p:txBody>
          <a:bodyPr/>
          <a:lstStyle/>
          <a:p>
            <a:r>
              <a:rPr lang="sv-SE" dirty="0" smtClean="0"/>
              <a:t>Sommaridrottsevenemang</a:t>
            </a:r>
            <a:endParaRPr lang="sv-SE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err="1" smtClean="0"/>
              <a:t>Infopaq/Sponsrings</a:t>
            </a:r>
            <a:r>
              <a:rPr lang="sv-SE" dirty="0" smtClean="0"/>
              <a:t> och </a:t>
            </a:r>
            <a:r>
              <a:rPr lang="sv-SE" dirty="0" err="1" smtClean="0"/>
              <a:t>Eventföreningen</a:t>
            </a:r>
            <a:endParaRPr lang="sv-SE" dirty="0" smtClean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 err="1" smtClean="0"/>
              <a:t>Eventbarometern</a:t>
            </a:r>
            <a:r>
              <a:rPr lang="sv-SE" dirty="0" smtClean="0"/>
              <a:t> 2010</a:t>
            </a:r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>
                <a:solidFill>
                  <a:schemeClr val="tx2"/>
                </a:solidFill>
              </a:rPr>
              <a:pPr/>
              <a:t>3</a:t>
            </a:fld>
            <a:endParaRPr lang="sv-SE" dirty="0"/>
          </a:p>
        </p:txBody>
      </p:sp>
      <p:pic>
        <p:nvPicPr>
          <p:cNvPr id="6" name="Bild 1" descr="sefs log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392" y="5860519"/>
            <a:ext cx="1428760" cy="45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tshållare för innehåll 3"/>
          <p:cNvSpPr txBox="1">
            <a:spLocks/>
          </p:cNvSpPr>
          <p:nvPr/>
        </p:nvSpPr>
        <p:spPr>
          <a:xfrm>
            <a:off x="4367444" y="1471448"/>
            <a:ext cx="4692650" cy="5808662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ts val="1400"/>
              </a:lnSpc>
              <a:spcBef>
                <a:spcPct val="20000"/>
              </a:spcBef>
              <a:defRPr/>
            </a:pP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 är inte längre idrottsevenemangen som får det största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genomslaget</a:t>
            </a:r>
            <a:r>
              <a:rPr lang="sv-SE" sz="1000" dirty="0" smtClean="0"/>
              <a:t>. Publicitetsgapet mellan idrottsevenemangen och musikevenemangen är utsuddat. </a:t>
            </a: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Bland sommar</a:t>
            </a:r>
            <a:r>
              <a:rPr lang="sv-SE" sz="1000" noProof="0" dirty="0" smtClean="0"/>
              <a:t>idrottsevenemangen finns dock betydligt fler som får stort medialt utrymme.</a:t>
            </a: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Elitloppet har under flera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år haft ett kraftigt uppsving och ökningen bara fortsätter. Nästan hela ökningen ligger i anslutning till själva loppet, framför allt dagarna före och efter. Publiciteten under de tre tävlingsdagarna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svarar dock för mindre än 10 procent av hela årets medienärvaro.</a:t>
            </a: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Scandinavian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Masters och Göteborgsvarvet är de två </a:t>
            </a:r>
            <a:r>
              <a:rPr kumimoji="0" lang="sv-SE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sommarevent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som ökat sitt genomslag mest. För golfturneringen är det andra året i rad som tar ett kraftigt hopp.</a:t>
            </a: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Ett av de senaste årens mest omskrivna idrottsevenemang, DN-galan, backade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rejält förra året och fortsätter att tappa även i år. </a:t>
            </a: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Orsaken här är att förhandsskriverierna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varit ytterst blygsamma och att uppmärksamheten inte kommer förrän två veckor innan, då flera världsstjärnor presenteras. Intresset dagarna före är dock mycket högt.</a:t>
            </a: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Upp 16"/>
          <p:cNvSpPr/>
          <p:nvPr/>
        </p:nvSpPr>
        <p:spPr>
          <a:xfrm rot="5400000">
            <a:off x="2033874" y="12367927"/>
            <a:ext cx="113727" cy="219076"/>
          </a:xfrm>
          <a:prstGeom prst="upArrow">
            <a:avLst/>
          </a:prstGeom>
          <a:solidFill>
            <a:schemeClr val="bg2">
              <a:lumMod val="9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Upp 6"/>
          <p:cNvSpPr/>
          <p:nvPr/>
        </p:nvSpPr>
        <p:spPr>
          <a:xfrm>
            <a:off x="1952625" y="12573000"/>
            <a:ext cx="256032" cy="161925"/>
          </a:xfrm>
          <a:prstGeom prst="up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Upp 7"/>
          <p:cNvSpPr/>
          <p:nvPr/>
        </p:nvSpPr>
        <p:spPr>
          <a:xfrm>
            <a:off x="1952625" y="13201650"/>
            <a:ext cx="256032" cy="161925"/>
          </a:xfrm>
          <a:prstGeom prst="up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Upp 7"/>
          <p:cNvSpPr/>
          <p:nvPr/>
        </p:nvSpPr>
        <p:spPr>
          <a:xfrm>
            <a:off x="1952625" y="13411200"/>
            <a:ext cx="256032" cy="161925"/>
          </a:xfrm>
          <a:prstGeom prst="up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Upp 18"/>
          <p:cNvSpPr/>
          <p:nvPr/>
        </p:nvSpPr>
        <p:spPr>
          <a:xfrm rot="10800000">
            <a:off x="1952625" y="1278255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Upp 18"/>
          <p:cNvSpPr/>
          <p:nvPr/>
        </p:nvSpPr>
        <p:spPr>
          <a:xfrm rot="10800000">
            <a:off x="1952625" y="1299210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Upp 18"/>
          <p:cNvSpPr/>
          <p:nvPr/>
        </p:nvSpPr>
        <p:spPr>
          <a:xfrm rot="10800000">
            <a:off x="1952625" y="1362075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Upp 18"/>
          <p:cNvSpPr/>
          <p:nvPr/>
        </p:nvSpPr>
        <p:spPr>
          <a:xfrm rot="10800000">
            <a:off x="1952625" y="1383030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Upp 18"/>
          <p:cNvSpPr/>
          <p:nvPr/>
        </p:nvSpPr>
        <p:spPr>
          <a:xfrm rot="10800000">
            <a:off x="1952625" y="14039850"/>
            <a:ext cx="256032" cy="161925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03238" y="1471448"/>
          <a:ext cx="3448651" cy="2724150"/>
        </p:xfrm>
        <a:graphic>
          <a:graphicData uri="http://schemas.openxmlformats.org/drawingml/2006/table">
            <a:tbl>
              <a:tblPr/>
              <a:tblGrid>
                <a:gridCol w="259212"/>
                <a:gridCol w="1859567"/>
                <a:gridCol w="664936"/>
                <a:gridCol w="664936"/>
              </a:tblGrid>
              <a:tr h="2095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i år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förra året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Elitloppet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Franklin Gothic Medium"/>
                        </a:rPr>
                        <a:t>2422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1968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Swedish Open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1414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1472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Finnkampen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1367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1145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latin typeface="Franklin Gothic Medium"/>
                        </a:rPr>
                        <a:t>Scandinavian </a:t>
                      </a:r>
                      <a:r>
                        <a:rPr lang="en-US" sz="1100" b="1" i="0" u="none" strike="noStrike" dirty="0">
                          <a:latin typeface="Franklin Gothic Medium"/>
                        </a:rPr>
                        <a:t>Masters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1347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961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O-Ringen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929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917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DN-Galan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906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1002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Gothia Cup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834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974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Göteborgsvarvet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808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Franklin Gothic Medium"/>
                        </a:rPr>
                        <a:t>557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14168" y="274638"/>
            <a:ext cx="8229600" cy="524393"/>
          </a:xfrm>
        </p:spPr>
        <p:txBody>
          <a:bodyPr/>
          <a:lstStyle/>
          <a:p>
            <a:r>
              <a:rPr lang="sv-SE" dirty="0" smtClean="0"/>
              <a:t>Vinteridrottsevenemang</a:t>
            </a:r>
            <a:endParaRPr lang="sv-SE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err="1" smtClean="0"/>
              <a:t>Infopaq/Sponsrings</a:t>
            </a:r>
            <a:r>
              <a:rPr lang="sv-SE" dirty="0" smtClean="0"/>
              <a:t> och </a:t>
            </a:r>
            <a:r>
              <a:rPr lang="sv-SE" dirty="0" err="1" smtClean="0"/>
              <a:t>Eventföreningen</a:t>
            </a:r>
            <a:endParaRPr lang="sv-SE" dirty="0" smtClean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 err="1" smtClean="0"/>
              <a:t>Eventbarometern</a:t>
            </a:r>
            <a:r>
              <a:rPr lang="sv-SE" dirty="0" smtClean="0"/>
              <a:t> 2010</a:t>
            </a:r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>
                <a:solidFill>
                  <a:schemeClr val="tx2"/>
                </a:solidFill>
              </a:rPr>
              <a:pPr/>
              <a:t>4</a:t>
            </a:fld>
            <a:endParaRPr lang="sv-SE" dirty="0"/>
          </a:p>
        </p:txBody>
      </p:sp>
      <p:pic>
        <p:nvPicPr>
          <p:cNvPr id="6" name="Bild 1" descr="sefs log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392" y="5860519"/>
            <a:ext cx="1428760" cy="45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latshållare för innehåll 3"/>
          <p:cNvSpPr txBox="1">
            <a:spLocks/>
          </p:cNvSpPr>
          <p:nvPr/>
        </p:nvSpPr>
        <p:spPr bwMode="auto">
          <a:xfrm>
            <a:off x="4452498" y="1352550"/>
            <a:ext cx="4397210" cy="580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78" tIns="52139" rIns="104278" bIns="52139" numCol="1" anchor="t" anchorCtr="0" compatLnSpc="1">
            <a:prstTxWarp prst="textNoShape">
              <a:avLst/>
            </a:prstTxWarp>
          </a:bodyPr>
          <a:lstStyle/>
          <a:p>
            <a:pPr lvl="0"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sv-SE" sz="1000" kern="0" dirty="0" smtClean="0">
                <a:solidFill>
                  <a:srgbClr val="000000"/>
                </a:solidFill>
              </a:rPr>
              <a:t>Den inbördes ordningen på listan över vinteridrottsevenemang är den samma som förra året, men </a:t>
            </a: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förändringarna för de enskilda tävlingarna</a:t>
            </a:r>
            <a:r>
              <a:rPr kumimoji="0" lang="sv-SE" sz="10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är stora</a:t>
            </a: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lvl="0"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sv-SE" sz="1000" kern="0" dirty="0" smtClean="0">
              <a:solidFill>
                <a:srgbClr val="000000"/>
              </a:solidFill>
            </a:endParaRPr>
          </a:p>
          <a:p>
            <a:pPr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sv-SE" sz="1000" kern="0" dirty="0" smtClean="0">
                <a:solidFill>
                  <a:srgbClr val="000000"/>
                </a:solidFill>
              </a:rPr>
              <a:t>Vasaloppet står i en klass för sig. Det är inte bara det idrottsevenemang som får mest uppmärksamhet av alla. Det är samtidigt det </a:t>
            </a:r>
            <a:r>
              <a:rPr lang="sv-SE" sz="1000" kern="0" dirty="0" err="1" smtClean="0">
                <a:solidFill>
                  <a:srgbClr val="000000"/>
                </a:solidFill>
              </a:rPr>
              <a:t>idrottsevent</a:t>
            </a:r>
            <a:r>
              <a:rPr lang="sv-SE" sz="1000" kern="0" dirty="0" smtClean="0">
                <a:solidFill>
                  <a:srgbClr val="000000"/>
                </a:solidFill>
              </a:rPr>
              <a:t> som visar upp den största ökningen. Till skillnad mot förra året är Vasaloppets publicitet mer utspridd under året. Förra året fanns det ett mycket tydligare fokus på själva tävlingen. I år finns två tredjedelar av publiciteten före och efter Vasaloppsveckan.</a:t>
            </a:r>
          </a:p>
          <a:p>
            <a:pPr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sv-SE" sz="1000" kern="0" dirty="0" smtClean="0">
              <a:solidFill>
                <a:srgbClr val="000000"/>
              </a:solidFill>
            </a:endParaRPr>
          </a:p>
          <a:p>
            <a:pPr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Samtliga inomhusevenemang tappar publicitet. Mest backar Stockholm Open,</a:t>
            </a:r>
            <a:r>
              <a:rPr kumimoji="0" lang="sv-SE" sz="10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som inte lyckades locka till sig tennisvärldens största namn förra året. </a:t>
            </a:r>
          </a:p>
          <a:p>
            <a:pPr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sv-SE" sz="1000" kern="0" dirty="0" smtClean="0">
                <a:solidFill>
                  <a:srgbClr val="000000"/>
                </a:solidFill>
              </a:rPr>
              <a:t>Även LG Hockey Games och Stockholm Horse Show tappar publicitet. För hockeyturneringen är det </a:t>
            </a:r>
            <a:r>
              <a:rPr lang="sv-SE" sz="1000" kern="0" dirty="0" err="1" smtClean="0">
                <a:solidFill>
                  <a:srgbClr val="000000"/>
                </a:solidFill>
              </a:rPr>
              <a:t>det</a:t>
            </a:r>
            <a:r>
              <a:rPr lang="sv-SE" sz="1000" kern="0" dirty="0" smtClean="0">
                <a:solidFill>
                  <a:srgbClr val="000000"/>
                </a:solidFill>
              </a:rPr>
              <a:t> andra publicitetsraset i rad.</a:t>
            </a:r>
          </a:p>
          <a:p>
            <a:pPr lvl="0"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20110" y="1468160"/>
          <a:ext cx="3594536" cy="2171700"/>
        </p:xfrm>
        <a:graphic>
          <a:graphicData uri="http://schemas.openxmlformats.org/drawingml/2006/table">
            <a:tbl>
              <a:tblPr/>
              <a:tblGrid>
                <a:gridCol w="270177"/>
                <a:gridCol w="1938231"/>
                <a:gridCol w="693064"/>
                <a:gridCol w="693064"/>
              </a:tblGrid>
              <a:tr h="2095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i år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förra året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Vasaloppet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2567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2044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Stockholm Open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1086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1508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LG Hockey Games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493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639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Stockholm Horse Show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631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Lidingöloppet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405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386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latin typeface="Franklin Gothic Medium"/>
                        </a:rPr>
                        <a:t>Göteborg</a:t>
                      </a:r>
                      <a:r>
                        <a:rPr lang="en-US" sz="1100" b="1" i="0" u="none" strike="noStrike" dirty="0">
                          <a:latin typeface="Franklin Gothic Medium"/>
                        </a:rPr>
                        <a:t> Horse Show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310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Franklin Gothic Medium"/>
                        </a:rPr>
                        <a:t>360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14168" y="274638"/>
            <a:ext cx="8229600" cy="524393"/>
          </a:xfrm>
        </p:spPr>
        <p:txBody>
          <a:bodyPr/>
          <a:lstStyle/>
          <a:p>
            <a:r>
              <a:rPr lang="sv-SE" dirty="0" smtClean="0"/>
              <a:t>Musikevenemang</a:t>
            </a:r>
            <a:endParaRPr lang="sv-SE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err="1" smtClean="0"/>
              <a:t>Infopaq/Sponsrings</a:t>
            </a:r>
            <a:r>
              <a:rPr lang="sv-SE" dirty="0" smtClean="0"/>
              <a:t> och </a:t>
            </a:r>
            <a:r>
              <a:rPr lang="sv-SE" dirty="0" err="1" smtClean="0"/>
              <a:t>Eventföreningen</a:t>
            </a:r>
            <a:endParaRPr lang="sv-SE" dirty="0" smtClean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 err="1" smtClean="0"/>
              <a:t>Eventbarometern</a:t>
            </a:r>
            <a:r>
              <a:rPr lang="sv-SE" dirty="0" smtClean="0"/>
              <a:t> 2010</a:t>
            </a:r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>
                <a:solidFill>
                  <a:schemeClr val="tx2"/>
                </a:solidFill>
              </a:rPr>
              <a:pPr/>
              <a:t>5</a:t>
            </a:fld>
            <a:endParaRPr lang="sv-SE" dirty="0"/>
          </a:p>
        </p:txBody>
      </p:sp>
      <p:pic>
        <p:nvPicPr>
          <p:cNvPr id="6" name="Bild 1" descr="sefs log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392" y="5860519"/>
            <a:ext cx="1428760" cy="45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latshållare för innehåll 3"/>
          <p:cNvSpPr txBox="1">
            <a:spLocks/>
          </p:cNvSpPr>
          <p:nvPr/>
        </p:nvSpPr>
        <p:spPr bwMode="auto">
          <a:xfrm>
            <a:off x="4389438" y="1343943"/>
            <a:ext cx="4507136" cy="580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78" tIns="52139" rIns="104278" bIns="5213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De mest uppmärksammade musikevenemangen från förra året fortsätter att öka sitt mediala genomslag. 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sv-SE" sz="1000" kern="0" dirty="0" smtClean="0">
                <a:solidFill>
                  <a:srgbClr val="000000"/>
                </a:solidFill>
              </a:rPr>
              <a:t>Peace &amp; Love ökar återigen sin mediala närvaro rejält och är nu det mest omskrivna evenemanget.  Det är också det evenemang som ökat sitt genomslag mest av alla eventen, räknat i antal artiklar. I år har Peace &amp; Love fått 662 fler träffar på nyhetsmedierna jämfört med förra året.</a:t>
            </a:r>
          </a:p>
          <a:p>
            <a:pPr defTabSz="91440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sv-SE" sz="1000" kern="0" dirty="0" smtClean="0">
              <a:solidFill>
                <a:srgbClr val="00000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Även Hultsfredsfestivalen fortsätter att öka, trots att festivalen gick i konkurs och ställdes</a:t>
            </a:r>
            <a:r>
              <a:rPr kumimoji="0" lang="sv-SE" sz="10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in</a:t>
            </a: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. Trots en mycket omfattande förhandspublicitet är</a:t>
            </a:r>
            <a:r>
              <a:rPr kumimoji="0" lang="sv-SE" sz="10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det de ekonomiska problemen som fått mest uppmärksamhet.</a:t>
            </a: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Way </a:t>
            </a:r>
            <a:r>
              <a:rPr kumimoji="0" lang="sv-SE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Out</a:t>
            </a: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West och Arvikafestivalen fortsätter också att öka. De ovanliga</a:t>
            </a:r>
            <a:r>
              <a:rPr kumimoji="0" lang="sv-SE" sz="10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pr-insatserna och det dåliga ekonomiska resultatet</a:t>
            </a: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för Arvikafestivalen har påverkat genomslaget,</a:t>
            </a:r>
            <a:r>
              <a:rPr kumimoji="0" lang="sv-SE" sz="10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men förhandsartiklarna är främsta orsaken till ökningen.</a:t>
            </a: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Det enda musikevenemang som backar är Stockholm Jazzfestival. Konkurrensen om det mediala utrymmet har varit för starkt under det kungliga bröllopet.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85397" y="1343943"/>
          <a:ext cx="3355982" cy="2343150"/>
        </p:xfrm>
        <a:graphic>
          <a:graphicData uri="http://schemas.openxmlformats.org/drawingml/2006/table">
            <a:tbl>
              <a:tblPr/>
              <a:tblGrid>
                <a:gridCol w="252248"/>
                <a:gridCol w="1809598"/>
                <a:gridCol w="647068"/>
                <a:gridCol w="647068"/>
              </a:tblGrid>
              <a:tr h="2095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i år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förra året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Peace &amp; Love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2938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1663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Hultsfredsfestivalen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2052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1932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Way out West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1756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1574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Arvikafestivalen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1518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1210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Sweden Rock Festival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870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668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Stockholm Jazzfestival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403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Franklin Gothic Medium"/>
                        </a:rPr>
                        <a:t>478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14168" y="274638"/>
            <a:ext cx="8229600" cy="524393"/>
          </a:xfrm>
        </p:spPr>
        <p:txBody>
          <a:bodyPr/>
          <a:lstStyle/>
          <a:p>
            <a:r>
              <a:rPr lang="sv-SE" dirty="0" smtClean="0"/>
              <a:t>Stadsevenemang</a:t>
            </a:r>
            <a:endParaRPr lang="sv-SE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err="1" smtClean="0"/>
              <a:t>Infopaq/Sponsrings</a:t>
            </a:r>
            <a:r>
              <a:rPr lang="sv-SE" dirty="0" smtClean="0"/>
              <a:t> och </a:t>
            </a:r>
            <a:r>
              <a:rPr lang="sv-SE" dirty="0" err="1" smtClean="0"/>
              <a:t>Eventföreningen</a:t>
            </a:r>
            <a:endParaRPr lang="sv-SE" dirty="0" smtClean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 err="1" smtClean="0"/>
              <a:t>Eventbarometern</a:t>
            </a:r>
            <a:r>
              <a:rPr lang="sv-SE" dirty="0" smtClean="0"/>
              <a:t> 2010</a:t>
            </a:r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>
                <a:solidFill>
                  <a:schemeClr val="tx2"/>
                </a:solidFill>
              </a:rPr>
              <a:pPr/>
              <a:t>6</a:t>
            </a:fld>
            <a:endParaRPr lang="sv-SE" dirty="0"/>
          </a:p>
        </p:txBody>
      </p:sp>
      <p:pic>
        <p:nvPicPr>
          <p:cNvPr id="6" name="Bild 1" descr="sefs log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392" y="5860519"/>
            <a:ext cx="1428760" cy="45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latshållare för innehåll 3"/>
          <p:cNvSpPr txBox="1">
            <a:spLocks/>
          </p:cNvSpPr>
          <p:nvPr/>
        </p:nvSpPr>
        <p:spPr bwMode="auto">
          <a:xfrm>
            <a:off x="4389438" y="1418524"/>
            <a:ext cx="4517118" cy="496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78" tIns="52139" rIns="104278" bIns="5213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Samtliga</a:t>
            </a:r>
            <a:r>
              <a:rPr kumimoji="0" lang="sv-SE" sz="10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av de mest uppmärksammade stads- och kulturfestivalerna ökar sin mediala närvaro. 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v-SE" sz="1000" kern="0" baseline="0" dirty="0" smtClean="0">
              <a:solidFill>
                <a:srgbClr val="00000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Mest ökar </a:t>
            </a:r>
            <a:r>
              <a:rPr kumimoji="0" lang="sv-SE" sz="1000" b="0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Storsjöyran</a:t>
            </a:r>
            <a:r>
              <a:rPr kumimoji="0" lang="sv-SE" sz="10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, med nästan 300 artiklar, mestadels tack vare en mycket omfattande förhandspublicitet i de lokala webbmedierna. </a:t>
            </a:r>
            <a:endParaRPr kumimoji="0" lang="sv-SE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lvl="0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1000" kern="0" dirty="0" smtClean="0">
                <a:solidFill>
                  <a:srgbClr val="000000"/>
                </a:solidFill>
              </a:rPr>
              <a:t>Även </a:t>
            </a:r>
            <a:r>
              <a:rPr lang="sv-SE" sz="1000" dirty="0" smtClean="0">
                <a:solidFill>
                  <a:srgbClr val="000000"/>
                </a:solidFill>
              </a:rPr>
              <a:t>Piteå dansar och ler, </a:t>
            </a:r>
            <a:r>
              <a:rPr lang="sv-SE" sz="1000" kern="0" dirty="0" smtClean="0">
                <a:solidFill>
                  <a:srgbClr val="000000"/>
                </a:solidFill>
              </a:rPr>
              <a:t>Göteborgs kulturkalas och Gatufesten i Sundsvall </a:t>
            </a:r>
            <a:r>
              <a:rPr kumimoji="0" lang="sv-SE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ligger får betydligt större uppmärksamhet. Även här spelar</a:t>
            </a:r>
            <a:r>
              <a:rPr kumimoji="0" lang="sv-SE" sz="1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den lokala förhandspubliciteten stor roll.</a:t>
            </a:r>
          </a:p>
          <a:p>
            <a:pPr lvl="0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v-SE" sz="1000" baseline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57200" y="1566041"/>
          <a:ext cx="3715407" cy="2305050"/>
        </p:xfrm>
        <a:graphic>
          <a:graphicData uri="http://schemas.openxmlformats.org/drawingml/2006/table">
            <a:tbl>
              <a:tblPr/>
              <a:tblGrid>
                <a:gridCol w="279263"/>
                <a:gridCol w="2003406"/>
                <a:gridCol w="716369"/>
                <a:gridCol w="716369"/>
              </a:tblGrid>
              <a:tr h="2095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i år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förra året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Malmöfestivalen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874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720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Storsjöyran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852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568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Piteå dansar och ler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418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301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Göteborgs kulturkalas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360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Gatufesten i Sundsvall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359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277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E8A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Stockholms kulturfestival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Franklin Gothic Medium"/>
                        </a:rPr>
                        <a:t>244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Franklin Gothic Medium"/>
                        </a:rPr>
                        <a:t>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14168" y="274638"/>
            <a:ext cx="8229600" cy="524393"/>
          </a:xfrm>
        </p:spPr>
        <p:txBody>
          <a:bodyPr/>
          <a:lstStyle/>
          <a:p>
            <a:r>
              <a:rPr lang="sv-SE" dirty="0" smtClean="0"/>
              <a:t>Övriga evenemang</a:t>
            </a:r>
            <a:endParaRPr lang="sv-SE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err="1" smtClean="0"/>
              <a:t>Infopaq/Sponsrings</a:t>
            </a:r>
            <a:r>
              <a:rPr lang="sv-SE" dirty="0" smtClean="0"/>
              <a:t> och </a:t>
            </a:r>
            <a:r>
              <a:rPr lang="sv-SE" dirty="0" err="1" smtClean="0"/>
              <a:t>Eventföreningen</a:t>
            </a:r>
            <a:endParaRPr lang="sv-SE" dirty="0" smtClean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 err="1" smtClean="0"/>
              <a:t>Eventbarometern</a:t>
            </a:r>
            <a:r>
              <a:rPr lang="sv-SE" dirty="0" smtClean="0"/>
              <a:t> 2010</a:t>
            </a:r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>
                <a:solidFill>
                  <a:schemeClr val="tx2"/>
                </a:solidFill>
              </a:rPr>
              <a:pPr/>
              <a:t>7</a:t>
            </a:fld>
            <a:endParaRPr lang="sv-SE" dirty="0"/>
          </a:p>
        </p:txBody>
      </p:sp>
      <p:pic>
        <p:nvPicPr>
          <p:cNvPr id="6" name="Bild 1" descr="sefs log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392" y="5860519"/>
            <a:ext cx="1428760" cy="45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Platshållare för innehåll 3"/>
          <p:cNvSpPr txBox="1">
            <a:spLocks/>
          </p:cNvSpPr>
          <p:nvPr/>
        </p:nvSpPr>
        <p:spPr bwMode="auto">
          <a:xfrm>
            <a:off x="4389438" y="1355464"/>
            <a:ext cx="4517118" cy="496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78" tIns="52139" rIns="104278" bIns="5213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Även de övriga</a:t>
            </a:r>
            <a:r>
              <a:rPr kumimoji="0" lang="sv-SE" sz="1000" b="0" i="0" u="none" strike="noStrike" kern="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evenemangen som filmfestivalerna i Stockholm och Göteborg och Stockholm Pride får ett mycket större genomslag i år jämfört med förra året.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v-SE" sz="1000" kern="0" baseline="0" dirty="0" smtClean="0">
              <a:solidFill>
                <a:srgbClr val="00000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En avgörande skillnad mellan de båda filmfestivalerna är att Göteborg når ut mycket bättre under själva festivaltiden medan Stockholm syns bättre under den övriga tiden.</a:t>
            </a:r>
            <a:endParaRPr kumimoji="0" lang="sv-SE" sz="1000" b="0" i="0" u="none" strike="noStrike" kern="1200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78071" y="1471612"/>
          <a:ext cx="3636576" cy="1544856"/>
        </p:xfrm>
        <a:graphic>
          <a:graphicData uri="http://schemas.openxmlformats.org/drawingml/2006/table">
            <a:tbl>
              <a:tblPr/>
              <a:tblGrid>
                <a:gridCol w="273337"/>
                <a:gridCol w="1960901"/>
                <a:gridCol w="701169"/>
                <a:gridCol w="701169"/>
              </a:tblGrid>
              <a:tr h="33629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antal artiklar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31203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Franklin Gothic Medium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i år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förra året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32578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Göteborg Filmfestival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1361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Franklin Gothic Medium"/>
                        </a:rPr>
                        <a:t>1056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578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Stockholm Filmfestival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1207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Franklin Gothic Medium"/>
                        </a:rPr>
                        <a:t>992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578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Franklin Gothic Medium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Franklin Gothic Medium"/>
                        </a:rPr>
                        <a:t>Stockholm Pride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Franklin Gothic Medium"/>
                        </a:rPr>
                        <a:t>1195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Franklin Gothic Medium"/>
                        </a:rPr>
                        <a:t>882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/>
          <p:cNvSpPr>
            <a:spLocks noGrp="1"/>
          </p:cNvSpPr>
          <p:nvPr>
            <p:ph type="title"/>
          </p:nvPr>
        </p:nvSpPr>
        <p:spPr>
          <a:xfrm>
            <a:off x="424926" y="274638"/>
            <a:ext cx="8229600" cy="524393"/>
          </a:xfrm>
        </p:spPr>
        <p:txBody>
          <a:bodyPr/>
          <a:lstStyle/>
          <a:p>
            <a:r>
              <a:rPr lang="sv-SE" dirty="0" smtClean="0"/>
              <a:t>Sommaridrottsevenemang</a:t>
            </a:r>
            <a:endParaRPr lang="sv-SE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Henrik Zettergren, </a:t>
            </a:r>
            <a:endParaRPr lang="sv-SE" dirty="0" smtClean="0"/>
          </a:p>
          <a:p>
            <a:r>
              <a:rPr lang="sv-SE" dirty="0" smtClean="0"/>
              <a:t>projektledare/analytiker </a:t>
            </a:r>
            <a:endParaRPr lang="sv-SE" dirty="0"/>
          </a:p>
          <a:p>
            <a:r>
              <a:rPr lang="sv-SE" dirty="0" err="1" smtClean="0">
                <a:hlinkClick r:id="rId2"/>
              </a:rPr>
              <a:t>henrik.zettergren@infopaq.se</a:t>
            </a:r>
            <a:r>
              <a:rPr lang="sv-SE" dirty="0" smtClean="0"/>
              <a:t> </a:t>
            </a:r>
            <a:endParaRPr lang="sv-SE" dirty="0"/>
          </a:p>
          <a:p>
            <a:r>
              <a:rPr lang="sv-SE" dirty="0"/>
              <a:t>08-562 376 94</a:t>
            </a:r>
          </a:p>
          <a:p>
            <a:endParaRPr lang="sv-SE" dirty="0" smtClean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err="1" smtClean="0"/>
              <a:t>Infopaq/Sponsrings</a:t>
            </a:r>
            <a:r>
              <a:rPr lang="sv-SE" dirty="0" smtClean="0"/>
              <a:t> och </a:t>
            </a:r>
            <a:r>
              <a:rPr lang="sv-SE" dirty="0" err="1" smtClean="0"/>
              <a:t>Eventföreningen</a:t>
            </a:r>
            <a:endParaRPr lang="sv-SE" dirty="0" smtClean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 err="1" smtClean="0"/>
              <a:t>Eventbarometern</a:t>
            </a:r>
            <a:r>
              <a:rPr lang="sv-SE" dirty="0" smtClean="0"/>
              <a:t> 2010</a:t>
            </a:r>
            <a:endParaRPr lang="sv-SE" dirty="0"/>
          </a:p>
        </p:txBody>
      </p:sp>
      <p:sp>
        <p:nvSpPr>
          <p:cNvPr id="21" name="Content Placeholder 20"/>
          <p:cNvSpPr>
            <a:spLocks noGrp="1"/>
          </p:cNvSpPr>
          <p:nvPr>
            <p:ph idx="15"/>
          </p:nvPr>
        </p:nvSpPr>
        <p:spPr>
          <a:xfrm>
            <a:off x="4569538" y="1600200"/>
            <a:ext cx="3932238" cy="2366743"/>
          </a:xfrm>
        </p:spPr>
        <p:txBody>
          <a:bodyPr/>
          <a:lstStyle/>
          <a:p>
            <a:pPr marL="0" indent="0"/>
            <a:r>
              <a:rPr lang="sv-SE" dirty="0" smtClean="0"/>
              <a:t>Analysen är baserad på en sökning i </a:t>
            </a:r>
            <a:r>
              <a:rPr lang="sv-SE" dirty="0" err="1" smtClean="0"/>
              <a:t>Infopaqs</a:t>
            </a:r>
            <a:r>
              <a:rPr lang="sv-SE" dirty="0" smtClean="0"/>
              <a:t> Medieagent som är ett omfattande länkarkiv med information som publiceras på svenska nyhetssajter. Bloggar, nyhetsbrev (som inte publiceras på nyhetssajter) och </a:t>
            </a:r>
            <a:r>
              <a:rPr lang="sv-SE" dirty="0" err="1" smtClean="0"/>
              <a:t>digitalierade</a:t>
            </a:r>
            <a:r>
              <a:rPr lang="sv-SE" dirty="0" smtClean="0"/>
              <a:t> tidningsartiklar räknas inte in.</a:t>
            </a:r>
          </a:p>
          <a:p>
            <a:pPr marL="0" indent="0"/>
            <a:endParaRPr lang="sv-SE" dirty="0" smtClean="0"/>
          </a:p>
          <a:p>
            <a:pPr marL="0" indent="0"/>
            <a:r>
              <a:rPr lang="sv-SE" dirty="0" smtClean="0"/>
              <a:t>Den undersökta perioden är 16 september 2009 till och med 15  september 2010.  </a:t>
            </a:r>
          </a:p>
          <a:p>
            <a:pPr marL="0" indent="0"/>
            <a:endParaRPr lang="sv-SE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0C16EB8-41B9-6D41-9EFF-3C0FF218CB84}" type="slidenum">
              <a:rPr lang="sv-SE" smtClean="0"/>
              <a:pPr/>
              <a:t>8</a:t>
            </a:fld>
            <a:endParaRPr lang="sv-SE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sv-SE" sz="1800" dirty="0" smtClean="0"/>
              <a:t>kontakter på </a:t>
            </a:r>
            <a:r>
              <a:rPr lang="sv-SE" sz="1800" dirty="0" err="1" smtClean="0"/>
              <a:t>Infopaq</a:t>
            </a:r>
            <a:endParaRPr lang="sv-SE" sz="1800" dirty="0" smtClean="0"/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sv-SE" dirty="0" smtClean="0"/>
              <a:t>Om metoden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35385" y="2200861"/>
            <a:ext cx="38191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sz="1000" dirty="0" smtClean="0"/>
          </a:p>
        </p:txBody>
      </p:sp>
      <p:sp>
        <p:nvSpPr>
          <p:cNvPr id="11" name="Content Placeholder 20"/>
          <p:cNvSpPr txBox="1">
            <a:spLocks/>
          </p:cNvSpPr>
          <p:nvPr/>
        </p:nvSpPr>
        <p:spPr>
          <a:xfrm>
            <a:off x="609600" y="4490321"/>
            <a:ext cx="3779838" cy="14162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ts val="1400"/>
              </a:lnSpc>
              <a:spcBef>
                <a:spcPct val="20000"/>
              </a:spcBef>
              <a:defRPr/>
            </a:pPr>
            <a:r>
              <a:rPr lang="en-US" sz="1000" dirty="0" err="1" smtClean="0"/>
              <a:t>Infopaq</a:t>
            </a:r>
            <a:r>
              <a:rPr lang="en-US" sz="1000" dirty="0" smtClean="0"/>
              <a:t> </a:t>
            </a:r>
            <a:r>
              <a:rPr lang="en-US" sz="1000" dirty="0" err="1" smtClean="0"/>
              <a:t>är</a:t>
            </a:r>
            <a:r>
              <a:rPr lang="en-US" sz="1000" dirty="0" smtClean="0"/>
              <a:t> en global </a:t>
            </a:r>
            <a:r>
              <a:rPr lang="en-US" sz="1000" dirty="0" err="1" smtClean="0"/>
              <a:t>aktör</a:t>
            </a:r>
            <a:r>
              <a:rPr lang="en-US" sz="1000" dirty="0" smtClean="0"/>
              <a:t> med </a:t>
            </a:r>
            <a:r>
              <a:rPr lang="en-US" sz="1000" dirty="0" err="1" smtClean="0"/>
              <a:t>europeisk</a:t>
            </a:r>
            <a:r>
              <a:rPr lang="en-US" sz="1000" dirty="0" smtClean="0"/>
              <a:t> bas </a:t>
            </a:r>
            <a:r>
              <a:rPr lang="en-US" sz="1000" dirty="0" err="1" smtClean="0"/>
              <a:t>som</a:t>
            </a:r>
            <a:r>
              <a:rPr lang="en-US" sz="1000" dirty="0" smtClean="0"/>
              <a:t> </a:t>
            </a:r>
            <a:r>
              <a:rPr lang="en-US" sz="1000" dirty="0" err="1" smtClean="0"/>
              <a:t>är</a:t>
            </a:r>
            <a:r>
              <a:rPr lang="en-US" sz="1000" dirty="0" smtClean="0"/>
              <a:t> </a:t>
            </a:r>
            <a:r>
              <a:rPr lang="en-US" sz="1000" dirty="0" err="1" smtClean="0"/>
              <a:t>experter</a:t>
            </a:r>
            <a:r>
              <a:rPr lang="en-US" sz="1000" dirty="0" smtClean="0"/>
              <a:t> </a:t>
            </a:r>
            <a:r>
              <a:rPr lang="en-US" sz="1000" dirty="0" err="1" smtClean="0"/>
              <a:t>på</a:t>
            </a:r>
            <a:r>
              <a:rPr lang="en-US" sz="1000" dirty="0" smtClean="0"/>
              <a:t> media, </a:t>
            </a:r>
            <a:r>
              <a:rPr lang="en-US" sz="1000" dirty="0" err="1" smtClean="0"/>
              <a:t>publicitet</a:t>
            </a:r>
            <a:r>
              <a:rPr lang="en-US" sz="1000" dirty="0" smtClean="0"/>
              <a:t>, </a:t>
            </a:r>
            <a:r>
              <a:rPr lang="en-US" sz="1000" dirty="0" err="1" smtClean="0"/>
              <a:t>analys</a:t>
            </a:r>
            <a:r>
              <a:rPr lang="en-US" sz="1000" dirty="0" smtClean="0"/>
              <a:t> </a:t>
            </a:r>
            <a:r>
              <a:rPr lang="en-US" sz="1000" dirty="0" err="1" smtClean="0"/>
              <a:t>och</a:t>
            </a:r>
            <a:r>
              <a:rPr lang="en-US" sz="1000" dirty="0" smtClean="0"/>
              <a:t> </a:t>
            </a:r>
            <a:r>
              <a:rPr lang="en-US" sz="1000" dirty="0" err="1" smtClean="0"/>
              <a:t>rådgivning</a:t>
            </a:r>
            <a:r>
              <a:rPr lang="en-US" sz="1000" dirty="0" smtClean="0"/>
              <a:t>. Vi </a:t>
            </a:r>
            <a:r>
              <a:rPr lang="en-US" sz="1000" dirty="0" err="1" smtClean="0"/>
              <a:t>hjälper</a:t>
            </a:r>
            <a:r>
              <a:rPr lang="en-US" sz="1000" dirty="0" smtClean="0"/>
              <a:t> </a:t>
            </a:r>
            <a:r>
              <a:rPr lang="en-US" sz="1000" dirty="0" err="1" smtClean="0"/>
              <a:t>våra</a:t>
            </a:r>
            <a:r>
              <a:rPr lang="en-US" sz="1000" dirty="0" smtClean="0"/>
              <a:t> </a:t>
            </a:r>
            <a:r>
              <a:rPr lang="en-US" sz="1000" dirty="0" err="1" smtClean="0"/>
              <a:t>kunder</a:t>
            </a:r>
            <a:r>
              <a:rPr lang="en-US" sz="1000" dirty="0" smtClean="0"/>
              <a:t> </a:t>
            </a:r>
            <a:r>
              <a:rPr lang="en-US" sz="1000" dirty="0" err="1" smtClean="0"/>
              <a:t>att</a:t>
            </a:r>
            <a:r>
              <a:rPr lang="en-US" sz="1000" dirty="0" smtClean="0"/>
              <a:t> </a:t>
            </a:r>
            <a:r>
              <a:rPr lang="en-US" sz="1000" dirty="0" err="1" smtClean="0"/>
              <a:t>förbättra</a:t>
            </a:r>
            <a:r>
              <a:rPr lang="en-US" sz="1000" dirty="0" smtClean="0"/>
              <a:t> </a:t>
            </a:r>
            <a:r>
              <a:rPr lang="en-US" sz="1000" dirty="0" err="1" smtClean="0"/>
              <a:t>framtida</a:t>
            </a:r>
            <a:r>
              <a:rPr lang="en-US" sz="1000" dirty="0" smtClean="0"/>
              <a:t> </a:t>
            </a:r>
            <a:r>
              <a:rPr lang="en-US" sz="1000" dirty="0" err="1" smtClean="0"/>
              <a:t>kommunikationsinsatser</a:t>
            </a:r>
            <a:r>
              <a:rPr lang="en-US" sz="1000" dirty="0" smtClean="0"/>
              <a:t> </a:t>
            </a:r>
            <a:r>
              <a:rPr lang="en-US" sz="1000" dirty="0" err="1" smtClean="0"/>
              <a:t>och</a:t>
            </a:r>
            <a:r>
              <a:rPr lang="en-US" sz="1000" dirty="0" smtClean="0"/>
              <a:t> </a:t>
            </a:r>
            <a:r>
              <a:rPr lang="en-US" sz="1000" dirty="0" err="1" smtClean="0"/>
              <a:t>därmed</a:t>
            </a:r>
            <a:r>
              <a:rPr lang="en-US" sz="1000" dirty="0" smtClean="0"/>
              <a:t> </a:t>
            </a:r>
            <a:r>
              <a:rPr lang="en-US" sz="1000" dirty="0" err="1" smtClean="0"/>
              <a:t>nå</a:t>
            </a:r>
            <a:r>
              <a:rPr lang="en-US" sz="1000" dirty="0" smtClean="0"/>
              <a:t> </a:t>
            </a:r>
            <a:r>
              <a:rPr lang="en-US" sz="1000" dirty="0" err="1" smtClean="0"/>
              <a:t>sina</a:t>
            </a:r>
            <a:r>
              <a:rPr lang="en-US" sz="1000" dirty="0" smtClean="0"/>
              <a:t> </a:t>
            </a:r>
            <a:r>
              <a:rPr lang="en-US" sz="1000" dirty="0" err="1" smtClean="0"/>
              <a:t>affärsmål</a:t>
            </a:r>
            <a:r>
              <a:rPr lang="en-US" sz="1000" dirty="0" smtClean="0"/>
              <a:t> </a:t>
            </a:r>
            <a:r>
              <a:rPr lang="en-US" sz="1000" dirty="0" err="1" smtClean="0"/>
              <a:t>genom</a:t>
            </a:r>
            <a:r>
              <a:rPr lang="en-US" sz="1000" dirty="0" smtClean="0"/>
              <a:t> </a:t>
            </a:r>
            <a:r>
              <a:rPr lang="en-US" sz="1000" dirty="0" err="1" smtClean="0"/>
              <a:t>mediebevakning</a:t>
            </a:r>
            <a:r>
              <a:rPr lang="en-US" sz="1000" dirty="0" smtClean="0"/>
              <a:t>, </a:t>
            </a:r>
            <a:r>
              <a:rPr lang="en-US" sz="1000" dirty="0" err="1" smtClean="0"/>
              <a:t>undersökningar</a:t>
            </a:r>
            <a:r>
              <a:rPr lang="en-US" sz="1000" dirty="0" smtClean="0"/>
              <a:t>, </a:t>
            </a:r>
            <a:r>
              <a:rPr lang="en-US" sz="1000" dirty="0" err="1" smtClean="0"/>
              <a:t>nyhetsvärdering</a:t>
            </a:r>
            <a:r>
              <a:rPr lang="en-US" sz="1000" dirty="0" smtClean="0"/>
              <a:t>, </a:t>
            </a:r>
            <a:r>
              <a:rPr lang="en-US" sz="1000" dirty="0" err="1" smtClean="0"/>
              <a:t>analys</a:t>
            </a:r>
            <a:r>
              <a:rPr lang="en-US" sz="1000" dirty="0" smtClean="0"/>
              <a:t> </a:t>
            </a:r>
            <a:r>
              <a:rPr lang="en-US" sz="1000" dirty="0" err="1" smtClean="0"/>
              <a:t>och</a:t>
            </a:r>
            <a:r>
              <a:rPr lang="en-US" sz="1000" dirty="0" smtClean="0"/>
              <a:t> </a:t>
            </a:r>
            <a:r>
              <a:rPr lang="en-US" sz="1000" dirty="0" err="1" smtClean="0"/>
              <a:t>rådgivning</a:t>
            </a:r>
            <a:r>
              <a:rPr lang="en-US" sz="1000" dirty="0" smtClean="0"/>
              <a:t>. Vi </a:t>
            </a:r>
            <a:r>
              <a:rPr lang="en-US" sz="1000" dirty="0" err="1" smtClean="0"/>
              <a:t>har</a:t>
            </a:r>
            <a:r>
              <a:rPr lang="en-US" sz="1000" dirty="0" smtClean="0"/>
              <a:t> ca 6500 </a:t>
            </a:r>
            <a:r>
              <a:rPr lang="en-US" sz="1000" dirty="0" err="1" smtClean="0"/>
              <a:t>kunder</a:t>
            </a:r>
            <a:r>
              <a:rPr lang="en-US" sz="1000" dirty="0" smtClean="0"/>
              <a:t> </a:t>
            </a:r>
            <a:r>
              <a:rPr lang="en-US" sz="1000" dirty="0" err="1" smtClean="0"/>
              <a:t>och</a:t>
            </a:r>
            <a:r>
              <a:rPr lang="en-US" sz="1000" dirty="0" smtClean="0"/>
              <a:t> </a:t>
            </a:r>
            <a:r>
              <a:rPr lang="en-US" sz="1000" dirty="0" err="1" smtClean="0"/>
              <a:t>är</a:t>
            </a:r>
            <a:r>
              <a:rPr lang="en-US" sz="1000" dirty="0" smtClean="0"/>
              <a:t> </a:t>
            </a:r>
            <a:r>
              <a:rPr lang="en-US" sz="1000" dirty="0" err="1" smtClean="0"/>
              <a:t>fler</a:t>
            </a:r>
            <a:r>
              <a:rPr lang="en-US" sz="1000" dirty="0" smtClean="0"/>
              <a:t> </a:t>
            </a:r>
            <a:r>
              <a:rPr lang="en-US" sz="1000" dirty="0" err="1" smtClean="0"/>
              <a:t>än</a:t>
            </a:r>
            <a:r>
              <a:rPr lang="en-US" sz="1000" dirty="0" smtClean="0"/>
              <a:t> 500 </a:t>
            </a:r>
            <a:r>
              <a:rPr lang="en-US" sz="1000" dirty="0" err="1" smtClean="0"/>
              <a:t>medarbetare</a:t>
            </a:r>
            <a:r>
              <a:rPr lang="en-US" sz="1000" dirty="0" smtClean="0"/>
              <a:t> </a:t>
            </a:r>
            <a:r>
              <a:rPr lang="en-US" sz="1000" dirty="0" err="1" smtClean="0"/>
              <a:t>i</a:t>
            </a:r>
            <a:r>
              <a:rPr lang="en-US" sz="1000" dirty="0" smtClean="0"/>
              <a:t> </a:t>
            </a:r>
            <a:r>
              <a:rPr lang="en-US" sz="1000" dirty="0" err="1" smtClean="0"/>
              <a:t>Danmark</a:t>
            </a:r>
            <a:r>
              <a:rPr lang="en-US" sz="1000" dirty="0" smtClean="0"/>
              <a:t>, </a:t>
            </a:r>
            <a:r>
              <a:rPr lang="en-US" sz="1000" dirty="0" err="1" smtClean="0"/>
              <a:t>Estland</a:t>
            </a:r>
            <a:r>
              <a:rPr lang="en-US" sz="1000" dirty="0" smtClean="0"/>
              <a:t>, Finland, </a:t>
            </a:r>
            <a:r>
              <a:rPr lang="en-US" sz="1000" dirty="0" err="1" smtClean="0"/>
              <a:t>Norge</a:t>
            </a:r>
            <a:r>
              <a:rPr lang="en-US" sz="1000" dirty="0" smtClean="0"/>
              <a:t>, </a:t>
            </a:r>
            <a:r>
              <a:rPr lang="en-US" sz="1000" dirty="0" err="1" smtClean="0"/>
              <a:t>Sverige</a:t>
            </a:r>
            <a:r>
              <a:rPr lang="en-US" sz="1000" dirty="0" smtClean="0"/>
              <a:t> </a:t>
            </a:r>
            <a:r>
              <a:rPr lang="en-US" sz="1000" dirty="0" err="1" smtClean="0"/>
              <a:t>och</a:t>
            </a:r>
            <a:r>
              <a:rPr lang="en-US" sz="1000" dirty="0" smtClean="0"/>
              <a:t> </a:t>
            </a:r>
            <a:r>
              <a:rPr lang="en-US" sz="1000" dirty="0" err="1" smtClean="0"/>
              <a:t>Tyskland</a:t>
            </a:r>
            <a:r>
              <a:rPr lang="en-US" sz="1000" dirty="0" smtClean="0"/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29"/>
          <p:cNvSpPr txBox="1">
            <a:spLocks/>
          </p:cNvSpPr>
          <p:nvPr/>
        </p:nvSpPr>
        <p:spPr>
          <a:xfrm>
            <a:off x="609600" y="4204121"/>
            <a:ext cx="3932238" cy="2778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ts val="14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Om Infopaq</a:t>
            </a:r>
            <a:endParaRPr kumimoji="0" lang="sv-SE" sz="1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port_landscape">
  <a:themeElements>
    <a:clrScheme name="INFOPAQ">
      <a:dk1>
        <a:sysClr val="windowText" lastClr="000000"/>
      </a:dk1>
      <a:lt1>
        <a:sysClr val="window" lastClr="FFFFFF"/>
      </a:lt1>
      <a:dk2>
        <a:srgbClr val="636255"/>
      </a:dk2>
      <a:lt2>
        <a:srgbClr val="ADAFB1"/>
      </a:lt2>
      <a:accent1>
        <a:srgbClr val="A5CD39"/>
      </a:accent1>
      <a:accent2>
        <a:srgbClr val="BB9C3B"/>
      </a:accent2>
      <a:accent3>
        <a:srgbClr val="F26B21"/>
      </a:accent3>
      <a:accent4>
        <a:srgbClr val="ADAFB1"/>
      </a:accent4>
      <a:accent5>
        <a:srgbClr val="2E5EAB"/>
      </a:accent5>
      <a:accent6>
        <a:srgbClr val="636255"/>
      </a:accent6>
      <a:hlink>
        <a:srgbClr val="A5CD39"/>
      </a:hlink>
      <a:folHlink>
        <a:srgbClr val="ADAFB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Report_landscape</Template>
  <TotalTime>927</TotalTime>
  <Words>882</Words>
  <Application>Microsoft Office PowerPoint</Application>
  <PresentationFormat>On-screen Show (4:3)</PresentationFormat>
  <Paragraphs>252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Report_landscape</vt:lpstr>
      <vt:lpstr>Slide 1</vt:lpstr>
      <vt:lpstr>Eventbarometern</vt:lpstr>
      <vt:lpstr>Sommaridrottsevenemang</vt:lpstr>
      <vt:lpstr>Vinteridrottsevenemang</vt:lpstr>
      <vt:lpstr>Musikevenemang</vt:lpstr>
      <vt:lpstr>Stadsevenemang</vt:lpstr>
      <vt:lpstr>Övriga evenemang</vt:lpstr>
      <vt:lpstr>Sommaridrottsevenemang</vt:lpstr>
    </vt:vector>
  </TitlesOfParts>
  <Company>Infopaq Media 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heleng</dc:creator>
  <cp:lastModifiedBy>henzet</cp:lastModifiedBy>
  <cp:revision>74</cp:revision>
  <dcterms:created xsi:type="dcterms:W3CDTF">2010-01-21T15:05:54Z</dcterms:created>
  <dcterms:modified xsi:type="dcterms:W3CDTF">2010-10-19T10:19:30Z</dcterms:modified>
</cp:coreProperties>
</file>