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659" r:id="rId5"/>
    <p:sldMasterId id="2147483664" r:id="rId6"/>
  </p:sldMasterIdLst>
  <p:notesMasterIdLst>
    <p:notesMasterId r:id="rId19"/>
  </p:notesMasterIdLst>
  <p:handoutMasterIdLst>
    <p:handoutMasterId r:id="rId20"/>
  </p:handoutMasterIdLst>
  <p:sldIdLst>
    <p:sldId id="267" r:id="rId7"/>
    <p:sldId id="272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9" r:id="rId1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6">
          <p15:clr>
            <a:srgbClr val="A4A3A4"/>
          </p15:clr>
        </p15:guide>
        <p15:guide id="2" pos="56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8986" autoAdjust="0"/>
  </p:normalViewPr>
  <p:slideViewPr>
    <p:cSldViewPr snapToGrid="0" snapToObjects="1">
      <p:cViewPr varScale="1">
        <p:scale>
          <a:sx n="107" d="100"/>
          <a:sy n="107" d="100"/>
        </p:scale>
        <p:origin x="114" y="408"/>
      </p:cViewPr>
      <p:guideLst>
        <p:guide orient="horz" pos="676"/>
        <p:guide pos="5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50545-E260-4F41-A803-5BF85CFE96EA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68D1-0A4A-364F-B3D1-97755523C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46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CAFC9-2F5E-7849-9A3C-3E3602566C83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59D8E-2A04-7648-BB99-EC53D2571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327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59D8E-2A04-7648-BB99-EC53D25710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92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59D8E-2A04-7648-BB99-EC53D25710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05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6  – 2,3%</a:t>
            </a:r>
          </a:p>
          <a:p>
            <a:r>
              <a:rPr lang="en-US" dirty="0" smtClean="0"/>
              <a:t>211  – 97,2%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59D8E-2A04-7648-BB99-EC53D25710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587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13</a:t>
            </a:r>
            <a:r>
              <a:rPr lang="en-US" baseline="0" dirty="0" smtClean="0"/>
              <a:t> – 25 </a:t>
            </a:r>
            <a:r>
              <a:rPr lang="en-US" baseline="0" dirty="0" err="1" smtClean="0"/>
              <a:t>år</a:t>
            </a:r>
            <a:r>
              <a:rPr lang="en-US" baseline="0" dirty="0" smtClean="0"/>
              <a:t> = 42%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59D8E-2A04-7648-BB99-EC53D257100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25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Kommentarer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aktiviteter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umgås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familj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eller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kompisar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dataspel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tv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cykla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leka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pyssla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läger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m.m.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Lekplatser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läger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föreningsträffar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lek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hemma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Familj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kompisar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cykla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inlines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tv-spel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bolllekar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innebandy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spark</a:t>
            </a:r>
            <a:endParaRPr lang="en-US" dirty="0" smtClean="0"/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Ledsagning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färdtjänst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korttids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varannan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helg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där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alltid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förekommer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någon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sportaktivitet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promenad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simning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samt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social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aktivitet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59D8E-2A04-7648-BB99-EC53D257100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30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Kommentarer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alltid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finns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någon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vuxen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någon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skapar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rutiner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följer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kommer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förslag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göra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förälder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 med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aktiviteter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förutom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aktivitet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/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vecka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då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ledsagning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Så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gäller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flexibelt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jobb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så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syskon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så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möjlighet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köra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till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aktiviteter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Ledsagare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färdtjänst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59D8E-2A04-7648-BB99-EC53D257100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83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Kommentarer</a:t>
            </a:r>
            <a:endParaRPr lang="en-US" dirty="0" smtClean="0"/>
          </a:p>
          <a:p>
            <a:r>
              <a:rPr lang="en-US" dirty="0" err="1" smtClean="0"/>
              <a:t>Passalen</a:t>
            </a:r>
            <a:r>
              <a:rPr lang="en-US" dirty="0" smtClean="0"/>
              <a:t> </a:t>
            </a:r>
            <a:r>
              <a:rPr lang="en-US" dirty="0" err="1" smtClean="0"/>
              <a:t>Göteborg</a:t>
            </a:r>
            <a:endParaRPr lang="en-US" dirty="0" smtClean="0"/>
          </a:p>
          <a:p>
            <a:r>
              <a:rPr lang="en-US" dirty="0" err="1" smtClean="0"/>
              <a:t>Upp&amp;Ner</a:t>
            </a:r>
            <a:r>
              <a:rPr lang="en-US" dirty="0" smtClean="0"/>
              <a:t> – </a:t>
            </a:r>
            <a:r>
              <a:rPr lang="en-US" dirty="0" err="1" smtClean="0"/>
              <a:t>Svenska</a:t>
            </a:r>
            <a:r>
              <a:rPr lang="en-US" dirty="0" smtClean="0"/>
              <a:t> </a:t>
            </a:r>
            <a:r>
              <a:rPr lang="en-US" dirty="0" err="1" smtClean="0"/>
              <a:t>Downföreningen</a:t>
            </a:r>
            <a:r>
              <a:rPr lang="en-US" dirty="0" smtClean="0"/>
              <a:t> / FUB</a:t>
            </a:r>
          </a:p>
          <a:p>
            <a:r>
              <a:rPr lang="en-US" dirty="0" err="1" smtClean="0"/>
              <a:t>JAgKanCykla</a:t>
            </a:r>
            <a:r>
              <a:rPr lang="en-US" dirty="0" smtClean="0"/>
              <a:t>  - FUB </a:t>
            </a:r>
            <a:r>
              <a:rPr lang="en-US" dirty="0" err="1" smtClean="0"/>
              <a:t>Sthlm</a:t>
            </a:r>
            <a:r>
              <a:rPr lang="en-US" dirty="0" smtClean="0"/>
              <a:t> </a:t>
            </a:r>
            <a:r>
              <a:rPr lang="en-US" dirty="0" err="1" smtClean="0"/>
              <a:t>finansierat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Arvsfonden</a:t>
            </a:r>
            <a:endParaRPr lang="en-US" dirty="0" smtClean="0"/>
          </a:p>
          <a:p>
            <a:r>
              <a:rPr lang="en-US" dirty="0" err="1" smtClean="0"/>
              <a:t>Handboll</a:t>
            </a:r>
            <a:r>
              <a:rPr lang="en-US" dirty="0" smtClean="0"/>
              <a:t> </a:t>
            </a:r>
            <a:r>
              <a:rPr lang="en-US" baseline="0" dirty="0" smtClean="0"/>
              <a:t> - </a:t>
            </a:r>
            <a:r>
              <a:rPr lang="en-US" baseline="0" dirty="0" err="1" smtClean="0"/>
              <a:t>Härs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Tvärs</a:t>
            </a:r>
            <a:r>
              <a:rPr lang="en-US" baseline="0" dirty="0" smtClean="0"/>
              <a:t> </a:t>
            </a:r>
            <a:r>
              <a:rPr lang="en-US" dirty="0" err="1" smtClean="0"/>
              <a:t>Tumba</a:t>
            </a:r>
            <a:r>
              <a:rPr lang="en-US" dirty="0" smtClean="0"/>
              <a:t> IK</a:t>
            </a:r>
          </a:p>
          <a:p>
            <a:r>
              <a:rPr lang="en-US" dirty="0" smtClean="0"/>
              <a:t>https://</a:t>
            </a:r>
            <a:r>
              <a:rPr lang="en-US" dirty="0" err="1" smtClean="0"/>
              <a:t>www.fritidsnatet.se</a:t>
            </a:r>
            <a:r>
              <a:rPr lang="en-US" dirty="0" smtClean="0"/>
              <a:t> (</a:t>
            </a:r>
            <a:r>
              <a:rPr lang="en-US" dirty="0" err="1" smtClean="0"/>
              <a:t>Sthlm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stad</a:t>
            </a:r>
            <a:r>
              <a:rPr lang="en-US" baseline="0" dirty="0" smtClean="0"/>
              <a:t>)</a:t>
            </a:r>
            <a:endParaRPr lang="en-US" dirty="0" smtClean="0"/>
          </a:p>
          <a:p>
            <a:r>
              <a:rPr lang="en-US" dirty="0" err="1" smtClean="0"/>
              <a:t>Fotboll</a:t>
            </a:r>
            <a:r>
              <a:rPr lang="en-US" dirty="0" smtClean="0"/>
              <a:t> – </a:t>
            </a:r>
            <a:r>
              <a:rPr lang="en-US" dirty="0" err="1" smtClean="0"/>
              <a:t>Mälarhöjdens</a:t>
            </a:r>
            <a:r>
              <a:rPr lang="en-US" dirty="0" smtClean="0"/>
              <a:t> IK</a:t>
            </a:r>
          </a:p>
          <a:p>
            <a:r>
              <a:rPr lang="en-US" dirty="0" err="1" smtClean="0"/>
              <a:t>Friskis</a:t>
            </a:r>
            <a:r>
              <a:rPr lang="en-US" baseline="0" dirty="0" smtClean="0"/>
              <a:t> &amp; </a:t>
            </a:r>
            <a:r>
              <a:rPr lang="en-US" baseline="0" dirty="0" err="1" smtClean="0"/>
              <a:t>Svettis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Enkeljympa</a:t>
            </a:r>
            <a:r>
              <a:rPr lang="en-US" baseline="0" dirty="0" smtClean="0"/>
              <a:t>, Uppsala / </a:t>
            </a:r>
            <a:r>
              <a:rPr lang="en-US" baseline="0" dirty="0" err="1" smtClean="0"/>
              <a:t>Göteborg</a:t>
            </a:r>
            <a:r>
              <a:rPr lang="en-US" baseline="0" dirty="0" smtClean="0"/>
              <a:t> / </a:t>
            </a:r>
            <a:r>
              <a:rPr lang="en-US" baseline="0" dirty="0" err="1" smtClean="0"/>
              <a:t>Lindhagen</a:t>
            </a:r>
            <a:r>
              <a:rPr lang="en-US" baseline="0" dirty="0" smtClean="0"/>
              <a:t> (Stockholm)</a:t>
            </a:r>
          </a:p>
          <a:p>
            <a:endParaRPr lang="en-US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59D8E-2A04-7648-BB99-EC53D257100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42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Kommentarer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Ibland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kommer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jag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iväg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aktiviteter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personalbrist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boendet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Beror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ofta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slumpmässigt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vilka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jobbar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när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beslut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fattas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om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vilka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aktiviteter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går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genomföra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aktuell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bemanning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Blir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nån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personalen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sjuk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så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spricker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det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Tillgänglighet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ingen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ledsagare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kontaktperson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transport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avsaknad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hjälpmedel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59D8E-2A04-7648-BB99-EC53D257100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6915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59D8E-2A04-7648-BB99-EC53D257100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65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BF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Add the title of your presentation here</a:t>
            </a:r>
            <a:endParaRPr lang="en-US" dirty="0"/>
          </a:p>
        </p:txBody>
      </p:sp>
      <p:sp>
        <p:nvSpPr>
          <p:cNvPr id="11" name="Subtitle 1"/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 smtClean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  <a:endParaRPr lang="en-US" sz="800" dirty="0">
              <a:solidFill>
                <a:srgbClr val="FFFFFF"/>
              </a:solidFill>
              <a:latin typeface="Helvetica Neue"/>
              <a:cs typeface="Helvetica Neue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8728" y="3729038"/>
            <a:ext cx="2938463" cy="385762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647" y="205941"/>
            <a:ext cx="8228707" cy="85725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647" y="1200485"/>
            <a:ext cx="8228707" cy="33938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856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5888" y="723900"/>
            <a:ext cx="3887787" cy="2619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74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31729107"/>
              </p:ext>
            </p:extLst>
          </p:nvPr>
        </p:nvGraphicFramePr>
        <p:xfrm>
          <a:off x="204787" y="1052400"/>
          <a:ext cx="5953649" cy="2184875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48023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64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486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12125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Answer Choices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Less than one year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 to 3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 to 5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 to 7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More than seven</a:t>
                      </a:r>
                      <a:r>
                        <a:rPr lang="en-US" sz="105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40.00%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5888" y="723900"/>
            <a:ext cx="4478337" cy="2619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44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032255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 smtClean="0"/>
              <a:t>Total Responses</a:t>
            </a:r>
            <a:endParaRPr lang="en-US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88" y="1200151"/>
            <a:ext cx="848201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88" y="46911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537D1D7B-70B5-9D4F-A9E5-525C1090DAAC}" type="datetime4">
              <a:rPr lang="en-US" smtClean="0"/>
              <a:t>September 18,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4828084"/>
            <a:ext cx="3841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CCCCC"/>
                </a:solidFill>
                <a:latin typeface="Arial"/>
                <a:cs typeface="Arial"/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1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18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b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333381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36" y="736649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4788" y="729178"/>
            <a:ext cx="8780462" cy="0"/>
          </a:xfrm>
          <a:prstGeom prst="line">
            <a:avLst/>
          </a:prstGeom>
          <a:ln w="635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ubtitle 1"/>
          <p:cNvSpPr txBox="1">
            <a:spLocks/>
          </p:cNvSpPr>
          <p:nvPr userDrawn="1"/>
        </p:nvSpPr>
        <p:spPr>
          <a:xfrm>
            <a:off x="-56474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 smtClean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  <a:endParaRPr lang="en-US" sz="800" dirty="0">
              <a:solidFill>
                <a:srgbClr val="7C878E"/>
              </a:solidFill>
              <a:latin typeface="Helvetica Neue"/>
              <a:cs typeface="Helvetica Neue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498" y="2009589"/>
            <a:ext cx="8229600" cy="5331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29705" y="4819820"/>
            <a:ext cx="66301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37B593F9-7B30-274B-BFFF-492683631E4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204788" y="807371"/>
            <a:ext cx="8229600" cy="85725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1"/>
          <p:cNvSpPr txBox="1">
            <a:spLocks/>
          </p:cNvSpPr>
          <p:nvPr userDrawn="1"/>
        </p:nvSpPr>
        <p:spPr>
          <a:xfrm>
            <a:off x="-56474" y="4886487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 smtClean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  <a:endParaRPr lang="en-US" sz="800" dirty="0">
              <a:solidFill>
                <a:srgbClr val="7C878E"/>
              </a:solidFill>
              <a:latin typeface="Helvetica Neue"/>
              <a:cs typeface="Helvetica Neue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41684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6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600" b="1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5"/>
          <p:cNvSpPr>
            <a:spLocks/>
          </p:cNvSpPr>
          <p:nvPr/>
        </p:nvSpPr>
        <p:spPr bwMode="auto">
          <a:xfrm>
            <a:off x="1755016" y="1482032"/>
            <a:ext cx="5885222" cy="66051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9pPr>
          </a:lstStyle>
          <a:p>
            <a:pPr algn="ctr" eaLnBrk="1"/>
            <a:r>
              <a:rPr lang="sv-SE" altLang="sv-SE" sz="1898" dirty="0"/>
              <a:t>Enkät - Svenska </a:t>
            </a:r>
            <a:r>
              <a:rPr lang="sv-SE" altLang="sv-SE" sz="1898" dirty="0" err="1"/>
              <a:t>Downföreningens</a:t>
            </a:r>
            <a:r>
              <a:rPr lang="sv-SE" altLang="sv-SE" sz="1898" dirty="0"/>
              <a:t> medlemmar</a:t>
            </a:r>
          </a:p>
          <a:p>
            <a:pPr algn="ctr" eaLnBrk="1"/>
            <a:endParaRPr lang="sv-SE" altLang="sv-SE" sz="1898" dirty="0"/>
          </a:p>
          <a:p>
            <a:pPr algn="ctr" eaLnBrk="1"/>
            <a:r>
              <a:rPr lang="sv-SE" altLang="sv-SE" sz="1898" dirty="0" smtClean="0"/>
              <a:t>2019-09-10</a:t>
            </a:r>
          </a:p>
          <a:p>
            <a:pPr algn="ctr" eaLnBrk="1"/>
            <a:endParaRPr lang="sv-SE" altLang="sv-SE" sz="1898" dirty="0"/>
          </a:p>
          <a:p>
            <a:pPr algn="ctr" eaLnBrk="1"/>
            <a:r>
              <a:rPr lang="sv-SE" altLang="sv-SE" sz="1898" dirty="0" smtClean="0"/>
              <a:t>Totalt </a:t>
            </a:r>
            <a:r>
              <a:rPr lang="sv-SE" altLang="sv-SE" sz="1898" dirty="0"/>
              <a:t>217 svar</a:t>
            </a:r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1625622" y="331345"/>
            <a:ext cx="5886059" cy="66051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9pPr>
          </a:lstStyle>
          <a:p>
            <a:pPr eaLnBrk="1"/>
            <a:r>
              <a:rPr lang="sv-SE" altLang="sv-SE" sz="2109" dirty="0"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rPr>
              <a:t>                   Regeringsuppdraget Aktiv Fritid</a:t>
            </a:r>
            <a:endParaRPr lang="sv-SE" altLang="sv-SE" sz="2109" dirty="0"/>
          </a:p>
        </p:txBody>
      </p:sp>
      <p:pic>
        <p:nvPicPr>
          <p:cNvPr id="5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577" y="2632719"/>
            <a:ext cx="2274098" cy="2239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3052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Q9: Finns det någon organisation eller aktör som ordnar fritidsaktiviteter där du bor?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206    Skipped: 11</a:t>
            </a:r>
          </a:p>
        </p:txBody>
      </p:sp>
      <p:pic>
        <p:nvPicPr>
          <p:cNvPr id="4" name="Picture 3" descr="chart333403218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657" y="1138742"/>
            <a:ext cx="5998973" cy="3534749"/>
          </a:xfrm>
          <a:prstGeom prst="rect">
            <a:avLst/>
          </a:prstGeom>
        </p:spPr>
      </p:pic>
      <p:pic>
        <p:nvPicPr>
          <p:cNvPr id="6" name="Bildobjekt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985" y="4287545"/>
            <a:ext cx="563407" cy="53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Q10: Om du inte har en aktiv fritid - vad är det som hindrar dig?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163    Skipped: 54</a:t>
            </a:r>
          </a:p>
        </p:txBody>
      </p:sp>
      <p:pic>
        <p:nvPicPr>
          <p:cNvPr id="4" name="Picture 3" descr="chart333406653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6715" y="802432"/>
            <a:ext cx="5869238" cy="3952349"/>
          </a:xfrm>
          <a:prstGeom prst="rect">
            <a:avLst/>
          </a:prstGeom>
        </p:spPr>
      </p:pic>
      <p:pic>
        <p:nvPicPr>
          <p:cNvPr id="6" name="Bildobjekt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985" y="4287545"/>
            <a:ext cx="563407" cy="53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5136" y="142880"/>
            <a:ext cx="8229600" cy="835019"/>
          </a:xfrm>
        </p:spPr>
        <p:txBody>
          <a:bodyPr>
            <a:noAutofit/>
          </a:bodyPr>
          <a:lstStyle/>
          <a:p>
            <a:pPr algn="ctr"/>
            <a:r>
              <a:rPr lang="sv-SE" sz="2800" dirty="0" smtClean="0"/>
              <a:t>Förutsättningar / hinder </a:t>
            </a:r>
            <a:br>
              <a:rPr lang="sv-SE" sz="2800" dirty="0" smtClean="0"/>
            </a:br>
            <a:r>
              <a:rPr lang="sv-SE" sz="2800" dirty="0" smtClean="0"/>
              <a:t>(sammanfattande kommentarer)</a:t>
            </a:r>
            <a:endParaRPr lang="sv-SE" sz="2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685800" y="1079500"/>
            <a:ext cx="7609185" cy="3403600"/>
          </a:xfrm>
        </p:spPr>
        <p:txBody>
          <a:bodyPr>
            <a:normAutofit fontScale="47500" lnSpcReduction="20000"/>
          </a:bodyPr>
          <a:lstStyle/>
          <a:p>
            <a:endParaRPr lang="sv-SE" dirty="0" smtClean="0"/>
          </a:p>
          <a:p>
            <a:pPr marL="1085850" lvl="1" indent="-342900">
              <a:buFont typeface="Wingdings" charset="2"/>
              <a:buChar char="ü"/>
            </a:pPr>
            <a:r>
              <a:rPr lang="sv-SE" sz="5100" dirty="0" smtClean="0"/>
              <a:t>E</a:t>
            </a:r>
            <a:r>
              <a:rPr lang="en-US" sz="5100" dirty="0" err="1" smtClean="0"/>
              <a:t>konomi</a:t>
            </a:r>
            <a:endParaRPr lang="en-US" sz="5100" dirty="0" smtClean="0"/>
          </a:p>
          <a:p>
            <a:pPr marL="1085850" lvl="1" indent="-342900">
              <a:buFont typeface="Wingdings" charset="2"/>
              <a:buChar char="ü"/>
            </a:pPr>
            <a:r>
              <a:rPr lang="en-US" sz="5100" dirty="0" err="1" smtClean="0"/>
              <a:t>Tillgänglighet</a:t>
            </a:r>
            <a:r>
              <a:rPr lang="en-US" sz="5100" dirty="0" smtClean="0"/>
              <a:t> / </a:t>
            </a:r>
            <a:r>
              <a:rPr lang="en-US" sz="5100" dirty="0" err="1" smtClean="0"/>
              <a:t>Hjälpmedel</a:t>
            </a:r>
            <a:endParaRPr lang="en-US" sz="5100" dirty="0" smtClean="0"/>
          </a:p>
          <a:p>
            <a:pPr marL="1085850" lvl="1" indent="-342900">
              <a:buFont typeface="Wingdings" charset="2"/>
              <a:buChar char="ü"/>
            </a:pPr>
            <a:r>
              <a:rPr lang="en-US" sz="5100" dirty="0" err="1" smtClean="0"/>
              <a:t>Ledsagning</a:t>
            </a:r>
            <a:endParaRPr lang="en-US" sz="5100" dirty="0"/>
          </a:p>
          <a:p>
            <a:pPr marL="1085850" lvl="1" indent="-342900">
              <a:buFont typeface="Wingdings" charset="2"/>
              <a:buChar char="ü"/>
            </a:pPr>
            <a:r>
              <a:rPr lang="en-US" sz="5100" dirty="0" smtClean="0"/>
              <a:t>Transport </a:t>
            </a:r>
          </a:p>
          <a:p>
            <a:pPr marL="1085850" lvl="1" indent="-342900">
              <a:buFont typeface="Wingdings" charset="2"/>
              <a:buChar char="ü"/>
            </a:pPr>
            <a:r>
              <a:rPr lang="en-US" sz="5100" dirty="0" err="1" smtClean="0"/>
              <a:t>Assistans</a:t>
            </a:r>
            <a:r>
              <a:rPr lang="en-US" sz="5100" dirty="0" smtClean="0"/>
              <a:t> </a:t>
            </a:r>
          </a:p>
          <a:p>
            <a:pPr marL="1085850" lvl="1" indent="-342900">
              <a:buFont typeface="Wingdings" charset="2"/>
              <a:buChar char="ü"/>
            </a:pPr>
            <a:r>
              <a:rPr lang="en-US" sz="5100" dirty="0" err="1" smtClean="0"/>
              <a:t>Bemötande</a:t>
            </a:r>
            <a:endParaRPr lang="en-US" sz="5100" dirty="0" smtClean="0"/>
          </a:p>
          <a:p>
            <a:pPr marL="1085850" lvl="1" indent="-342900">
              <a:buFont typeface="Wingdings" charset="2"/>
              <a:buChar char="ü"/>
            </a:pPr>
            <a:r>
              <a:rPr lang="en-US" sz="5100" dirty="0" err="1" smtClean="0"/>
              <a:t>Samlad</a:t>
            </a:r>
            <a:r>
              <a:rPr lang="en-US" sz="5100" dirty="0" smtClean="0"/>
              <a:t> information </a:t>
            </a:r>
            <a:r>
              <a:rPr lang="en-US" sz="5100" dirty="0" err="1" smtClean="0"/>
              <a:t>om</a:t>
            </a:r>
            <a:r>
              <a:rPr lang="en-US" sz="5100" dirty="0" smtClean="0"/>
              <a:t> </a:t>
            </a:r>
            <a:r>
              <a:rPr lang="en-US" sz="5100" dirty="0" err="1" smtClean="0"/>
              <a:t>aktiviteter</a:t>
            </a:r>
            <a:r>
              <a:rPr lang="en-US" sz="5100" dirty="0" smtClean="0"/>
              <a:t> </a:t>
            </a:r>
            <a:r>
              <a:rPr lang="en-US" sz="5100" dirty="0"/>
              <a:t> </a:t>
            </a:r>
          </a:p>
          <a:p>
            <a:pPr marL="1085850" lvl="1" indent="-342900">
              <a:buFont typeface="Wingdings" charset="2"/>
              <a:buChar char="ü"/>
            </a:pPr>
            <a:r>
              <a:rPr lang="en-US" sz="5100" dirty="0" err="1" smtClean="0"/>
              <a:t>Inkludering</a:t>
            </a:r>
            <a:r>
              <a:rPr lang="en-US" sz="5100" dirty="0" smtClean="0"/>
              <a:t> – </a:t>
            </a:r>
            <a:br>
              <a:rPr lang="en-US" sz="5100" dirty="0" smtClean="0"/>
            </a:br>
            <a:r>
              <a:rPr lang="en-US" sz="5100" dirty="0" smtClean="0"/>
              <a:t>en </a:t>
            </a:r>
            <a:r>
              <a:rPr lang="en-US" sz="5100" dirty="0" err="1" smtClean="0"/>
              <a:t>strukturell</a:t>
            </a:r>
            <a:r>
              <a:rPr lang="en-US" sz="5100" dirty="0" smtClean="0"/>
              <a:t> </a:t>
            </a:r>
            <a:r>
              <a:rPr lang="en-US" sz="5100" dirty="0" err="1"/>
              <a:t>utmaning</a:t>
            </a:r>
            <a:r>
              <a:rPr lang="en-US" sz="5100" dirty="0"/>
              <a:t> </a:t>
            </a:r>
            <a:r>
              <a:rPr lang="en-US" sz="5100" dirty="0" err="1" smtClean="0"/>
              <a:t>som</a:t>
            </a:r>
            <a:r>
              <a:rPr lang="en-US" sz="5100" dirty="0" smtClean="0"/>
              <a:t> </a:t>
            </a:r>
            <a:r>
              <a:rPr lang="en-US" sz="5100" dirty="0" err="1"/>
              <a:t>kräver</a:t>
            </a:r>
            <a:r>
              <a:rPr lang="en-US" sz="5100" dirty="0"/>
              <a:t> </a:t>
            </a:r>
            <a:r>
              <a:rPr lang="en-US" sz="5100" dirty="0" err="1"/>
              <a:t>flexibilitet</a:t>
            </a:r>
            <a:r>
              <a:rPr lang="en-US" sz="5100" dirty="0"/>
              <a:t>. </a:t>
            </a:r>
            <a:endParaRPr lang="sv-SE" sz="5100" dirty="0"/>
          </a:p>
        </p:txBody>
      </p:sp>
      <p:pic>
        <p:nvPicPr>
          <p:cNvPr id="5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985" y="4287545"/>
            <a:ext cx="563407" cy="53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ruta 5"/>
          <p:cNvSpPr txBox="1"/>
          <p:nvPr/>
        </p:nvSpPr>
        <p:spPr>
          <a:xfrm>
            <a:off x="2336800" y="1574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89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59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Q1: Du </a:t>
            </a:r>
            <a:r>
              <a:rPr dirty="0" err="1"/>
              <a:t>som</a:t>
            </a:r>
            <a:r>
              <a:rPr dirty="0"/>
              <a:t> </a:t>
            </a:r>
            <a:r>
              <a:rPr dirty="0" err="1"/>
              <a:t>fyller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denna</a:t>
            </a:r>
            <a:r>
              <a:rPr dirty="0"/>
              <a:t> </a:t>
            </a:r>
            <a:r>
              <a:rPr dirty="0" err="1"/>
              <a:t>enkät</a:t>
            </a:r>
            <a:r>
              <a:rPr dirty="0"/>
              <a:t> - </a:t>
            </a:r>
            <a:r>
              <a:rPr dirty="0" err="1"/>
              <a:t>vänligen</a:t>
            </a:r>
            <a:r>
              <a:rPr dirty="0"/>
              <a:t> </a:t>
            </a:r>
            <a:r>
              <a:rPr dirty="0" err="1"/>
              <a:t>välj</a:t>
            </a:r>
            <a:r>
              <a:rPr dirty="0"/>
              <a:t> </a:t>
            </a:r>
            <a:r>
              <a:rPr dirty="0" err="1"/>
              <a:t>ett</a:t>
            </a:r>
            <a:r>
              <a:rPr dirty="0"/>
              <a:t> </a:t>
            </a:r>
            <a:r>
              <a:rPr dirty="0" err="1"/>
              <a:t>av</a:t>
            </a:r>
            <a:r>
              <a:rPr dirty="0"/>
              <a:t> </a:t>
            </a:r>
            <a:r>
              <a:rPr dirty="0" err="1"/>
              <a:t>följande</a:t>
            </a:r>
            <a:r>
              <a:rPr dirty="0"/>
              <a:t> </a:t>
            </a:r>
            <a:r>
              <a:rPr dirty="0" err="1"/>
              <a:t>svarsalternativ</a:t>
            </a:r>
            <a:r>
              <a:rPr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217    Skipped: 0</a:t>
            </a:r>
          </a:p>
        </p:txBody>
      </p:sp>
      <p:pic>
        <p:nvPicPr>
          <p:cNvPr id="4" name="Picture 3" descr="chart337433722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657" y="779447"/>
            <a:ext cx="6723153" cy="3621901"/>
          </a:xfrm>
          <a:prstGeom prst="rect">
            <a:avLst/>
          </a:prstGeom>
        </p:spPr>
      </p:pic>
      <p:pic>
        <p:nvPicPr>
          <p:cNvPr id="5" name="Bildobjekt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985" y="4287545"/>
            <a:ext cx="563407" cy="53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Q2: Hur gammal är du (den som har Downs syndrom - gäller alla frågor)?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216    Skipped: 1</a:t>
            </a:r>
          </a:p>
        </p:txBody>
      </p:sp>
      <p:pic>
        <p:nvPicPr>
          <p:cNvPr id="4" name="Picture 3" descr="chart333360926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7039" y="985793"/>
            <a:ext cx="6000610" cy="3719285"/>
          </a:xfrm>
          <a:prstGeom prst="rect">
            <a:avLst/>
          </a:prstGeom>
        </p:spPr>
      </p:pic>
      <p:pic>
        <p:nvPicPr>
          <p:cNvPr id="6" name="Bildobjekt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985" y="4287545"/>
            <a:ext cx="563407" cy="53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Q3: Kön: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217    Skipped: 0</a:t>
            </a:r>
          </a:p>
        </p:txBody>
      </p:sp>
      <p:pic>
        <p:nvPicPr>
          <p:cNvPr id="4" name="Picture 3" descr="chart33336942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7" y="1116843"/>
            <a:ext cx="7673435" cy="3012362"/>
          </a:xfrm>
          <a:prstGeom prst="rect">
            <a:avLst/>
          </a:prstGeom>
        </p:spPr>
      </p:pic>
      <p:pic>
        <p:nvPicPr>
          <p:cNvPr id="6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985" y="4287545"/>
            <a:ext cx="563407" cy="53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Q4: Hur stor är orten där du bor?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217    Skipped: 0</a:t>
            </a:r>
          </a:p>
        </p:txBody>
      </p:sp>
      <p:pic>
        <p:nvPicPr>
          <p:cNvPr id="4" name="Picture 3" descr="chart333382779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083995"/>
            <a:ext cx="6394724" cy="3045210"/>
          </a:xfrm>
          <a:prstGeom prst="rect">
            <a:avLst/>
          </a:prstGeom>
        </p:spPr>
      </p:pic>
      <p:pic>
        <p:nvPicPr>
          <p:cNvPr id="6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985" y="4287545"/>
            <a:ext cx="563407" cy="53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Q5: Vad gör du på din aktiva fritid? (tiden efter skola/arbete och på helger/lov)Du kan kryssa i flera alternativ.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217    Skipped: 0</a:t>
            </a:r>
          </a:p>
        </p:txBody>
      </p:sp>
      <p:pic>
        <p:nvPicPr>
          <p:cNvPr id="4" name="Picture 3" descr="chart333360933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771" y="1083995"/>
            <a:ext cx="6526905" cy="3540986"/>
          </a:xfrm>
          <a:prstGeom prst="rect">
            <a:avLst/>
          </a:prstGeom>
        </p:spPr>
      </p:pic>
      <p:pic>
        <p:nvPicPr>
          <p:cNvPr id="6" name="Bildobjekt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985" y="4287545"/>
            <a:ext cx="563407" cy="53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Q6: Vilka förutsättningar eller hjälpmedel behöver du ha för att göra de aktiviteter du vill?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215    Skipped: 2</a:t>
            </a:r>
          </a:p>
        </p:txBody>
      </p:sp>
      <p:pic>
        <p:nvPicPr>
          <p:cNvPr id="4" name="Picture 3" descr="chart333396478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7986" y="885322"/>
            <a:ext cx="6307143" cy="3719285"/>
          </a:xfrm>
          <a:prstGeom prst="rect">
            <a:avLst/>
          </a:prstGeom>
        </p:spPr>
      </p:pic>
      <p:pic>
        <p:nvPicPr>
          <p:cNvPr id="6" name="Bildobjekt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985" y="4287545"/>
            <a:ext cx="563407" cy="53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Q7: Hur hittar du information om de aktiviteter som du vill göra?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217    Skipped: 0</a:t>
            </a:r>
          </a:p>
        </p:txBody>
      </p:sp>
      <p:pic>
        <p:nvPicPr>
          <p:cNvPr id="4" name="Picture 3" descr="chart33339883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7" y="1028117"/>
            <a:ext cx="6186719" cy="3645374"/>
          </a:xfrm>
          <a:prstGeom prst="rect">
            <a:avLst/>
          </a:prstGeom>
        </p:spPr>
      </p:pic>
      <p:pic>
        <p:nvPicPr>
          <p:cNvPr id="6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985" y="4287545"/>
            <a:ext cx="563407" cy="53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-template-20140529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ata slides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sponse Summary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FBF44C94C72541B30E63FF6BAF33AD" ma:contentTypeVersion="8" ma:contentTypeDescription="Skapa ett nytt dokument." ma:contentTypeScope="" ma:versionID="7f496d43cfd64d431ae1b08fb56710bf">
  <xsd:schema xmlns:xsd="http://www.w3.org/2001/XMLSchema" xmlns:xs="http://www.w3.org/2001/XMLSchema" xmlns:p="http://schemas.microsoft.com/office/2006/metadata/properties" xmlns:ns2="49d334a0-8f0d-4a88-bc65-9e003bbbe6e2" targetNamespace="http://schemas.microsoft.com/office/2006/metadata/properties" ma:root="true" ma:fieldsID="807175f0f2286cbf7583dac67adec1aa" ns2:_="">
    <xsd:import namespace="49d334a0-8f0d-4a88-bc65-9e003bbbe6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d334a0-8f0d-4a88-bc65-9e003bbbe6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265C73-614E-48BC-ABF4-50B4B6DDBC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d334a0-8f0d-4a88-bc65-9e003bbbe6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AC445A-DF20-4E14-B1CC-82A808849EB4}">
  <ds:schemaRefs>
    <ds:schemaRef ds:uri="http://purl.org/dc/elements/1.1/"/>
    <ds:schemaRef ds:uri="49d334a0-8f0d-4a88-bc65-9e003bbbe6e2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3C580A0-F0E5-41EE-81B3-275DDFCB00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SM-template-20140529.potx</Template>
  <TotalTime>1671</TotalTime>
  <Words>412</Words>
  <Application>Microsoft Office PowerPoint</Application>
  <PresentationFormat>Bildspel på skärmen (16:9)</PresentationFormat>
  <Paragraphs>84</Paragraphs>
  <Slides>12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12</vt:i4>
      </vt:variant>
    </vt:vector>
  </HeadingPairs>
  <TitlesOfParts>
    <vt:vector size="21" baseType="lpstr">
      <vt:lpstr>Arial</vt:lpstr>
      <vt:lpstr>Calibri</vt:lpstr>
      <vt:lpstr>Georgia</vt:lpstr>
      <vt:lpstr>Helvetica Light</vt:lpstr>
      <vt:lpstr>Helvetica Neue</vt:lpstr>
      <vt:lpstr>Wingdings</vt:lpstr>
      <vt:lpstr>SM-template-20140529</vt:lpstr>
      <vt:lpstr>Data slides</vt:lpstr>
      <vt:lpstr>Response Summary</vt:lpstr>
      <vt:lpstr>PowerPoint-presentation</vt:lpstr>
      <vt:lpstr>PowerPoint-presentation</vt:lpstr>
      <vt:lpstr>Q1: Du som fyller i denna enkät - vänligen välj ett av följande svarsalternativ:</vt:lpstr>
      <vt:lpstr>Q2: Hur gammal är du (den som har Downs syndrom - gäller alla frågor)?</vt:lpstr>
      <vt:lpstr>Q3: Kön:</vt:lpstr>
      <vt:lpstr>Q4: Hur stor är orten där du bor?</vt:lpstr>
      <vt:lpstr>Q5: Vad gör du på din aktiva fritid? (tiden efter skola/arbete och på helger/lov)Du kan kryssa i flera alternativ.</vt:lpstr>
      <vt:lpstr>Q6: Vilka förutsättningar eller hjälpmedel behöver du ha för att göra de aktiviteter du vill?</vt:lpstr>
      <vt:lpstr>Q7: Hur hittar du information om de aktiviteter som du vill göra?</vt:lpstr>
      <vt:lpstr>Q9: Finns det någon organisation eller aktör som ordnar fritidsaktiviteter där du bor?</vt:lpstr>
      <vt:lpstr>Q10: Om du inte har en aktiv fritid - vad är det som hindrar dig?</vt:lpstr>
      <vt:lpstr>Förutsättningar / hinder  (sammanfattande kommentarer)</vt:lpstr>
    </vt:vector>
  </TitlesOfParts>
  <Company>SurveyMonkey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Clarke</dc:creator>
  <cp:lastModifiedBy>Mickan Lüning</cp:lastModifiedBy>
  <cp:revision>74</cp:revision>
  <dcterms:created xsi:type="dcterms:W3CDTF">2014-01-30T23:18:11Z</dcterms:created>
  <dcterms:modified xsi:type="dcterms:W3CDTF">2019-09-18T13:05:39Z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0x0101007CFBF44C94C72541B30E63FF6BAF33AD</vt:lpwstr>
  </property>
</Properties>
</file>