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7" r:id="rId2"/>
    <p:sldMasterId id="2147483661" r:id="rId3"/>
    <p:sldMasterId id="2147483666" r:id="rId4"/>
    <p:sldMasterId id="2147483671" r:id="rId5"/>
  </p:sldMasterIdLst>
  <p:notesMasterIdLst>
    <p:notesMasterId r:id="rId20"/>
  </p:notesMasterIdLst>
  <p:sldIdLst>
    <p:sldId id="256" r:id="rId6"/>
    <p:sldId id="262" r:id="rId7"/>
    <p:sldId id="271" r:id="rId8"/>
    <p:sldId id="279" r:id="rId9"/>
    <p:sldId id="258" r:id="rId10"/>
    <p:sldId id="273" r:id="rId11"/>
    <p:sldId id="274" r:id="rId12"/>
    <p:sldId id="277" r:id="rId13"/>
    <p:sldId id="260" r:id="rId14"/>
    <p:sldId id="261" r:id="rId15"/>
    <p:sldId id="266" r:id="rId16"/>
    <p:sldId id="282" r:id="rId17"/>
    <p:sldId id="283" r:id="rId18"/>
    <p:sldId id="265"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252C"/>
    <a:srgbClr val="00313C"/>
    <a:srgbClr val="0D9D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5" autoAdjust="0"/>
    <p:restoredTop sz="75727"/>
  </p:normalViewPr>
  <p:slideViewPr>
    <p:cSldViewPr snapToGrid="0">
      <p:cViewPr varScale="1">
        <p:scale>
          <a:sx n="55" d="100"/>
          <a:sy n="55" d="100"/>
        </p:scale>
        <p:origin x="11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26625D-E676-2D4C-9759-12BC974D3765}" type="datetimeFigureOut">
              <a:rPr lang="sv-SE" smtClean="0"/>
              <a:t>2018-03-02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88C59F-3A6C-7946-899A-BFB4D3DC7818}" type="slidenum">
              <a:rPr lang="sv-SE" smtClean="0"/>
              <a:t>‹#›</a:t>
            </a:fld>
            <a:endParaRPr lang="sv-SE"/>
          </a:p>
        </p:txBody>
      </p:sp>
    </p:spTree>
    <p:extLst>
      <p:ext uri="{BB962C8B-B14F-4D97-AF65-F5344CB8AC3E}">
        <p14:creationId xmlns:p14="http://schemas.microsoft.com/office/powerpoint/2010/main" val="2793990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1</a:t>
            </a:fld>
            <a:endParaRPr lang="sv-SE"/>
          </a:p>
        </p:txBody>
      </p:sp>
    </p:spTree>
    <p:extLst>
      <p:ext uri="{BB962C8B-B14F-4D97-AF65-F5344CB8AC3E}">
        <p14:creationId xmlns:p14="http://schemas.microsoft.com/office/powerpoint/2010/main" val="4112743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12</a:t>
            </a:fld>
            <a:endParaRPr lang="sv-SE"/>
          </a:p>
        </p:txBody>
      </p:sp>
    </p:spTree>
    <p:extLst>
      <p:ext uri="{BB962C8B-B14F-4D97-AF65-F5344CB8AC3E}">
        <p14:creationId xmlns:p14="http://schemas.microsoft.com/office/powerpoint/2010/main" val="4147617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13</a:t>
            </a:fld>
            <a:endParaRPr lang="sv-SE"/>
          </a:p>
        </p:txBody>
      </p:sp>
    </p:spTree>
    <p:extLst>
      <p:ext uri="{BB962C8B-B14F-4D97-AF65-F5344CB8AC3E}">
        <p14:creationId xmlns:p14="http://schemas.microsoft.com/office/powerpoint/2010/main" val="1356623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a:t>Rapportens syfte: </a:t>
            </a:r>
          </a:p>
          <a:p>
            <a:endParaRPr lang="sv-SE" b="1" dirty="0"/>
          </a:p>
          <a:p>
            <a:r>
              <a:rPr lang="sv-SE" dirty="0"/>
              <a:t>1 Undersöka vårdköerna i Skåne utifrån nuläge och utveckling över tid.</a:t>
            </a:r>
          </a:p>
          <a:p>
            <a:r>
              <a:rPr lang="sv-SE" dirty="0"/>
              <a:t>Metod: jämför olika mått </a:t>
            </a:r>
            <a:r>
              <a:rPr lang="sv-SE" dirty="0" smtClean="0"/>
              <a:t>och </a:t>
            </a:r>
            <a:r>
              <a:rPr lang="sv-SE" dirty="0"/>
              <a:t>olika slags definitioner av vårdköer</a:t>
            </a:r>
          </a:p>
          <a:p>
            <a:endParaRPr lang="sv-SE" dirty="0"/>
          </a:p>
          <a:p>
            <a:r>
              <a:rPr lang="sv-SE" dirty="0"/>
              <a:t>2 Göra relevanta jämförelser utifrån nuläge samt utifrån vad som borde vara möjligt att </a:t>
            </a:r>
          </a:p>
          <a:p>
            <a:r>
              <a:rPr lang="sv-SE" dirty="0"/>
              <a:t>åstadkomma framåt.</a:t>
            </a:r>
          </a:p>
          <a:p>
            <a:r>
              <a:rPr lang="sv-SE" dirty="0"/>
              <a:t>Metod: jämföra Skåne mot andra landsting och regioner för att visa både ”best </a:t>
            </a:r>
            <a:r>
              <a:rPr lang="sv-SE" dirty="0" err="1"/>
              <a:t>practise</a:t>
            </a:r>
            <a:r>
              <a:rPr lang="sv-SE" dirty="0"/>
              <a:t>” </a:t>
            </a:r>
          </a:p>
          <a:p>
            <a:r>
              <a:rPr lang="sv-SE" dirty="0"/>
              <a:t>(tex Halland, Jönköping) och Skånes resultat mot andra jämförbara landsting (tex Stockholm)</a:t>
            </a:r>
          </a:p>
          <a:p>
            <a:r>
              <a:rPr lang="sv-SE" dirty="0"/>
              <a:t>respektive jämföra Skånes resultat i förhållande till Sverige som helhet.</a:t>
            </a:r>
          </a:p>
          <a:p>
            <a:endParaRPr lang="sv-SE" dirty="0"/>
          </a:p>
          <a:p>
            <a:r>
              <a:rPr lang="sv-SE" dirty="0"/>
              <a:t>3 Illustrera det problematiska med vårdköer </a:t>
            </a:r>
            <a:endParaRPr lang="sv-SE" dirty="0" smtClean="0"/>
          </a:p>
          <a:p>
            <a:r>
              <a:rPr lang="sv-SE" dirty="0" smtClean="0"/>
              <a:t>jämföra resultat</a:t>
            </a:r>
            <a:r>
              <a:rPr lang="sv-SE" baseline="0" dirty="0" smtClean="0"/>
              <a:t> </a:t>
            </a:r>
            <a:r>
              <a:rPr lang="sv-SE" dirty="0" smtClean="0"/>
              <a:t>kvalitet </a:t>
            </a:r>
            <a:endParaRPr lang="sv-SE" dirty="0"/>
          </a:p>
          <a:p>
            <a:r>
              <a:rPr lang="sv-SE" dirty="0"/>
              <a:t>samt </a:t>
            </a:r>
            <a:r>
              <a:rPr lang="sv-SE" dirty="0" smtClean="0"/>
              <a:t>beskriva </a:t>
            </a:r>
            <a:r>
              <a:rPr lang="sv-SE" dirty="0"/>
              <a:t>köernas effekter för skånska patienter.</a:t>
            </a:r>
          </a:p>
          <a:p>
            <a:endParaRPr lang="sv-SE" dirty="0"/>
          </a:p>
          <a:p>
            <a:endParaRPr lang="sv-SE" dirty="0"/>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2</a:t>
            </a:fld>
            <a:endParaRPr lang="sv-SE"/>
          </a:p>
        </p:txBody>
      </p:sp>
    </p:spTree>
    <p:extLst>
      <p:ext uri="{BB962C8B-B14F-4D97-AF65-F5344CB8AC3E}">
        <p14:creationId xmlns:p14="http://schemas.microsoft.com/office/powerpoint/2010/main" val="1537199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smtClean="0"/>
              <a:t>2 526</a:t>
            </a:r>
            <a:r>
              <a:rPr lang="sv-SE" baseline="0" dirty="0" smtClean="0"/>
              <a:t> patienter väntar mer än 7 dagar på sitt första läkarbesök</a:t>
            </a:r>
          </a:p>
          <a:p>
            <a:r>
              <a:rPr lang="sv-SE" b="1" baseline="0" dirty="0" smtClean="0"/>
              <a:t>8 954</a:t>
            </a:r>
            <a:r>
              <a:rPr lang="sv-SE" baseline="0" dirty="0" smtClean="0"/>
              <a:t> väntar mer än 90 dagar på 1a besök till specialist</a:t>
            </a:r>
          </a:p>
          <a:p>
            <a:r>
              <a:rPr lang="sv-SE" b="1" baseline="0" dirty="0" smtClean="0"/>
              <a:t>4 819 </a:t>
            </a:r>
            <a:r>
              <a:rPr lang="sv-SE" b="0" baseline="0" dirty="0" smtClean="0"/>
              <a:t>väntar mer än 90 dagar på operation/åtgärd</a:t>
            </a:r>
          </a:p>
          <a:p>
            <a:r>
              <a:rPr lang="sv-SE" b="1" baseline="0" dirty="0" smtClean="0"/>
              <a:t>13 522 </a:t>
            </a:r>
            <a:r>
              <a:rPr lang="sv-SE" b="0" baseline="0" dirty="0" smtClean="0"/>
              <a:t>väntar mer än 30 dagar på återbesök</a:t>
            </a:r>
            <a:endParaRPr lang="sv-SE" b="1" baseline="0" dirty="0" smtClean="0"/>
          </a:p>
          <a:p>
            <a:endParaRPr lang="sv-SE" baseline="0" dirty="0" smtClean="0"/>
          </a:p>
          <a:p>
            <a:endParaRPr lang="sv-SE" dirty="0"/>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3</a:t>
            </a:fld>
            <a:endParaRPr lang="sv-SE"/>
          </a:p>
        </p:txBody>
      </p:sp>
    </p:spTree>
    <p:extLst>
      <p:ext uri="{BB962C8B-B14F-4D97-AF65-F5344CB8AC3E}">
        <p14:creationId xmlns:p14="http://schemas.microsoft.com/office/powerpoint/2010/main" val="2371595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NULÄGE: vårdköerna ökar i Skåne</a:t>
            </a:r>
          </a:p>
          <a:p>
            <a:endParaRPr lang="sv-SE" dirty="0"/>
          </a:p>
          <a:p>
            <a:r>
              <a:rPr lang="sv-SE" dirty="0"/>
              <a:t>Enligt senaste uppdateringen </a:t>
            </a:r>
            <a:r>
              <a:rPr lang="sv-SE" dirty="0" err="1"/>
              <a:t>väntar</a:t>
            </a:r>
            <a:r>
              <a:rPr lang="sv-SE" dirty="0"/>
              <a:t> i nuläget </a:t>
            </a:r>
            <a:r>
              <a:rPr lang="sv-SE" b="1" dirty="0"/>
              <a:t>29 832 patienter mer </a:t>
            </a:r>
            <a:r>
              <a:rPr lang="sv-SE" b="1" dirty="0" err="1"/>
              <a:t>än</a:t>
            </a:r>
            <a:r>
              <a:rPr lang="sv-SE" b="1" dirty="0"/>
              <a:t> </a:t>
            </a:r>
            <a:r>
              <a:rPr lang="sv-SE" b="1" dirty="0" err="1"/>
              <a:t>gränsen</a:t>
            </a:r>
            <a:r>
              <a:rPr lang="sv-SE" b="1" dirty="0"/>
              <a:t> </a:t>
            </a:r>
          </a:p>
          <a:p>
            <a:r>
              <a:rPr lang="sv-SE" b="1" dirty="0" err="1"/>
              <a:t>för</a:t>
            </a:r>
            <a:r>
              <a:rPr lang="sv-SE" b="1" dirty="0"/>
              <a:t> </a:t>
            </a:r>
            <a:r>
              <a:rPr lang="sv-SE" b="1" dirty="0" err="1"/>
              <a:t>vårdgarantin</a:t>
            </a:r>
            <a:r>
              <a:rPr lang="sv-SE" b="1" dirty="0"/>
              <a:t> </a:t>
            </a:r>
            <a:r>
              <a:rPr lang="sv-SE" dirty="0" err="1"/>
              <a:t>pa</a:t>
            </a:r>
            <a:r>
              <a:rPr lang="sv-SE" dirty="0"/>
              <a:t>̊ tid till </a:t>
            </a:r>
            <a:r>
              <a:rPr lang="sv-SE" dirty="0" err="1"/>
              <a:t>allmänläkare</a:t>
            </a:r>
            <a:r>
              <a:rPr lang="sv-SE" dirty="0"/>
              <a:t>, tid till </a:t>
            </a:r>
            <a:r>
              <a:rPr lang="sv-SE" dirty="0" err="1"/>
              <a:t>första</a:t>
            </a:r>
            <a:r>
              <a:rPr lang="sv-SE" dirty="0"/>
              <a:t> </a:t>
            </a:r>
            <a:r>
              <a:rPr lang="sv-SE" dirty="0" err="1"/>
              <a:t>besök</a:t>
            </a:r>
            <a:r>
              <a:rPr lang="sv-SE" dirty="0"/>
              <a:t> i </a:t>
            </a:r>
            <a:r>
              <a:rPr lang="sv-SE" dirty="0" err="1"/>
              <a:t>specialistvård</a:t>
            </a:r>
            <a:r>
              <a:rPr lang="sv-SE" dirty="0"/>
              <a:t>, tid </a:t>
            </a:r>
          </a:p>
          <a:p>
            <a:r>
              <a:rPr lang="sv-SE" dirty="0"/>
              <a:t>för återbesök och tid </a:t>
            </a:r>
            <a:r>
              <a:rPr lang="sv-SE" dirty="0" err="1"/>
              <a:t>för</a:t>
            </a:r>
            <a:r>
              <a:rPr lang="sv-SE" dirty="0"/>
              <a:t> planerad operation/</a:t>
            </a:r>
            <a:r>
              <a:rPr lang="sv-SE" dirty="0" err="1"/>
              <a:t>åtgärd</a:t>
            </a:r>
            <a:r>
              <a:rPr lang="sv-SE" dirty="0"/>
              <a:t> i den </a:t>
            </a:r>
            <a:r>
              <a:rPr lang="sv-SE" dirty="0" err="1"/>
              <a:t>skånska</a:t>
            </a:r>
            <a:r>
              <a:rPr lang="sv-SE" dirty="0"/>
              <a:t> </a:t>
            </a:r>
            <a:r>
              <a:rPr lang="sv-SE" dirty="0" err="1"/>
              <a:t>vården</a:t>
            </a:r>
            <a:r>
              <a:rPr lang="sv-SE" dirty="0"/>
              <a:t>. Totalt </a:t>
            </a:r>
          </a:p>
          <a:p>
            <a:r>
              <a:rPr lang="sv-SE" b="1" dirty="0"/>
              <a:t>står 114 872 patienter i någon av dessa köer</a:t>
            </a:r>
            <a:r>
              <a:rPr lang="sv-SE" dirty="0"/>
              <a:t>. </a:t>
            </a:r>
            <a:r>
              <a:rPr lang="sv-SE" b="1" dirty="0"/>
              <a:t>Var fjärde får inte vård i tid.</a:t>
            </a:r>
          </a:p>
          <a:p>
            <a:endParaRPr lang="sv-SE" dirty="0"/>
          </a:p>
          <a:p>
            <a:r>
              <a:rPr lang="sv-SE" dirty="0"/>
              <a:t>8 568 skåningar väntade för länge </a:t>
            </a:r>
            <a:r>
              <a:rPr lang="sv-SE" b="1" dirty="0"/>
              <a:t>på första besök </a:t>
            </a:r>
            <a:r>
              <a:rPr lang="sv-SE" dirty="0"/>
              <a:t>hos specialist 2017. </a:t>
            </a:r>
          </a:p>
          <a:p>
            <a:r>
              <a:rPr lang="sv-SE" dirty="0"/>
              <a:t>Det är </a:t>
            </a:r>
            <a:r>
              <a:rPr lang="sv-SE" b="1" dirty="0"/>
              <a:t>2 122 fler </a:t>
            </a:r>
            <a:r>
              <a:rPr lang="sv-SE" dirty="0"/>
              <a:t>än 2014.</a:t>
            </a:r>
          </a:p>
          <a:p>
            <a:endParaRPr lang="sv-SE" dirty="0"/>
          </a:p>
          <a:p>
            <a:r>
              <a:rPr lang="sv-SE" dirty="0"/>
              <a:t>I december 2017 </a:t>
            </a:r>
            <a:r>
              <a:rPr lang="sv-SE" dirty="0" err="1"/>
              <a:t>väntade</a:t>
            </a:r>
            <a:r>
              <a:rPr lang="sv-SE" dirty="0"/>
              <a:t> </a:t>
            </a:r>
            <a:r>
              <a:rPr lang="sv-SE" b="1" dirty="0"/>
              <a:t>4 631 </a:t>
            </a:r>
            <a:r>
              <a:rPr lang="sv-SE" dirty="0"/>
              <a:t>patienter för </a:t>
            </a:r>
          </a:p>
          <a:p>
            <a:r>
              <a:rPr lang="sv-SE" dirty="0"/>
              <a:t>länge </a:t>
            </a:r>
            <a:r>
              <a:rPr lang="sv-SE" dirty="0" err="1"/>
              <a:t>pa</a:t>
            </a:r>
            <a:r>
              <a:rPr lang="sv-SE" dirty="0"/>
              <a:t>̊ operation. Det </a:t>
            </a:r>
            <a:r>
              <a:rPr lang="sv-SE" dirty="0" err="1"/>
              <a:t>är</a:t>
            </a:r>
            <a:r>
              <a:rPr lang="sv-SE" dirty="0"/>
              <a:t> en </a:t>
            </a:r>
            <a:r>
              <a:rPr lang="sv-SE" dirty="0" err="1"/>
              <a:t>ökning</a:t>
            </a:r>
            <a:r>
              <a:rPr lang="sv-SE" dirty="0"/>
              <a:t> med </a:t>
            </a:r>
            <a:r>
              <a:rPr lang="sv-SE" b="1" dirty="0"/>
              <a:t>33 procent </a:t>
            </a:r>
            <a:r>
              <a:rPr lang="sv-SE" dirty="0"/>
              <a:t>sedan 2014, och </a:t>
            </a:r>
          </a:p>
          <a:p>
            <a:r>
              <a:rPr lang="sv-SE" dirty="0"/>
              <a:t>51 procent sedan 2012 </a:t>
            </a:r>
            <a:r>
              <a:rPr lang="sv-SE" dirty="0" err="1"/>
              <a:t>när</a:t>
            </a:r>
            <a:r>
              <a:rPr lang="sv-SE" dirty="0"/>
              <a:t> </a:t>
            </a:r>
            <a:r>
              <a:rPr lang="sv-SE" dirty="0" err="1"/>
              <a:t>jämförelsetalen</a:t>
            </a:r>
            <a:r>
              <a:rPr lang="sv-SE" dirty="0"/>
              <a:t> tar sin </a:t>
            </a:r>
            <a:r>
              <a:rPr lang="sv-SE" dirty="0" err="1"/>
              <a:t>början</a:t>
            </a:r>
            <a:r>
              <a:rPr lang="sv-SE" dirty="0"/>
              <a:t>.</a:t>
            </a:r>
          </a:p>
          <a:p>
            <a:endParaRPr lang="sv-SE" dirty="0"/>
          </a:p>
          <a:p>
            <a:r>
              <a:rPr lang="sv-SE" dirty="0"/>
              <a:t>I Region Skåne får bara </a:t>
            </a:r>
            <a:r>
              <a:rPr lang="sv-SE" b="1" dirty="0"/>
              <a:t>29 procent av patienterna återbesök </a:t>
            </a:r>
            <a:r>
              <a:rPr lang="sv-SE" dirty="0"/>
              <a:t>i tid. Det betyder att denna kö i dagsläget </a:t>
            </a:r>
          </a:p>
          <a:p>
            <a:r>
              <a:rPr lang="sv-SE" dirty="0"/>
              <a:t>består </a:t>
            </a:r>
            <a:r>
              <a:rPr lang="sv-SE" b="1" dirty="0"/>
              <a:t>av 13 533 personer</a:t>
            </a:r>
            <a:r>
              <a:rPr lang="sv-SE" dirty="0"/>
              <a:t>. I andra landsting är motsvarande siffra 65-70%</a:t>
            </a:r>
          </a:p>
          <a:p>
            <a:r>
              <a:rPr lang="sv-SE" b="1" dirty="0"/>
              <a:t>2 526 </a:t>
            </a:r>
            <a:r>
              <a:rPr lang="sv-SE" dirty="0"/>
              <a:t>patienter får inte träffa sin vårdcentralsläkare inom 7 dagar.</a:t>
            </a:r>
          </a:p>
          <a:p>
            <a:endParaRPr lang="sv-SE" dirty="0"/>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4</a:t>
            </a:fld>
            <a:endParaRPr lang="sv-SE"/>
          </a:p>
        </p:txBody>
      </p:sp>
    </p:spTree>
    <p:extLst>
      <p:ext uri="{BB962C8B-B14F-4D97-AF65-F5344CB8AC3E}">
        <p14:creationId xmlns:p14="http://schemas.microsoft.com/office/powerpoint/2010/main" val="1635684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Att en patients totala väntetid sammanlagt är mer än sju månader från första kontakt är inte ovanligt. Den kan också bli mycket längre. Oavsett sjukdomens allvarlighet kan det få negativa konsekvenser för en patient när ledtiden mellan första telefonsamtal och operation eller annan åtgärd blir alltför lång på grund av väntetider i varje steg</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a:lnSpc>
                <a:spcPct val="150000"/>
              </a:lnSpc>
            </a:pPr>
            <a:r>
              <a:rPr lang="sv-SE" dirty="0">
                <a:latin typeface="Helvetica Neue LT Std 55 Roman" panose="020B0604020202020204" pitchFamily="34" charset="0"/>
              </a:rPr>
              <a:t>Långa vårdköer leder till negativa samhällsekonomiska effekter. Långa vårdköer innebär en mer resurskrävande </a:t>
            </a:r>
            <a:r>
              <a:rPr lang="sv-SE" b="1" dirty="0">
                <a:latin typeface="Helvetica Neue LT Std 55 Roman" panose="020B0604020202020204" pitchFamily="34" charset="0"/>
              </a:rPr>
              <a:t>administration av kösystem </a:t>
            </a:r>
            <a:r>
              <a:rPr lang="sv-SE" dirty="0">
                <a:latin typeface="Helvetica Neue LT Std 55 Roman" panose="020B0604020202020204" pitchFamily="34" charset="0"/>
              </a:rPr>
              <a:t>och dubbelarbete i form av undersökningar som måste göras om eftersom patientens hälsotillstånd har förändrats. </a:t>
            </a:r>
          </a:p>
          <a:p>
            <a:pPr>
              <a:lnSpc>
                <a:spcPct val="150000"/>
              </a:lnSpc>
            </a:pPr>
            <a:endParaRPr lang="sv-SE" dirty="0">
              <a:latin typeface="Helvetica Neue LT Std 55 Roman" panose="020B0604020202020204" pitchFamily="34" charset="0"/>
            </a:endParaRPr>
          </a:p>
          <a:p>
            <a:pPr>
              <a:lnSpc>
                <a:spcPct val="150000"/>
              </a:lnSpc>
            </a:pPr>
            <a:r>
              <a:rPr lang="sv-SE" dirty="0">
                <a:latin typeface="Helvetica Neue LT Std 55 Roman" panose="020B0604020202020204" pitchFamily="34" charset="0"/>
              </a:rPr>
              <a:t>Detta kan i sin tur innebära att det uppstår ett </a:t>
            </a:r>
            <a:r>
              <a:rPr lang="sv-SE" b="1" dirty="0">
                <a:latin typeface="Helvetica Neue LT Std 55 Roman" panose="020B0604020202020204" pitchFamily="34" charset="0"/>
              </a:rPr>
              <a:t>ökat vårdbehov </a:t>
            </a:r>
            <a:r>
              <a:rPr lang="sv-SE" dirty="0">
                <a:latin typeface="Helvetica Neue LT Std 55 Roman" panose="020B0604020202020204" pitchFamily="34" charset="0"/>
              </a:rPr>
              <a:t>fram till planerad behandling, vilket slukar resurser. En situation med många väntande patienter skapar </a:t>
            </a:r>
            <a:r>
              <a:rPr lang="sv-SE" b="1" dirty="0">
                <a:latin typeface="Helvetica Neue LT Std 55 Roman" panose="020B0604020202020204" pitchFamily="34" charset="0"/>
              </a:rPr>
              <a:t>stress och oro </a:t>
            </a:r>
            <a:r>
              <a:rPr lang="sv-SE" dirty="0">
                <a:latin typeface="Helvetica Neue LT Std 55 Roman" panose="020B0604020202020204" pitchFamily="34" charset="0"/>
              </a:rPr>
              <a:t>hos vårdpersonalen, vilket i sin tur leder till en sämre arbetsmiljö och kostnader i form av </a:t>
            </a:r>
            <a:r>
              <a:rPr lang="sv-SE" b="1" dirty="0">
                <a:latin typeface="Helvetica Neue LT Std 55 Roman" panose="020B0604020202020204" pitchFamily="34" charset="0"/>
              </a:rPr>
              <a:t>sjukskrivningar och personalomsättning.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5</a:t>
            </a:fld>
            <a:endParaRPr lang="sv-SE"/>
          </a:p>
        </p:txBody>
      </p:sp>
    </p:spTree>
    <p:extLst>
      <p:ext uri="{BB962C8B-B14F-4D97-AF65-F5344CB8AC3E}">
        <p14:creationId xmlns:p14="http://schemas.microsoft.com/office/powerpoint/2010/main" val="2905334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På sjukhus</a:t>
            </a:r>
          </a:p>
          <a:p>
            <a:endParaRPr lang="sv-SE" dirty="0"/>
          </a:p>
          <a:p>
            <a:r>
              <a:rPr lang="sv-SE" dirty="0"/>
              <a:t>På sikt kommer det inte behövas ett ökande antal vårdplatser, förutsatt </a:t>
            </a:r>
          </a:p>
          <a:p>
            <a:r>
              <a:rPr lang="sv-SE" dirty="0"/>
              <a:t>att arbetet med den nära vården bedrivs på ett ändamålsenligt sätt. När </a:t>
            </a:r>
          </a:p>
          <a:p>
            <a:r>
              <a:rPr lang="sv-SE" dirty="0"/>
              <a:t>vårdcentraler och kommuner samverkar med tydliga ramar och mer vård </a:t>
            </a:r>
          </a:p>
          <a:p>
            <a:r>
              <a:rPr lang="sv-SE" dirty="0"/>
              <a:t>kan utföras utanför sjukhusen, kommer behovet dämpas. Med det är </a:t>
            </a:r>
          </a:p>
          <a:p>
            <a:r>
              <a:rPr lang="sv-SE" dirty="0"/>
              <a:t>avgörande att kommunsamverkan och samverkan mellan primärvård och </a:t>
            </a:r>
          </a:p>
          <a:p>
            <a:r>
              <a:rPr lang="sv-SE" dirty="0"/>
              <a:t>sjukhusvård först fungerar bättre för att behovet av vårdplatser inte ska </a:t>
            </a:r>
          </a:p>
          <a:p>
            <a:r>
              <a:rPr lang="sv-SE" dirty="0"/>
              <a:t>öka. Det går inte att först skära ner antalet vårdplatser och hoppas att de </a:t>
            </a:r>
          </a:p>
          <a:p>
            <a:r>
              <a:rPr lang="sv-SE" dirty="0"/>
              <a:t>inte behövs.</a:t>
            </a:r>
          </a:p>
          <a:p>
            <a:endParaRPr lang="sv-SE" dirty="0"/>
          </a:p>
          <a:p>
            <a:r>
              <a:rPr lang="sv-SE" dirty="0"/>
              <a:t>Graf disponibla vårdplatser kontra överbeläggning</a:t>
            </a:r>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6</a:t>
            </a:fld>
            <a:endParaRPr lang="sv-SE"/>
          </a:p>
        </p:txBody>
      </p:sp>
    </p:spTree>
    <p:extLst>
      <p:ext uri="{BB962C8B-B14F-4D97-AF65-F5344CB8AC3E}">
        <p14:creationId xmlns:p14="http://schemas.microsoft.com/office/powerpoint/2010/main" val="719250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8</a:t>
            </a:fld>
            <a:endParaRPr lang="sv-SE"/>
          </a:p>
        </p:txBody>
      </p:sp>
    </p:spTree>
    <p:extLst>
      <p:ext uri="{BB962C8B-B14F-4D97-AF65-F5344CB8AC3E}">
        <p14:creationId xmlns:p14="http://schemas.microsoft.com/office/powerpoint/2010/main" val="3116346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Inom kataraktoperation: totala antalet operationer ökar kraftigt, trots detta</a:t>
            </a:r>
            <a:r>
              <a:rPr lang="sv-SE" baseline="0" dirty="0" smtClean="0"/>
              <a:t> behöver inga patienter vänta mer än garantitiden. (siffror för jämförelsemånad april, från tjänstemän).</a:t>
            </a:r>
          </a:p>
          <a:p>
            <a:endParaRPr lang="sv-SE" baseline="0" dirty="0" smtClean="0"/>
          </a:p>
          <a:p>
            <a:r>
              <a:rPr lang="sv-SE" baseline="0" dirty="0" smtClean="0"/>
              <a:t>Inom Smärtsjukvård har vårdval MMS, multimodal smärtbehandling lagts ner 2017. Det hade istället behövt utökas. (bild specialistvård första besök, ingår inte i vårdval, jämförelsemånad december, egen analys väntetider.se.)</a:t>
            </a:r>
          </a:p>
          <a:p>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10</a:t>
            </a:fld>
            <a:endParaRPr lang="sv-SE"/>
          </a:p>
        </p:txBody>
      </p:sp>
    </p:spTree>
    <p:extLst>
      <p:ext uri="{BB962C8B-B14F-4D97-AF65-F5344CB8AC3E}">
        <p14:creationId xmlns:p14="http://schemas.microsoft.com/office/powerpoint/2010/main" val="1367797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Att köer kan vara helt obefintliga på fler områden ser vi i jämförelserna med andra landsting. Särskilt moderatledda Halland och Stockholm.</a:t>
            </a:r>
            <a:endParaRPr lang="sv-SE" dirty="0"/>
          </a:p>
        </p:txBody>
      </p:sp>
      <p:sp>
        <p:nvSpPr>
          <p:cNvPr id="4" name="Platshållare för bildnummer 3"/>
          <p:cNvSpPr>
            <a:spLocks noGrp="1"/>
          </p:cNvSpPr>
          <p:nvPr>
            <p:ph type="sldNum" sz="quarter" idx="10"/>
          </p:nvPr>
        </p:nvSpPr>
        <p:spPr/>
        <p:txBody>
          <a:bodyPr/>
          <a:lstStyle/>
          <a:p>
            <a:fld id="{4C88C59F-3A6C-7946-899A-BFB4D3DC7818}" type="slidenum">
              <a:rPr lang="sv-SE" smtClean="0"/>
              <a:t>11</a:t>
            </a:fld>
            <a:endParaRPr lang="sv-SE"/>
          </a:p>
        </p:txBody>
      </p:sp>
    </p:spTree>
    <p:extLst>
      <p:ext uri="{BB962C8B-B14F-4D97-AF65-F5344CB8AC3E}">
        <p14:creationId xmlns:p14="http://schemas.microsoft.com/office/powerpoint/2010/main" val="295439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a:prstGeom prst="rect">
            <a:avLst/>
          </a:prstGeom>
        </p:spPr>
        <p:txBody>
          <a:bodyPr/>
          <a:lstStyle>
            <a:lvl1pPr marL="0" indent="0" algn="ctr">
              <a:buNone/>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spTree>
    <p:extLst>
      <p:ext uri="{BB962C8B-B14F-4D97-AF65-F5344CB8AC3E}">
        <p14:creationId xmlns:p14="http://schemas.microsoft.com/office/powerpoint/2010/main" val="1116882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75355CA-0C30-2344-9885-ACFC8E733183}"/>
              </a:ext>
            </a:extLst>
          </p:cNvPr>
          <p:cNvSpPr>
            <a:spLocks noGrp="1"/>
          </p:cNvSpPr>
          <p:nvPr>
            <p:ph type="title"/>
          </p:nvPr>
        </p:nvSpPr>
        <p:spPr>
          <a:xfrm>
            <a:off x="832144" y="710768"/>
            <a:ext cx="10515600" cy="1325563"/>
          </a:xfrm>
        </p:spPr>
        <p:txBody>
          <a:bodyPr/>
          <a:lstStyle/>
          <a:p>
            <a:r>
              <a:rPr lang="sv-SE"/>
              <a:t>Klicka här för att ändra format</a:t>
            </a:r>
          </a:p>
        </p:txBody>
      </p:sp>
      <p:sp>
        <p:nvSpPr>
          <p:cNvPr id="3" name="Underrubrik 2">
            <a:extLst>
              <a:ext uri="{FF2B5EF4-FFF2-40B4-BE49-F238E27FC236}">
                <a16:creationId xmlns:a16="http://schemas.microsoft.com/office/drawing/2014/main" xmlns="" id="{63B1BEA0-7440-9C4D-AB79-762CCED67EBD}"/>
              </a:ext>
            </a:extLst>
          </p:cNvPr>
          <p:cNvSpPr>
            <a:spLocks noGrp="1"/>
          </p:cNvSpPr>
          <p:nvPr>
            <p:ph type="subTitle" idx="1" hasCustomPrompt="1"/>
          </p:nvPr>
        </p:nvSpPr>
        <p:spPr>
          <a:xfrm>
            <a:off x="1524000" y="2494756"/>
            <a:ext cx="9144000" cy="3048793"/>
          </a:xfrm>
          <a:prstGeom prst="rect">
            <a:avLst/>
          </a:prstGeom>
        </p:spPr>
        <p:txBody>
          <a:bodyPr/>
          <a:lstStyle>
            <a:lvl1pPr marL="342900" indent="-342900" algn="ctr">
              <a:buSzPct val="80000"/>
              <a:buFontTx/>
              <a:buBlip>
                <a:blip r:embed="rId2"/>
              </a:buBlip>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  Klicka här för att ändra format på underrubrik i bakgrunden</a:t>
            </a:r>
          </a:p>
        </p:txBody>
      </p:sp>
      <p:pic>
        <p:nvPicPr>
          <p:cNvPr id="4" name="Bildobjekt 3">
            <a:extLst>
              <a:ext uri="{FF2B5EF4-FFF2-40B4-BE49-F238E27FC236}">
                <a16:creationId xmlns:a16="http://schemas.microsoft.com/office/drawing/2014/main" xmlns="" id="{E99EA386-5D02-9E4A-BEAE-34A67F97965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838258" y="5672138"/>
            <a:ext cx="1084623" cy="950118"/>
          </a:xfrm>
          <a:prstGeom prst="rect">
            <a:avLst/>
          </a:prstGeom>
        </p:spPr>
      </p:pic>
    </p:spTree>
    <p:extLst>
      <p:ext uri="{BB962C8B-B14F-4D97-AF65-F5344CB8AC3E}">
        <p14:creationId xmlns:p14="http://schemas.microsoft.com/office/powerpoint/2010/main" val="1221379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a:prstGeom prst="rect">
            <a:avLst/>
          </a:prstGeom>
        </p:spPr>
        <p:txBody>
          <a:bodyPr/>
          <a:lstStyle>
            <a:lvl1pPr marL="0" indent="0" algn="ctr">
              <a:buNone/>
              <a:defRPr sz="2400" b="0" i="0">
                <a:solidFill>
                  <a:srgbClr val="C00000"/>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pic>
        <p:nvPicPr>
          <p:cNvPr id="5" name="Bildobjekt 4">
            <a:extLst>
              <a:ext uri="{FF2B5EF4-FFF2-40B4-BE49-F238E27FC236}">
                <a16:creationId xmlns:a16="http://schemas.microsoft.com/office/drawing/2014/main" xmlns="" id="{0D78525C-E843-B047-8023-2A184755EA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29368" y="6136480"/>
            <a:ext cx="176892" cy="567531"/>
          </a:xfrm>
          <a:prstGeom prst="rect">
            <a:avLst/>
          </a:prstGeom>
        </p:spPr>
      </p:pic>
    </p:spTree>
    <p:extLst>
      <p:ext uri="{BB962C8B-B14F-4D97-AF65-F5344CB8AC3E}">
        <p14:creationId xmlns:p14="http://schemas.microsoft.com/office/powerpoint/2010/main" val="4056134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434" y="65676"/>
            <a:ext cx="12056269" cy="1391730"/>
          </a:xfrm>
          <a:prstGeom prst="rect">
            <a:avLst/>
          </a:prstGeom>
        </p:spPr>
      </p:pic>
    </p:spTree>
    <p:extLst>
      <p:ext uri="{BB962C8B-B14F-4D97-AF65-F5344CB8AC3E}">
        <p14:creationId xmlns:p14="http://schemas.microsoft.com/office/powerpoint/2010/main" val="1073553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434" y="5409201"/>
            <a:ext cx="12056269" cy="1391730"/>
          </a:xfrm>
          <a:prstGeom prst="rect">
            <a:avLst/>
          </a:prstGeom>
        </p:spPr>
      </p:pic>
    </p:spTree>
    <p:extLst>
      <p:ext uri="{BB962C8B-B14F-4D97-AF65-F5344CB8AC3E}">
        <p14:creationId xmlns:p14="http://schemas.microsoft.com/office/powerpoint/2010/main" val="2965223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75355CA-0C30-2344-9885-ACFC8E733183}"/>
              </a:ext>
            </a:extLst>
          </p:cNvPr>
          <p:cNvSpPr>
            <a:spLocks noGrp="1"/>
          </p:cNvSpPr>
          <p:nvPr>
            <p:ph type="title"/>
          </p:nvPr>
        </p:nvSpPr>
        <p:spPr>
          <a:xfrm>
            <a:off x="832144" y="710768"/>
            <a:ext cx="10515600" cy="1325563"/>
          </a:xfrm>
        </p:spPr>
        <p:txBody>
          <a:bodyPr/>
          <a:lstStyle/>
          <a:p>
            <a:r>
              <a:rPr lang="sv-SE"/>
              <a:t>Klicka här för att ändra format</a:t>
            </a:r>
          </a:p>
        </p:txBody>
      </p:sp>
      <p:sp>
        <p:nvSpPr>
          <p:cNvPr id="3" name="Underrubrik 2">
            <a:extLst>
              <a:ext uri="{FF2B5EF4-FFF2-40B4-BE49-F238E27FC236}">
                <a16:creationId xmlns:a16="http://schemas.microsoft.com/office/drawing/2014/main" xmlns="" id="{63B1BEA0-7440-9C4D-AB79-762CCED67EBD}"/>
              </a:ext>
            </a:extLst>
          </p:cNvPr>
          <p:cNvSpPr>
            <a:spLocks noGrp="1"/>
          </p:cNvSpPr>
          <p:nvPr>
            <p:ph type="subTitle" idx="1" hasCustomPrompt="1"/>
          </p:nvPr>
        </p:nvSpPr>
        <p:spPr>
          <a:xfrm>
            <a:off x="1524000" y="2494756"/>
            <a:ext cx="9144000" cy="3048793"/>
          </a:xfrm>
          <a:prstGeom prst="rect">
            <a:avLst/>
          </a:prstGeom>
        </p:spPr>
        <p:txBody>
          <a:bodyPr/>
          <a:lstStyle>
            <a:lvl1pPr marL="342900" indent="-342900" algn="ctr">
              <a:buSzPct val="80000"/>
              <a:buFontTx/>
              <a:buBlip>
                <a:blip r:embed="rId2"/>
              </a:buBlip>
              <a:defRPr sz="2400" b="0" i="0">
                <a:solidFill>
                  <a:srgbClr val="C00000"/>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  Klicka här för att ändra format på underrubrik i bakgrunden</a:t>
            </a:r>
          </a:p>
        </p:txBody>
      </p:sp>
      <p:pic>
        <p:nvPicPr>
          <p:cNvPr id="4" name="Bildobjekt 3">
            <a:extLst>
              <a:ext uri="{FF2B5EF4-FFF2-40B4-BE49-F238E27FC236}">
                <a16:creationId xmlns:a16="http://schemas.microsoft.com/office/drawing/2014/main" xmlns="" id="{E99EA386-5D02-9E4A-BEAE-34A67F97965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838258" y="5672138"/>
            <a:ext cx="1084622" cy="950118"/>
          </a:xfrm>
          <a:prstGeom prst="rect">
            <a:avLst/>
          </a:prstGeom>
        </p:spPr>
      </p:pic>
    </p:spTree>
    <p:extLst>
      <p:ext uri="{BB962C8B-B14F-4D97-AF65-F5344CB8AC3E}">
        <p14:creationId xmlns:p14="http://schemas.microsoft.com/office/powerpoint/2010/main" val="1577077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a:prstGeom prst="rect">
            <a:avLst/>
          </a:prstGeom>
        </p:spPr>
        <p:txBody>
          <a:bodyPr/>
          <a:lstStyle>
            <a:lvl1pPr marL="0" indent="0" algn="ctr">
              <a:buNone/>
              <a:defRPr sz="2400" b="0" i="0">
                <a:solidFill>
                  <a:srgbClr val="00313C"/>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pic>
        <p:nvPicPr>
          <p:cNvPr id="5" name="Bildobjekt 4">
            <a:extLst>
              <a:ext uri="{FF2B5EF4-FFF2-40B4-BE49-F238E27FC236}">
                <a16:creationId xmlns:a16="http://schemas.microsoft.com/office/drawing/2014/main" xmlns="" id="{0D78525C-E843-B047-8023-2A184755EA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29368" y="6136481"/>
            <a:ext cx="176892" cy="567528"/>
          </a:xfrm>
          <a:prstGeom prst="rect">
            <a:avLst/>
          </a:prstGeom>
        </p:spPr>
      </p:pic>
    </p:spTree>
    <p:extLst>
      <p:ext uri="{BB962C8B-B14F-4D97-AF65-F5344CB8AC3E}">
        <p14:creationId xmlns:p14="http://schemas.microsoft.com/office/powerpoint/2010/main" val="3035940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481" y="65676"/>
            <a:ext cx="12048174" cy="1391730"/>
          </a:xfrm>
          <a:prstGeom prst="rect">
            <a:avLst/>
          </a:prstGeom>
        </p:spPr>
      </p:pic>
    </p:spTree>
    <p:extLst>
      <p:ext uri="{BB962C8B-B14F-4D97-AF65-F5344CB8AC3E}">
        <p14:creationId xmlns:p14="http://schemas.microsoft.com/office/powerpoint/2010/main" val="22392877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481" y="5409201"/>
            <a:ext cx="12048174" cy="1391730"/>
          </a:xfrm>
          <a:prstGeom prst="rect">
            <a:avLst/>
          </a:prstGeom>
        </p:spPr>
      </p:pic>
    </p:spTree>
    <p:extLst>
      <p:ext uri="{BB962C8B-B14F-4D97-AF65-F5344CB8AC3E}">
        <p14:creationId xmlns:p14="http://schemas.microsoft.com/office/powerpoint/2010/main" val="1125872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2_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32592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75355CA-0C30-2344-9885-ACFC8E733183}"/>
              </a:ext>
            </a:extLst>
          </p:cNvPr>
          <p:cNvSpPr>
            <a:spLocks noGrp="1"/>
          </p:cNvSpPr>
          <p:nvPr>
            <p:ph type="title"/>
          </p:nvPr>
        </p:nvSpPr>
        <p:spPr>
          <a:xfrm>
            <a:off x="832144" y="710768"/>
            <a:ext cx="10515600" cy="1325563"/>
          </a:xfrm>
        </p:spPr>
        <p:txBody>
          <a:bodyPr/>
          <a:lstStyle/>
          <a:p>
            <a:r>
              <a:rPr lang="sv-SE"/>
              <a:t>Klicka här för att ändra format</a:t>
            </a:r>
          </a:p>
        </p:txBody>
      </p:sp>
      <p:sp>
        <p:nvSpPr>
          <p:cNvPr id="3" name="Underrubrik 2">
            <a:extLst>
              <a:ext uri="{FF2B5EF4-FFF2-40B4-BE49-F238E27FC236}">
                <a16:creationId xmlns:a16="http://schemas.microsoft.com/office/drawing/2014/main" xmlns="" id="{63B1BEA0-7440-9C4D-AB79-762CCED67EBD}"/>
              </a:ext>
            </a:extLst>
          </p:cNvPr>
          <p:cNvSpPr>
            <a:spLocks noGrp="1"/>
          </p:cNvSpPr>
          <p:nvPr>
            <p:ph type="subTitle" idx="1" hasCustomPrompt="1"/>
          </p:nvPr>
        </p:nvSpPr>
        <p:spPr>
          <a:xfrm>
            <a:off x="1524000" y="2494756"/>
            <a:ext cx="9144000" cy="3048793"/>
          </a:xfrm>
          <a:prstGeom prst="rect">
            <a:avLst/>
          </a:prstGeom>
        </p:spPr>
        <p:txBody>
          <a:bodyPr/>
          <a:lstStyle>
            <a:lvl1pPr marL="342900" indent="-342900" algn="ctr">
              <a:buSzPct val="80000"/>
              <a:buFontTx/>
              <a:buBlip>
                <a:blip r:embed="rId2"/>
              </a:buBlip>
              <a:defRPr sz="2400" b="0" i="0">
                <a:solidFill>
                  <a:srgbClr val="00313C"/>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  Klicka här för att ändra format på underrubrik i bakgrunden</a:t>
            </a:r>
          </a:p>
        </p:txBody>
      </p:sp>
      <p:pic>
        <p:nvPicPr>
          <p:cNvPr id="4" name="Bildobjekt 3">
            <a:extLst>
              <a:ext uri="{FF2B5EF4-FFF2-40B4-BE49-F238E27FC236}">
                <a16:creationId xmlns:a16="http://schemas.microsoft.com/office/drawing/2014/main" xmlns="" id="{E99EA386-5D02-9E4A-BEAE-34A67F97965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838258" y="5672764"/>
            <a:ext cx="1084622" cy="948865"/>
          </a:xfrm>
          <a:prstGeom prst="rect">
            <a:avLst/>
          </a:prstGeom>
        </p:spPr>
      </p:pic>
    </p:spTree>
    <p:extLst>
      <p:ext uri="{BB962C8B-B14F-4D97-AF65-F5344CB8AC3E}">
        <p14:creationId xmlns:p14="http://schemas.microsoft.com/office/powerpoint/2010/main" val="12529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58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75355CA-0C30-2344-9885-ACFC8E733183}"/>
              </a:ext>
            </a:extLst>
          </p:cNvPr>
          <p:cNvSpPr>
            <a:spLocks noGrp="1"/>
          </p:cNvSpPr>
          <p:nvPr>
            <p:ph type="title"/>
          </p:nvPr>
        </p:nvSpPr>
        <p:spPr>
          <a:xfrm>
            <a:off x="832144" y="710768"/>
            <a:ext cx="10515600" cy="1325563"/>
          </a:xfrm>
        </p:spPr>
        <p:txBody>
          <a:bodyPr/>
          <a:lstStyle/>
          <a:p>
            <a:r>
              <a:rPr lang="sv-SE"/>
              <a:t>Klicka här för att ändra format</a:t>
            </a:r>
          </a:p>
        </p:txBody>
      </p:sp>
      <p:sp>
        <p:nvSpPr>
          <p:cNvPr id="3" name="Underrubrik 2">
            <a:extLst>
              <a:ext uri="{FF2B5EF4-FFF2-40B4-BE49-F238E27FC236}">
                <a16:creationId xmlns:a16="http://schemas.microsoft.com/office/drawing/2014/main" xmlns="" id="{63B1BEA0-7440-9C4D-AB79-762CCED67EBD}"/>
              </a:ext>
            </a:extLst>
          </p:cNvPr>
          <p:cNvSpPr>
            <a:spLocks noGrp="1"/>
          </p:cNvSpPr>
          <p:nvPr>
            <p:ph type="subTitle" idx="1" hasCustomPrompt="1"/>
          </p:nvPr>
        </p:nvSpPr>
        <p:spPr>
          <a:xfrm>
            <a:off x="1524000" y="2494756"/>
            <a:ext cx="9144000" cy="3048793"/>
          </a:xfrm>
          <a:prstGeom prst="rect">
            <a:avLst/>
          </a:prstGeom>
        </p:spPr>
        <p:txBody>
          <a:bodyPr/>
          <a:lstStyle>
            <a:lvl1pPr marL="342900" indent="-342900" algn="ctr">
              <a:buSzPct val="80000"/>
              <a:buFontTx/>
              <a:buBlip>
                <a:blip r:embed="rId2"/>
              </a:buBlip>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  Klicka här för att ändra format på underrubrik i bakgrunden</a:t>
            </a:r>
          </a:p>
        </p:txBody>
      </p:sp>
    </p:spTree>
    <p:extLst>
      <p:ext uri="{BB962C8B-B14F-4D97-AF65-F5344CB8AC3E}">
        <p14:creationId xmlns:p14="http://schemas.microsoft.com/office/powerpoint/2010/main" val="295940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a:prstGeom prst="rect">
            <a:avLst/>
          </a:prstGeom>
        </p:spPr>
        <p:txBody>
          <a:bodyPr/>
          <a:lstStyle>
            <a:lvl1pPr marL="0" indent="0" algn="ctr">
              <a:buNone/>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spTree>
    <p:extLst>
      <p:ext uri="{BB962C8B-B14F-4D97-AF65-F5344CB8AC3E}">
        <p14:creationId xmlns:p14="http://schemas.microsoft.com/office/powerpoint/2010/main" val="243335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784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75355CA-0C30-2344-9885-ACFC8E733183}"/>
              </a:ext>
            </a:extLst>
          </p:cNvPr>
          <p:cNvSpPr>
            <a:spLocks noGrp="1"/>
          </p:cNvSpPr>
          <p:nvPr>
            <p:ph type="title"/>
          </p:nvPr>
        </p:nvSpPr>
        <p:spPr>
          <a:xfrm>
            <a:off x="832144" y="710768"/>
            <a:ext cx="10515600" cy="1325563"/>
          </a:xfrm>
        </p:spPr>
        <p:txBody>
          <a:bodyPr/>
          <a:lstStyle/>
          <a:p>
            <a:r>
              <a:rPr lang="sv-SE"/>
              <a:t>Klicka här för att ändra format</a:t>
            </a:r>
          </a:p>
        </p:txBody>
      </p:sp>
      <p:sp>
        <p:nvSpPr>
          <p:cNvPr id="3" name="Underrubrik 2">
            <a:extLst>
              <a:ext uri="{FF2B5EF4-FFF2-40B4-BE49-F238E27FC236}">
                <a16:creationId xmlns:a16="http://schemas.microsoft.com/office/drawing/2014/main" xmlns="" id="{63B1BEA0-7440-9C4D-AB79-762CCED67EBD}"/>
              </a:ext>
            </a:extLst>
          </p:cNvPr>
          <p:cNvSpPr>
            <a:spLocks noGrp="1"/>
          </p:cNvSpPr>
          <p:nvPr>
            <p:ph type="subTitle" idx="1" hasCustomPrompt="1"/>
          </p:nvPr>
        </p:nvSpPr>
        <p:spPr>
          <a:xfrm>
            <a:off x="1524000" y="2494756"/>
            <a:ext cx="9144000" cy="3048793"/>
          </a:xfrm>
          <a:prstGeom prst="rect">
            <a:avLst/>
          </a:prstGeom>
        </p:spPr>
        <p:txBody>
          <a:bodyPr/>
          <a:lstStyle>
            <a:lvl1pPr marL="342900" indent="-342900" algn="ctr">
              <a:buSzPct val="80000"/>
              <a:buFontTx/>
              <a:buBlip>
                <a:blip r:embed="rId2"/>
              </a:buBlip>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  Klicka här för att ändra format på underrubrik i bakgrunden</a:t>
            </a:r>
          </a:p>
        </p:txBody>
      </p:sp>
    </p:spTree>
    <p:extLst>
      <p:ext uri="{BB962C8B-B14F-4D97-AF65-F5344CB8AC3E}">
        <p14:creationId xmlns:p14="http://schemas.microsoft.com/office/powerpoint/2010/main" val="2186400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a:prstGeom prst="rect">
            <a:avLst/>
          </a:prstGeom>
        </p:spPr>
        <p:txBody>
          <a:bodyPr/>
          <a:lstStyle>
            <a:lvl1pPr marL="0" indent="0" algn="ctr">
              <a:buNone/>
              <a:defRPr sz="2400" b="0" i="0">
                <a:solidFill>
                  <a:schemeClr val="bg1"/>
                </a:solidFill>
                <a:latin typeface="Helvetica Neue LT Std 65 Medium"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pic>
        <p:nvPicPr>
          <p:cNvPr id="5" name="Bildobjekt 4">
            <a:extLst>
              <a:ext uri="{FF2B5EF4-FFF2-40B4-BE49-F238E27FC236}">
                <a16:creationId xmlns:a16="http://schemas.microsoft.com/office/drawing/2014/main" xmlns="" id="{0D78525C-E843-B047-8023-2A184755EA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29368" y="6136480"/>
            <a:ext cx="176893" cy="567531"/>
          </a:xfrm>
          <a:prstGeom prst="rect">
            <a:avLst/>
          </a:prstGeom>
        </p:spPr>
      </p:pic>
    </p:spTree>
    <p:extLst>
      <p:ext uri="{BB962C8B-B14F-4D97-AF65-F5344CB8AC3E}">
        <p14:creationId xmlns:p14="http://schemas.microsoft.com/office/powerpoint/2010/main" val="61674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434" y="65676"/>
            <a:ext cx="12056269" cy="1391731"/>
          </a:xfrm>
          <a:prstGeom prst="rect">
            <a:avLst/>
          </a:prstGeom>
        </p:spPr>
      </p:pic>
    </p:spTree>
    <p:extLst>
      <p:ext uri="{BB962C8B-B14F-4D97-AF65-F5344CB8AC3E}">
        <p14:creationId xmlns:p14="http://schemas.microsoft.com/office/powerpoint/2010/main" val="159394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xmlns="" id="{64355FD1-DD96-3E47-B625-4FF0061627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434" y="5409201"/>
            <a:ext cx="12056269" cy="1391731"/>
          </a:xfrm>
          <a:prstGeom prst="rect">
            <a:avLst/>
          </a:prstGeom>
        </p:spPr>
      </p:pic>
    </p:spTree>
    <p:extLst>
      <p:ext uri="{BB962C8B-B14F-4D97-AF65-F5344CB8AC3E}">
        <p14:creationId xmlns:p14="http://schemas.microsoft.com/office/powerpoint/2010/main" val="4040474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theme" Target="../theme/theme3.xml"/><Relationship Id="rId4"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4.xml"/><Relationship Id="rId4"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heme" Target="../theme/theme5.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D9DDB"/>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2144" y="2496706"/>
            <a:ext cx="10515600" cy="1325563"/>
          </a:xfrm>
          <a:prstGeom prst="rect">
            <a:avLst/>
          </a:prstGeom>
        </p:spPr>
        <p:txBody>
          <a:bodyPr vert="horz" lIns="91440" tIns="45720" rIns="91440" bIns="45720" rtlCol="0" anchor="ctr">
            <a:normAutofit/>
          </a:bodyPr>
          <a:lstStyle/>
          <a:p>
            <a:r>
              <a:rPr lang="sv-SE" dirty="0"/>
              <a:t>Klicka här för att ändra format</a:t>
            </a:r>
          </a:p>
        </p:txBody>
      </p:sp>
      <p:pic>
        <p:nvPicPr>
          <p:cNvPr id="9" name="Bildobjekt 8">
            <a:extLst>
              <a:ext uri="{FF2B5EF4-FFF2-40B4-BE49-F238E27FC236}">
                <a16:creationId xmlns:a16="http://schemas.microsoft.com/office/drawing/2014/main" xmlns="" id="{D97B5406-FAD1-A24B-85D4-A7BF918D3DD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1193504">
            <a:off x="10644189" y="316382"/>
            <a:ext cx="1214436" cy="1218162"/>
          </a:xfrm>
          <a:prstGeom prst="rect">
            <a:avLst/>
          </a:prstGeom>
        </p:spPr>
      </p:pic>
    </p:spTree>
    <p:extLst>
      <p:ext uri="{BB962C8B-B14F-4D97-AF65-F5344CB8AC3E}">
        <p14:creationId xmlns:p14="http://schemas.microsoft.com/office/powerpoint/2010/main" val="642012921"/>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Lst>
  <p:txStyles>
    <p:titleStyle>
      <a:lvl1pPr algn="ctr" defTabSz="914400" rtl="0" eaLnBrk="1" latinLnBrk="0" hangingPunct="1">
        <a:lnSpc>
          <a:spcPct val="90000"/>
        </a:lnSpc>
        <a:spcBef>
          <a:spcPct val="0"/>
        </a:spcBef>
        <a:buNone/>
        <a:defRPr sz="4400" b="1" i="0" kern="1200">
          <a:solidFill>
            <a:schemeClr val="bg1"/>
          </a:solidFill>
          <a:latin typeface="Helvetica Neue LT Std 85 Heavy"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313C"/>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2144" y="2496706"/>
            <a:ext cx="10515600" cy="1325563"/>
          </a:xfrm>
          <a:prstGeom prst="rect">
            <a:avLst/>
          </a:prstGeom>
        </p:spPr>
        <p:txBody>
          <a:bodyPr vert="horz" lIns="91440" tIns="45720" rIns="91440" bIns="45720" rtlCol="0" anchor="ctr">
            <a:normAutofit/>
          </a:bodyPr>
          <a:lstStyle/>
          <a:p>
            <a:r>
              <a:rPr lang="sv-SE" dirty="0"/>
              <a:t>Klicka här för att ändra format</a:t>
            </a:r>
          </a:p>
        </p:txBody>
      </p:sp>
      <p:pic>
        <p:nvPicPr>
          <p:cNvPr id="5" name="Bildobjekt 4">
            <a:extLst>
              <a:ext uri="{FF2B5EF4-FFF2-40B4-BE49-F238E27FC236}">
                <a16:creationId xmlns:a16="http://schemas.microsoft.com/office/drawing/2014/main" xmlns="" id="{D274CD99-28F4-F042-8E59-3267CEFDACA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838258" y="5672138"/>
            <a:ext cx="1084623" cy="950118"/>
          </a:xfrm>
          <a:prstGeom prst="rect">
            <a:avLst/>
          </a:prstGeom>
        </p:spPr>
      </p:pic>
    </p:spTree>
    <p:extLst>
      <p:ext uri="{BB962C8B-B14F-4D97-AF65-F5344CB8AC3E}">
        <p14:creationId xmlns:p14="http://schemas.microsoft.com/office/powerpoint/2010/main" val="4046143457"/>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ctr" defTabSz="914400" rtl="0" eaLnBrk="1" latinLnBrk="0" hangingPunct="1">
        <a:lnSpc>
          <a:spcPct val="90000"/>
        </a:lnSpc>
        <a:spcBef>
          <a:spcPct val="0"/>
        </a:spcBef>
        <a:buNone/>
        <a:defRPr sz="4400" b="1" i="0" kern="1200">
          <a:solidFill>
            <a:schemeClr val="bg1"/>
          </a:solidFill>
          <a:latin typeface="Helvetica Neue LT Std 85 Heavy"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A9252C"/>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2144" y="2496706"/>
            <a:ext cx="10515600" cy="1325563"/>
          </a:xfrm>
          <a:prstGeom prst="rect">
            <a:avLst/>
          </a:prstGeom>
        </p:spPr>
        <p:txBody>
          <a:bodyPr vert="horz" lIns="91440" tIns="45720" rIns="91440" bIns="45720" rtlCol="0" anchor="ctr">
            <a:normAutofit/>
          </a:bodyPr>
          <a:lstStyle/>
          <a:p>
            <a:r>
              <a:rPr lang="sv-SE" dirty="0"/>
              <a:t>Klicka här för att ändra format</a:t>
            </a:r>
          </a:p>
        </p:txBody>
      </p:sp>
    </p:spTree>
    <p:extLst>
      <p:ext uri="{BB962C8B-B14F-4D97-AF65-F5344CB8AC3E}">
        <p14:creationId xmlns:p14="http://schemas.microsoft.com/office/powerpoint/2010/main" val="287736762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5" r:id="rId3"/>
    <p:sldLayoutId id="2147483664" r:id="rId4"/>
  </p:sldLayoutIdLst>
  <p:txStyles>
    <p:titleStyle>
      <a:lvl1pPr algn="ctr" defTabSz="914400" rtl="0" eaLnBrk="1" latinLnBrk="0" hangingPunct="1">
        <a:lnSpc>
          <a:spcPct val="90000"/>
        </a:lnSpc>
        <a:spcBef>
          <a:spcPct val="0"/>
        </a:spcBef>
        <a:buNone/>
        <a:defRPr sz="4400" b="1" i="0" kern="1200">
          <a:solidFill>
            <a:schemeClr val="bg1"/>
          </a:solidFill>
          <a:latin typeface="Helvetica Neue LT Std 85 Heavy"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2144" y="2496706"/>
            <a:ext cx="10515600" cy="1325563"/>
          </a:xfrm>
          <a:prstGeom prst="rect">
            <a:avLst/>
          </a:prstGeom>
        </p:spPr>
        <p:txBody>
          <a:bodyPr vert="horz" lIns="91440" tIns="45720" rIns="91440" bIns="45720" rtlCol="0" anchor="ctr">
            <a:normAutofit/>
          </a:bodyPr>
          <a:lstStyle/>
          <a:p>
            <a:r>
              <a:rPr lang="sv-SE" dirty="0"/>
              <a:t>Klicka här för att ändra format</a:t>
            </a:r>
          </a:p>
        </p:txBody>
      </p:sp>
    </p:spTree>
    <p:extLst>
      <p:ext uri="{BB962C8B-B14F-4D97-AF65-F5344CB8AC3E}">
        <p14:creationId xmlns:p14="http://schemas.microsoft.com/office/powerpoint/2010/main" val="32107188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xStyles>
    <p:titleStyle>
      <a:lvl1pPr algn="ctr" defTabSz="914400" rtl="0" eaLnBrk="1" latinLnBrk="0" hangingPunct="1">
        <a:lnSpc>
          <a:spcPct val="90000"/>
        </a:lnSpc>
        <a:spcBef>
          <a:spcPct val="0"/>
        </a:spcBef>
        <a:buNone/>
        <a:defRPr sz="4400" b="1" i="0" kern="1200">
          <a:solidFill>
            <a:srgbClr val="C00000"/>
          </a:solidFill>
          <a:latin typeface="Helvetica Neue LT Std 85 Heavy"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2144" y="2496706"/>
            <a:ext cx="10515600" cy="1325563"/>
          </a:xfrm>
          <a:prstGeom prst="rect">
            <a:avLst/>
          </a:prstGeom>
        </p:spPr>
        <p:txBody>
          <a:bodyPr vert="horz" lIns="91440" tIns="45720" rIns="91440" bIns="45720" rtlCol="0" anchor="ctr">
            <a:normAutofit/>
          </a:bodyPr>
          <a:lstStyle/>
          <a:p>
            <a:r>
              <a:rPr lang="sv-SE" dirty="0"/>
              <a:t>Klicka här för att ändra format</a:t>
            </a:r>
          </a:p>
        </p:txBody>
      </p:sp>
    </p:spTree>
    <p:extLst>
      <p:ext uri="{BB962C8B-B14F-4D97-AF65-F5344CB8AC3E}">
        <p14:creationId xmlns:p14="http://schemas.microsoft.com/office/powerpoint/2010/main" val="340370505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6" r:id="rId4"/>
    <p:sldLayoutId id="2147483675" r:id="rId5"/>
  </p:sldLayoutIdLst>
  <p:txStyles>
    <p:titleStyle>
      <a:lvl1pPr algn="ctr" defTabSz="914400" rtl="0" eaLnBrk="1" latinLnBrk="0" hangingPunct="1">
        <a:lnSpc>
          <a:spcPct val="90000"/>
        </a:lnSpc>
        <a:spcBef>
          <a:spcPct val="0"/>
        </a:spcBef>
        <a:buNone/>
        <a:defRPr sz="4400" b="1" i="0" kern="1200">
          <a:solidFill>
            <a:srgbClr val="00313C"/>
          </a:solidFill>
          <a:latin typeface="Helvetica Neue LT Std 85 Heavy"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8.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18.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a:t>Var god vänta</a:t>
            </a:r>
            <a:br>
              <a:rPr lang="sv-SE" dirty="0"/>
            </a:br>
            <a:r>
              <a:rPr lang="sv-SE" sz="3200" b="0" dirty="0" smtClean="0">
                <a:latin typeface="Helvetica Neue LT Std 55 Roman" panose="020B0604020202020204" pitchFamily="34" charset="0"/>
              </a:rPr>
              <a:t>– om </a:t>
            </a:r>
            <a:r>
              <a:rPr lang="sv-SE" sz="3200" b="0" dirty="0">
                <a:latin typeface="Helvetica Neue LT Std 55 Roman" panose="020B0604020202020204" pitchFamily="34" charset="0"/>
              </a:rPr>
              <a:t>de skånska vårdköerna</a:t>
            </a:r>
            <a:endParaRPr lang="sv-SE" b="0" dirty="0">
              <a:latin typeface="Helvetica Neue LT Std 55 Roman" panose="020B0604020202020204" pitchFamily="34" charset="0"/>
            </a:endParaRPr>
          </a:p>
        </p:txBody>
      </p:sp>
      <p:sp>
        <p:nvSpPr>
          <p:cNvPr id="3" name="Underrubrik 2"/>
          <p:cNvSpPr>
            <a:spLocks noGrp="1"/>
          </p:cNvSpPr>
          <p:nvPr>
            <p:ph type="subTitle" idx="1"/>
          </p:nvPr>
        </p:nvSpPr>
        <p:spPr/>
        <p:txBody>
          <a:bodyPr/>
          <a:lstStyle/>
          <a:p>
            <a:r>
              <a:rPr lang="sv-SE" dirty="0"/>
              <a:t>Pressträff 180302</a:t>
            </a:r>
          </a:p>
        </p:txBody>
      </p:sp>
      <p:pic>
        <p:nvPicPr>
          <p:cNvPr id="5" name="Bildobjekt 4">
            <a:extLst>
              <a:ext uri="{FF2B5EF4-FFF2-40B4-BE49-F238E27FC236}">
                <a16:creationId xmlns:a16="http://schemas.microsoft.com/office/drawing/2014/main" xmlns="" id="{F04C93AC-9970-8647-955E-2F6D37D08F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4914" y="4598630"/>
            <a:ext cx="1902173" cy="1861267"/>
          </a:xfrm>
          <a:prstGeom prst="rect">
            <a:avLst/>
          </a:prstGeom>
        </p:spPr>
      </p:pic>
    </p:spTree>
    <p:extLst>
      <p:ext uri="{BB962C8B-B14F-4D97-AF65-F5344CB8AC3E}">
        <p14:creationId xmlns:p14="http://schemas.microsoft.com/office/powerpoint/2010/main" val="1581562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223915" y="1419095"/>
            <a:ext cx="5920853" cy="5493812"/>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Inom vårdval ögon har antalet besök mer än fördubblats mellan 2014 och 2016. </a:t>
            </a: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Inga ökande köer.</a:t>
            </a: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Inom vårdval Grå starr fick 2012 mer än var tredje patient vänta mer än tre månader. </a:t>
            </a: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Idag behöver ingen vänta.</a:t>
            </a: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Inom vårdval för utprovning av hörapparat ökar behovet stadigt – trots detta inga köer eller väntetider alls.</a:t>
            </a: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Hade vårdvalet inom </a:t>
            </a:r>
            <a:r>
              <a:rPr lang="sv-SE" dirty="0">
                <a:solidFill>
                  <a:schemeClr val="bg1"/>
                </a:solidFill>
                <a:latin typeface="Helvetica Neue LT Std 55 Roman" panose="020B0604020202020204" pitchFamily="34" charset="0"/>
              </a:rPr>
              <a:t>s</a:t>
            </a:r>
            <a:r>
              <a:rPr lang="sv-SE" dirty="0" smtClean="0">
                <a:solidFill>
                  <a:schemeClr val="bg1"/>
                </a:solidFill>
                <a:latin typeface="Helvetica Neue LT Std 55 Roman" panose="020B0604020202020204" pitchFamily="34" charset="0"/>
              </a:rPr>
              <a:t>märtsjukvård utökats istället för utarmats, så hade kanske smärtpatienterna också sluppit vänta.</a:t>
            </a:r>
          </a:p>
          <a:p>
            <a:pPr>
              <a:lnSpc>
                <a:spcPct val="150000"/>
              </a:lnSpc>
            </a:pPr>
            <a:endParaRPr lang="sv-SE" dirty="0">
              <a:solidFill>
                <a:schemeClr val="bg1"/>
              </a:solidFill>
              <a:latin typeface="Helvetica Neue LT Std 55 Roman" panose="020B0604020202020204" pitchFamily="34" charset="0"/>
            </a:endParaRPr>
          </a:p>
        </p:txBody>
      </p:sp>
      <p:sp>
        <p:nvSpPr>
          <p:cNvPr id="4" name="textruta 3"/>
          <p:cNvSpPr txBox="1"/>
          <p:nvPr/>
        </p:nvSpPr>
        <p:spPr>
          <a:xfrm>
            <a:off x="0" y="143663"/>
            <a:ext cx="12192000" cy="1077218"/>
          </a:xfrm>
          <a:prstGeom prst="rect">
            <a:avLst/>
          </a:prstGeom>
          <a:noFill/>
        </p:spPr>
        <p:txBody>
          <a:bodyPr wrap="square" rtlCol="0">
            <a:spAutoFit/>
          </a:bodyPr>
          <a:lstStyle/>
          <a:p>
            <a:pPr algn="ctr"/>
            <a:r>
              <a:rPr lang="sv-SE" sz="4000" b="1" dirty="0">
                <a:solidFill>
                  <a:schemeClr val="bg1"/>
                </a:solidFill>
                <a:latin typeface="Helvetica Neue LT Std 85 Heavy" panose="020B0604020202020204" pitchFamily="34" charset="0"/>
              </a:rPr>
              <a:t>Vårdval:</a:t>
            </a:r>
          </a:p>
          <a:p>
            <a:pPr algn="ctr"/>
            <a:r>
              <a:rPr lang="sv-SE" sz="2400" dirty="0">
                <a:solidFill>
                  <a:schemeClr val="bg1"/>
                </a:solidFill>
                <a:latin typeface="Helvetica Neue LT Std 65 Medium" panose="020B0604020202020204" pitchFamily="34" charset="0"/>
              </a:rPr>
              <a:t>L</a:t>
            </a:r>
            <a:r>
              <a:rPr lang="sv-SE" sz="2400" dirty="0" smtClean="0">
                <a:solidFill>
                  <a:schemeClr val="bg1"/>
                </a:solidFill>
                <a:latin typeface="Helvetica Neue LT Std 65 Medium" panose="020B0604020202020204" pitchFamily="34" charset="0"/>
              </a:rPr>
              <a:t>ämpligt </a:t>
            </a:r>
            <a:r>
              <a:rPr lang="sv-SE" sz="2400" dirty="0">
                <a:solidFill>
                  <a:schemeClr val="bg1"/>
                </a:solidFill>
                <a:latin typeface="Helvetica Neue LT Std 65 Medium" panose="020B0604020202020204" pitchFamily="34" charset="0"/>
              </a:rPr>
              <a:t>för att snabbt åtgärda köer och hantera volymförändringar </a:t>
            </a:r>
          </a:p>
        </p:txBody>
      </p:sp>
      <p:sp>
        <p:nvSpPr>
          <p:cNvPr id="5" name="Rektangel 4">
            <a:extLst>
              <a:ext uri="{FF2B5EF4-FFF2-40B4-BE49-F238E27FC236}">
                <a16:creationId xmlns:a16="http://schemas.microsoft.com/office/drawing/2014/main" xmlns="" id="{0925F149-C471-DA40-ABC7-F328BCA9429F}"/>
              </a:ext>
            </a:extLst>
          </p:cNvPr>
          <p:cNvSpPr/>
          <p:nvPr/>
        </p:nvSpPr>
        <p:spPr>
          <a:xfrm>
            <a:off x="6447690" y="1419095"/>
            <a:ext cx="5381958" cy="459998"/>
          </a:xfrm>
          <a:prstGeom prst="rect">
            <a:avLst/>
          </a:prstGeom>
        </p:spPr>
        <p:txBody>
          <a:bodyPr wrap="square">
            <a:spAutoFit/>
          </a:bodyPr>
          <a:lstStyle/>
          <a:p>
            <a:pPr>
              <a:lnSpc>
                <a:spcPct val="150000"/>
              </a:lnSpc>
            </a:pPr>
            <a:endParaRPr lang="sv-SE" dirty="0">
              <a:solidFill>
                <a:schemeClr val="bg1"/>
              </a:solidFill>
              <a:latin typeface="Helvetica Neue LT Std 55 Roman" panose="020B0604020202020204" pitchFamily="34" charset="0"/>
            </a:endParaRPr>
          </a:p>
        </p:txBody>
      </p:sp>
      <p:pic>
        <p:nvPicPr>
          <p:cNvPr id="3" name="Bildobjekt 2"/>
          <p:cNvPicPr>
            <a:picLocks noChangeAspect="1"/>
          </p:cNvPicPr>
          <p:nvPr/>
        </p:nvPicPr>
        <p:blipFill>
          <a:blip r:embed="rId3"/>
          <a:stretch>
            <a:fillRect/>
          </a:stretch>
        </p:blipFill>
        <p:spPr>
          <a:xfrm>
            <a:off x="6447690" y="4047744"/>
            <a:ext cx="3831554" cy="2228850"/>
          </a:xfrm>
          <a:prstGeom prst="rect">
            <a:avLst/>
          </a:prstGeom>
        </p:spPr>
      </p:pic>
      <p:pic>
        <p:nvPicPr>
          <p:cNvPr id="6" name="Bildobjekt 5"/>
          <p:cNvPicPr>
            <a:picLocks noChangeAspect="1"/>
          </p:cNvPicPr>
          <p:nvPr/>
        </p:nvPicPr>
        <p:blipFill>
          <a:blip r:embed="rId4"/>
          <a:stretch>
            <a:fillRect/>
          </a:stretch>
        </p:blipFill>
        <p:spPr>
          <a:xfrm>
            <a:off x="6447690" y="1507721"/>
            <a:ext cx="3831553" cy="2253182"/>
          </a:xfrm>
          <a:prstGeom prst="rect">
            <a:avLst/>
          </a:prstGeom>
        </p:spPr>
      </p:pic>
    </p:spTree>
    <p:extLst>
      <p:ext uri="{BB962C8B-B14F-4D97-AF65-F5344CB8AC3E}">
        <p14:creationId xmlns:p14="http://schemas.microsoft.com/office/powerpoint/2010/main" val="903933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308720" y="541410"/>
            <a:ext cx="9664079" cy="4524315"/>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Resultatet av rapporten talar </a:t>
            </a:r>
            <a:r>
              <a:rPr lang="sv-SE" dirty="0">
                <a:solidFill>
                  <a:schemeClr val="bg1"/>
                </a:solidFill>
                <a:latin typeface="Helvetica Neue LT Std 55 Roman" panose="020B0604020202020204" pitchFamily="34" charset="0"/>
              </a:rPr>
              <a:t>för att vårdköerna skulle kunna vara </a:t>
            </a:r>
            <a:r>
              <a:rPr lang="sv-SE" b="1" dirty="0">
                <a:solidFill>
                  <a:schemeClr val="bg1"/>
                </a:solidFill>
                <a:latin typeface="Helvetica Neue LT Std 85 Heavy" panose="020B0604020202020204" pitchFamily="34" charset="0"/>
              </a:rPr>
              <a:t>betydligt kortare</a:t>
            </a:r>
            <a:r>
              <a:rPr lang="sv-SE" dirty="0">
                <a:solidFill>
                  <a:schemeClr val="bg1"/>
                </a:solidFill>
                <a:latin typeface="Helvetica Neue LT Std 55 Roman" panose="020B0604020202020204" pitchFamily="34" charset="0"/>
              </a:rPr>
              <a:t> om vården styrdes på ett annat sätt, med en större andel sjukvård i småskalig och nära drift. </a:t>
            </a:r>
          </a:p>
          <a:p>
            <a:pPr marL="285750" indent="-285750">
              <a:lnSpc>
                <a:spcPct val="150000"/>
              </a:lnSpc>
              <a:buFont typeface="Wingdings" panose="05000000000000000000" pitchFamily="2" charset="2"/>
              <a:buChar char="Ø"/>
            </a:pPr>
            <a:endParaRPr lang="sv-SE" dirty="0">
              <a:solidFill>
                <a:schemeClr val="bg1"/>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r>
              <a:rPr lang="sv-SE" dirty="0">
                <a:solidFill>
                  <a:schemeClr val="bg1"/>
                </a:solidFill>
                <a:latin typeface="Helvetica Neue LT Std 55 Roman" panose="020B0604020202020204" pitchFamily="34" charset="0"/>
              </a:rPr>
              <a:t>På fler områden skulle köer kunna vara </a:t>
            </a:r>
            <a:r>
              <a:rPr lang="sv-SE" b="1" dirty="0">
                <a:solidFill>
                  <a:schemeClr val="bg1"/>
                </a:solidFill>
                <a:latin typeface="Helvetica Neue LT Std 85 Heavy" panose="020B0604020202020204" pitchFamily="34" charset="0"/>
              </a:rPr>
              <a:t>helt obefintliga</a:t>
            </a:r>
            <a:r>
              <a:rPr lang="sv-SE" dirty="0">
                <a:solidFill>
                  <a:schemeClr val="bg1"/>
                </a:solidFill>
                <a:latin typeface="Helvetica Neue LT Std 55 Roman" panose="020B0604020202020204" pitchFamily="34" charset="0"/>
              </a:rPr>
              <a:t>. </a:t>
            </a:r>
            <a:endParaRPr lang="sv-SE" dirty="0" smtClean="0">
              <a:solidFill>
                <a:schemeClr val="bg1"/>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endParaRPr lang="sv-SE" dirty="0" smtClean="0">
              <a:solidFill>
                <a:schemeClr val="bg1"/>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r>
              <a:rPr lang="sv-SE" dirty="0">
                <a:solidFill>
                  <a:schemeClr val="bg1"/>
                </a:solidFill>
                <a:latin typeface="Helvetica Neue LT Std 55 Roman" panose="020B0604020202020204" pitchFamily="34" charset="0"/>
              </a:rPr>
              <a:t>D</a:t>
            </a:r>
            <a:r>
              <a:rPr lang="sv-SE" dirty="0" smtClean="0">
                <a:solidFill>
                  <a:schemeClr val="bg1"/>
                </a:solidFill>
                <a:latin typeface="Helvetica Neue LT Std 55 Roman" panose="020B0604020202020204" pitchFamily="34" charset="0"/>
              </a:rPr>
              <a:t>e </a:t>
            </a:r>
            <a:r>
              <a:rPr lang="sv-SE" dirty="0">
                <a:solidFill>
                  <a:schemeClr val="bg1"/>
                </a:solidFill>
                <a:latin typeface="Helvetica Neue LT Std 55 Roman" panose="020B0604020202020204" pitchFamily="34" charset="0"/>
              </a:rPr>
              <a:t>åtgärder som sattes in under </a:t>
            </a:r>
            <a:r>
              <a:rPr lang="sv-SE" dirty="0" smtClean="0">
                <a:solidFill>
                  <a:schemeClr val="bg1"/>
                </a:solidFill>
                <a:latin typeface="Helvetica Neue LT Std 55 Roman" panose="020B0604020202020204" pitchFamily="34" charset="0"/>
              </a:rPr>
              <a:t>2006-2014 har haft </a:t>
            </a:r>
            <a:r>
              <a:rPr lang="sv-SE" b="1" dirty="0">
                <a:solidFill>
                  <a:schemeClr val="bg1"/>
                </a:solidFill>
                <a:latin typeface="Helvetica Neue LT Std 85 Heavy" panose="020B0604020202020204" pitchFamily="34" charset="0"/>
              </a:rPr>
              <a:t>god </a:t>
            </a:r>
            <a:r>
              <a:rPr lang="sv-SE" b="1" dirty="0" smtClean="0">
                <a:solidFill>
                  <a:schemeClr val="bg1"/>
                </a:solidFill>
                <a:latin typeface="Helvetica Neue LT Std 85 Heavy" panose="020B0604020202020204" pitchFamily="34" charset="0"/>
              </a:rPr>
              <a:t>effekt</a:t>
            </a:r>
            <a:r>
              <a:rPr lang="sv-SE" dirty="0" smtClean="0">
                <a:solidFill>
                  <a:schemeClr val="bg1"/>
                </a:solidFill>
                <a:latin typeface="Helvetica Neue LT Std 85 Heavy" panose="020B0604020202020204" pitchFamily="34" charset="0"/>
              </a:rPr>
              <a:t> som i många delar kvarstår även 2017</a:t>
            </a:r>
            <a:r>
              <a:rPr lang="sv-SE" dirty="0" smtClean="0">
                <a:solidFill>
                  <a:schemeClr val="bg1"/>
                </a:solidFill>
                <a:latin typeface="Helvetica Neue LT Std 55 Roman" panose="020B0604020202020204" pitchFamily="34" charset="0"/>
              </a:rPr>
              <a:t>. </a:t>
            </a:r>
          </a:p>
          <a:p>
            <a:pPr marL="285750" indent="-285750">
              <a:lnSpc>
                <a:spcPct val="150000"/>
              </a:lnSpc>
              <a:buFont typeface="Wingdings" panose="05000000000000000000" pitchFamily="2" charset="2"/>
              <a:buChar char="Ø"/>
            </a:pPr>
            <a:endParaRPr lang="sv-SE" dirty="0" smtClean="0">
              <a:solidFill>
                <a:schemeClr val="bg1"/>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r>
              <a:rPr lang="sv-SE" dirty="0" smtClean="0">
                <a:solidFill>
                  <a:schemeClr val="bg1"/>
                </a:solidFill>
                <a:latin typeface="Helvetica Neue LT Std 55 Roman" panose="020B0604020202020204" pitchFamily="34" charset="0"/>
              </a:rPr>
              <a:t>Men, de </a:t>
            </a:r>
            <a:r>
              <a:rPr lang="sv-SE" dirty="0">
                <a:solidFill>
                  <a:schemeClr val="bg1"/>
                </a:solidFill>
                <a:latin typeface="Helvetica Neue LT Std 55 Roman" panose="020B0604020202020204" pitchFamily="34" charset="0"/>
              </a:rPr>
              <a:t>senaste tre årens borttagande av såväl </a:t>
            </a:r>
            <a:r>
              <a:rPr lang="sv-SE" dirty="0" err="1">
                <a:solidFill>
                  <a:schemeClr val="bg1"/>
                </a:solidFill>
                <a:latin typeface="Helvetica Neue LT Std 55 Roman" panose="020B0604020202020204" pitchFamily="34" charset="0"/>
              </a:rPr>
              <a:t>kömiljarden</a:t>
            </a:r>
            <a:r>
              <a:rPr lang="sv-SE" dirty="0">
                <a:solidFill>
                  <a:schemeClr val="bg1"/>
                </a:solidFill>
                <a:latin typeface="Helvetica Neue LT Std 55 Roman" panose="020B0604020202020204" pitchFamily="34" charset="0"/>
              </a:rPr>
              <a:t> som vårdval och upphandlade avtal med vårdgivare har gett en </a:t>
            </a:r>
            <a:r>
              <a:rPr lang="sv-SE" b="1" dirty="0">
                <a:solidFill>
                  <a:schemeClr val="bg1"/>
                </a:solidFill>
                <a:latin typeface="Helvetica Neue LT Std 85 Heavy" panose="020B0604020202020204" pitchFamily="34" charset="0"/>
              </a:rPr>
              <a:t>försämrande </a:t>
            </a:r>
            <a:r>
              <a:rPr lang="sv-SE" b="1" dirty="0" smtClean="0">
                <a:solidFill>
                  <a:schemeClr val="bg1"/>
                </a:solidFill>
                <a:latin typeface="Helvetica Neue LT Std 85 Heavy" panose="020B0604020202020204" pitchFamily="34" charset="0"/>
              </a:rPr>
              <a:t>effekt</a:t>
            </a:r>
            <a:r>
              <a:rPr lang="sv-SE" dirty="0">
                <a:solidFill>
                  <a:schemeClr val="bg1"/>
                </a:solidFill>
                <a:latin typeface="Helvetica Neue LT Std 55 Roman" panose="020B0604020202020204" pitchFamily="34" charset="0"/>
              </a:rPr>
              <a:t> </a:t>
            </a:r>
            <a:r>
              <a:rPr lang="sv-SE" dirty="0" smtClean="0">
                <a:solidFill>
                  <a:schemeClr val="bg1"/>
                </a:solidFill>
                <a:latin typeface="Helvetica Neue LT Std 55 Roman" panose="020B0604020202020204" pitchFamily="34" charset="0"/>
              </a:rPr>
              <a:t>i vården </a:t>
            </a:r>
            <a:r>
              <a:rPr lang="sv-SE" dirty="0">
                <a:solidFill>
                  <a:schemeClr val="bg1"/>
                </a:solidFill>
                <a:latin typeface="Helvetica Neue LT Std 55 Roman" panose="020B0604020202020204" pitchFamily="34" charset="0"/>
              </a:rPr>
              <a:t>och </a:t>
            </a:r>
            <a:r>
              <a:rPr lang="sv-SE" b="1" dirty="0">
                <a:solidFill>
                  <a:schemeClr val="bg1"/>
                </a:solidFill>
                <a:latin typeface="Helvetica Neue LT Std 55 Roman" panose="020B0604020202020204" pitchFamily="34" charset="0"/>
              </a:rPr>
              <a:t>ökande köer</a:t>
            </a:r>
            <a:r>
              <a:rPr lang="sv-SE" dirty="0">
                <a:solidFill>
                  <a:schemeClr val="bg1"/>
                </a:solidFill>
                <a:latin typeface="Helvetica Neue LT Std 55 Roman" panose="020B0604020202020204" pitchFamily="34" charset="0"/>
              </a:rPr>
              <a:t>. </a:t>
            </a:r>
          </a:p>
          <a:p>
            <a:endParaRPr lang="sv-SE" dirty="0"/>
          </a:p>
        </p:txBody>
      </p:sp>
    </p:spTree>
    <p:extLst>
      <p:ext uri="{BB962C8B-B14F-4D97-AF65-F5344CB8AC3E}">
        <p14:creationId xmlns:p14="http://schemas.microsoft.com/office/powerpoint/2010/main" val="2278507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a:blip r:embed="rId3"/>
          <a:stretch>
            <a:fillRect/>
          </a:stretch>
        </p:blipFill>
        <p:spPr>
          <a:xfrm>
            <a:off x="6493363" y="820061"/>
            <a:ext cx="4643219" cy="5627914"/>
          </a:xfrm>
          <a:prstGeom prst="rect">
            <a:avLst/>
          </a:prstGeom>
        </p:spPr>
      </p:pic>
      <p:sp>
        <p:nvSpPr>
          <p:cNvPr id="3" name="textruta 2"/>
          <p:cNvSpPr txBox="1"/>
          <p:nvPr/>
        </p:nvSpPr>
        <p:spPr>
          <a:xfrm>
            <a:off x="409556" y="2407144"/>
            <a:ext cx="6083807" cy="3477875"/>
          </a:xfrm>
          <a:prstGeom prst="rect">
            <a:avLst/>
          </a:prstGeom>
          <a:noFill/>
        </p:spPr>
        <p:txBody>
          <a:bodyPr wrap="square" rtlCol="0">
            <a:spAutoFit/>
          </a:bodyPr>
          <a:lstStyle/>
          <a:p>
            <a:r>
              <a:rPr lang="sv-SE" sz="2000" dirty="0" smtClean="0">
                <a:solidFill>
                  <a:srgbClr val="A9252C"/>
                </a:solidFill>
              </a:rPr>
              <a:t>Idag är vårdgarantin 0-7-90-90. Moderaterna </a:t>
            </a:r>
            <a:r>
              <a:rPr lang="sv-SE" sz="2000" dirty="0">
                <a:solidFill>
                  <a:srgbClr val="A9252C"/>
                </a:solidFill>
              </a:rPr>
              <a:t>föreslår en vårdgaranti på 0-3-60-60 i ett första steg, </a:t>
            </a:r>
            <a:r>
              <a:rPr lang="sv-SE" sz="2000" dirty="0" smtClean="0">
                <a:solidFill>
                  <a:srgbClr val="A9252C"/>
                </a:solidFill>
              </a:rPr>
              <a:t>och på </a:t>
            </a:r>
            <a:r>
              <a:rPr lang="sv-SE" sz="2000" dirty="0">
                <a:solidFill>
                  <a:srgbClr val="A9252C"/>
                </a:solidFill>
              </a:rPr>
              <a:t>sikt till 0-3-30-30. </a:t>
            </a:r>
            <a:endParaRPr lang="sv-SE" sz="2000" dirty="0" smtClean="0">
              <a:solidFill>
                <a:srgbClr val="A9252C"/>
              </a:solidFill>
            </a:endParaRPr>
          </a:p>
          <a:p>
            <a:endParaRPr lang="sv-SE" sz="2000" dirty="0" smtClean="0">
              <a:solidFill>
                <a:srgbClr val="A9252C"/>
              </a:solidFill>
            </a:endParaRPr>
          </a:p>
          <a:p>
            <a:r>
              <a:rPr lang="sv-SE" sz="2000" dirty="0" smtClean="0">
                <a:solidFill>
                  <a:srgbClr val="A9252C"/>
                </a:solidFill>
              </a:rPr>
              <a:t>Det </a:t>
            </a:r>
            <a:r>
              <a:rPr lang="sv-SE" sz="2000" dirty="0">
                <a:solidFill>
                  <a:srgbClr val="A9252C"/>
                </a:solidFill>
              </a:rPr>
              <a:t>innebär att patienten ska få en kontakt </a:t>
            </a:r>
            <a:r>
              <a:rPr lang="sv-SE" sz="2000" dirty="0" smtClean="0">
                <a:solidFill>
                  <a:srgbClr val="A9252C"/>
                </a:solidFill>
              </a:rPr>
              <a:t>direkt, bedömning </a:t>
            </a:r>
            <a:r>
              <a:rPr lang="sv-SE" sz="2000" dirty="0">
                <a:solidFill>
                  <a:srgbClr val="A9252C"/>
                </a:solidFill>
              </a:rPr>
              <a:t>inom tre dagar och därefter utredning och åtgärd med </a:t>
            </a:r>
            <a:r>
              <a:rPr lang="sv-SE" sz="2000" dirty="0" smtClean="0">
                <a:solidFill>
                  <a:srgbClr val="A9252C"/>
                </a:solidFill>
              </a:rPr>
              <a:t>max en </a:t>
            </a:r>
            <a:r>
              <a:rPr lang="sv-SE" sz="2000" dirty="0">
                <a:solidFill>
                  <a:srgbClr val="A9252C"/>
                </a:solidFill>
              </a:rPr>
              <a:t>månads väntetid i respektive led. </a:t>
            </a:r>
            <a:endParaRPr lang="sv-SE" sz="2000" dirty="0" smtClean="0">
              <a:solidFill>
                <a:srgbClr val="A9252C"/>
              </a:solidFill>
            </a:endParaRPr>
          </a:p>
          <a:p>
            <a:endParaRPr lang="sv-SE" sz="2000" dirty="0">
              <a:solidFill>
                <a:srgbClr val="A9252C"/>
              </a:solidFill>
            </a:endParaRPr>
          </a:p>
          <a:p>
            <a:r>
              <a:rPr lang="sv-SE" sz="2000" dirty="0" smtClean="0">
                <a:solidFill>
                  <a:srgbClr val="A9252C"/>
                </a:solidFill>
              </a:rPr>
              <a:t>Det </a:t>
            </a:r>
            <a:r>
              <a:rPr lang="sv-SE" sz="2000" dirty="0">
                <a:solidFill>
                  <a:srgbClr val="A9252C"/>
                </a:solidFill>
              </a:rPr>
              <a:t>kommer kräva ett annat och </a:t>
            </a:r>
            <a:r>
              <a:rPr lang="sv-SE" sz="2000" dirty="0" smtClean="0">
                <a:solidFill>
                  <a:srgbClr val="A9252C"/>
                </a:solidFill>
              </a:rPr>
              <a:t>mer fokuserat </a:t>
            </a:r>
            <a:r>
              <a:rPr lang="sv-SE" sz="2000" dirty="0">
                <a:solidFill>
                  <a:srgbClr val="A9252C"/>
                </a:solidFill>
              </a:rPr>
              <a:t>och engagerat politiskt styre i Region </a:t>
            </a:r>
            <a:r>
              <a:rPr lang="sv-SE" sz="2000" dirty="0" smtClean="0">
                <a:solidFill>
                  <a:srgbClr val="A9252C"/>
                </a:solidFill>
              </a:rPr>
              <a:t>Skåne, </a:t>
            </a:r>
            <a:r>
              <a:rPr lang="sv-SE" sz="2000" dirty="0">
                <a:solidFill>
                  <a:srgbClr val="A9252C"/>
                </a:solidFill>
              </a:rPr>
              <a:t>sett till att </a:t>
            </a:r>
            <a:r>
              <a:rPr lang="sv-SE" sz="2000" dirty="0" smtClean="0">
                <a:solidFill>
                  <a:srgbClr val="A9252C"/>
                </a:solidFill>
              </a:rPr>
              <a:t>vårdköerna </a:t>
            </a:r>
            <a:r>
              <a:rPr lang="sv-SE" sz="2000" dirty="0">
                <a:solidFill>
                  <a:srgbClr val="A9252C"/>
                </a:solidFill>
              </a:rPr>
              <a:t>har gått åt helt fel håll de senaste tre åren.</a:t>
            </a:r>
          </a:p>
        </p:txBody>
      </p:sp>
    </p:spTree>
    <p:extLst>
      <p:ext uri="{BB962C8B-B14F-4D97-AF65-F5344CB8AC3E}">
        <p14:creationId xmlns:p14="http://schemas.microsoft.com/office/powerpoint/2010/main" val="1832389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3"/>
          <a:stretch>
            <a:fillRect/>
          </a:stretch>
        </p:blipFill>
        <p:spPr>
          <a:xfrm>
            <a:off x="679704" y="342709"/>
            <a:ext cx="3782568" cy="4874559"/>
          </a:xfrm>
          <a:prstGeom prst="rect">
            <a:avLst/>
          </a:prstGeom>
        </p:spPr>
      </p:pic>
      <p:sp>
        <p:nvSpPr>
          <p:cNvPr id="4" name="textruta 3"/>
          <p:cNvSpPr txBox="1"/>
          <p:nvPr/>
        </p:nvSpPr>
        <p:spPr>
          <a:xfrm>
            <a:off x="5181600" y="1210327"/>
            <a:ext cx="5937504" cy="3139321"/>
          </a:xfrm>
          <a:prstGeom prst="rect">
            <a:avLst/>
          </a:prstGeom>
          <a:noFill/>
        </p:spPr>
        <p:txBody>
          <a:bodyPr wrap="square" rtlCol="0">
            <a:spAutoFit/>
          </a:bodyPr>
          <a:lstStyle/>
          <a:p>
            <a:pPr algn="ctr"/>
            <a:r>
              <a:rPr lang="sv-SE" b="1" dirty="0" smtClean="0">
                <a:solidFill>
                  <a:srgbClr val="A9252C"/>
                </a:solidFill>
              </a:rPr>
              <a:t>Resultaten talar för sig själv: </a:t>
            </a:r>
          </a:p>
          <a:p>
            <a:pPr marL="285750" indent="-285750">
              <a:buFont typeface="Wingdings" panose="05000000000000000000" pitchFamily="2" charset="2"/>
              <a:buChar char="Ø"/>
            </a:pPr>
            <a:endParaRPr lang="sv-SE" dirty="0" smtClean="0">
              <a:solidFill>
                <a:srgbClr val="A9252C"/>
              </a:solidFill>
            </a:endParaRPr>
          </a:p>
          <a:p>
            <a:pPr marL="285750" indent="-285750">
              <a:buFont typeface="Wingdings" panose="05000000000000000000" pitchFamily="2" charset="2"/>
              <a:buChar char="Ø"/>
            </a:pPr>
            <a:r>
              <a:rPr lang="sv-SE" dirty="0" smtClean="0">
                <a:solidFill>
                  <a:srgbClr val="A9252C"/>
                </a:solidFill>
              </a:rPr>
              <a:t>Moderatledd politik skapar högst måluppfyllelse.</a:t>
            </a:r>
          </a:p>
          <a:p>
            <a:endParaRPr lang="sv-SE" dirty="0" smtClean="0">
              <a:solidFill>
                <a:srgbClr val="A9252C"/>
              </a:solidFill>
            </a:endParaRPr>
          </a:p>
          <a:p>
            <a:pPr marL="285750" indent="-285750">
              <a:buFont typeface="Wingdings" panose="05000000000000000000" pitchFamily="2" charset="2"/>
              <a:buChar char="Ø"/>
            </a:pPr>
            <a:r>
              <a:rPr lang="sv-SE" dirty="0" smtClean="0">
                <a:solidFill>
                  <a:srgbClr val="A9252C"/>
                </a:solidFill>
              </a:rPr>
              <a:t>Socialdemokratisk politik ger lägst måluppfyllelse.</a:t>
            </a:r>
          </a:p>
          <a:p>
            <a:pPr marL="285750" indent="-285750">
              <a:buFont typeface="Wingdings" panose="05000000000000000000" pitchFamily="2" charset="2"/>
              <a:buChar char="Ø"/>
            </a:pPr>
            <a:endParaRPr lang="sv-SE" dirty="0">
              <a:solidFill>
                <a:srgbClr val="A9252C"/>
              </a:solidFill>
            </a:endParaRPr>
          </a:p>
          <a:p>
            <a:pPr marL="285750" indent="-285750">
              <a:buFont typeface="Wingdings" panose="05000000000000000000" pitchFamily="2" charset="2"/>
              <a:buChar char="Ø"/>
            </a:pPr>
            <a:r>
              <a:rPr lang="sv-SE" dirty="0" smtClean="0">
                <a:solidFill>
                  <a:srgbClr val="A9252C"/>
                </a:solidFill>
              </a:rPr>
              <a:t>Region Skånes resultat har klart försämrats efter tre år med Socialdemokratisk politik, även om de fortfarande hålls uppe av de reformer som Moderaterna genomförde 2006-2014.</a:t>
            </a:r>
          </a:p>
          <a:p>
            <a:endParaRPr lang="sv-SE" dirty="0">
              <a:solidFill>
                <a:srgbClr val="A9252C"/>
              </a:solidFill>
            </a:endParaRPr>
          </a:p>
        </p:txBody>
      </p:sp>
    </p:spTree>
    <p:extLst>
      <p:ext uri="{BB962C8B-B14F-4D97-AF65-F5344CB8AC3E}">
        <p14:creationId xmlns:p14="http://schemas.microsoft.com/office/powerpoint/2010/main" val="4195341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 y="1294764"/>
            <a:ext cx="12192000" cy="2862322"/>
          </a:xfrm>
          <a:prstGeom prst="rect">
            <a:avLst/>
          </a:prstGeom>
          <a:noFill/>
        </p:spPr>
        <p:txBody>
          <a:bodyPr wrap="square" rtlCol="0">
            <a:spAutoFit/>
          </a:bodyPr>
          <a:lstStyle/>
          <a:p>
            <a:pPr algn="ctr">
              <a:lnSpc>
                <a:spcPct val="150000"/>
              </a:lnSpc>
            </a:pPr>
            <a:r>
              <a:rPr lang="sv-SE" sz="4000" b="1" dirty="0">
                <a:solidFill>
                  <a:schemeClr val="bg1"/>
                </a:solidFill>
                <a:latin typeface="Helvetica Neue LT Std 85 Heavy" panose="020B0604020202020204" pitchFamily="34" charset="0"/>
              </a:rPr>
              <a:t>Tack!</a:t>
            </a:r>
          </a:p>
          <a:p>
            <a:pPr algn="ctr">
              <a:lnSpc>
                <a:spcPct val="150000"/>
              </a:lnSpc>
            </a:pPr>
            <a:r>
              <a:rPr lang="sv-SE" sz="4000" b="1" dirty="0">
                <a:solidFill>
                  <a:schemeClr val="bg1"/>
                </a:solidFill>
                <a:latin typeface="Helvetica Neue LT Std 85 Heavy" panose="020B0604020202020204" pitchFamily="34" charset="0"/>
              </a:rPr>
              <a:t>Carl Johan Sonesson</a:t>
            </a:r>
          </a:p>
          <a:p>
            <a:pPr algn="ctr">
              <a:lnSpc>
                <a:spcPct val="150000"/>
              </a:lnSpc>
            </a:pPr>
            <a:r>
              <a:rPr lang="sv-SE" sz="4000" b="1" dirty="0">
                <a:solidFill>
                  <a:schemeClr val="bg1"/>
                </a:solidFill>
                <a:latin typeface="Helvetica Neue LT Std 85 Heavy" panose="020B0604020202020204" pitchFamily="34" charset="0"/>
              </a:rPr>
              <a:t>Pontus Lindberg</a:t>
            </a:r>
          </a:p>
        </p:txBody>
      </p:sp>
      <p:pic>
        <p:nvPicPr>
          <p:cNvPr id="3" name="Bildobjekt 2">
            <a:extLst>
              <a:ext uri="{FF2B5EF4-FFF2-40B4-BE49-F238E27FC236}">
                <a16:creationId xmlns:a16="http://schemas.microsoft.com/office/drawing/2014/main" xmlns="" id="{B9C77463-B543-744E-BAD9-2A19E74844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4913" y="4620401"/>
            <a:ext cx="1902173" cy="1861267"/>
          </a:xfrm>
          <a:prstGeom prst="rect">
            <a:avLst/>
          </a:prstGeom>
        </p:spPr>
      </p:pic>
    </p:spTree>
    <p:extLst>
      <p:ext uri="{BB962C8B-B14F-4D97-AF65-F5344CB8AC3E}">
        <p14:creationId xmlns:p14="http://schemas.microsoft.com/office/powerpoint/2010/main" val="2640495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xmlns="" id="{E3C7CD52-7614-AA40-B6AB-2BF5C405C3DA}"/>
              </a:ext>
            </a:extLst>
          </p:cNvPr>
          <p:cNvSpPr>
            <a:spLocks noGrp="1"/>
          </p:cNvSpPr>
          <p:nvPr>
            <p:ph type="title"/>
          </p:nvPr>
        </p:nvSpPr>
        <p:spPr/>
        <p:txBody>
          <a:bodyPr/>
          <a:lstStyle/>
          <a:p>
            <a:r>
              <a:rPr lang="sv-SE" dirty="0"/>
              <a:t>Rapportens syfte: </a:t>
            </a:r>
          </a:p>
        </p:txBody>
      </p:sp>
      <p:sp>
        <p:nvSpPr>
          <p:cNvPr id="4" name="Underrubrik 3">
            <a:extLst>
              <a:ext uri="{FF2B5EF4-FFF2-40B4-BE49-F238E27FC236}">
                <a16:creationId xmlns:a16="http://schemas.microsoft.com/office/drawing/2014/main" xmlns="" id="{12740E10-4D6E-4142-863C-9ED7B10923E5}"/>
              </a:ext>
            </a:extLst>
          </p:cNvPr>
          <p:cNvSpPr>
            <a:spLocks noGrp="1"/>
          </p:cNvSpPr>
          <p:nvPr>
            <p:ph type="subTitle" idx="1"/>
          </p:nvPr>
        </p:nvSpPr>
        <p:spPr>
          <a:xfrm>
            <a:off x="563880" y="2267366"/>
            <a:ext cx="11064240" cy="3353672"/>
          </a:xfrm>
        </p:spPr>
        <p:txBody>
          <a:bodyPr/>
          <a:lstStyle/>
          <a:p>
            <a:pPr algn="l">
              <a:lnSpc>
                <a:spcPct val="100000"/>
              </a:lnSpc>
            </a:pPr>
            <a:r>
              <a:rPr lang="sv-SE" dirty="0"/>
              <a:t>  </a:t>
            </a:r>
            <a:r>
              <a:rPr lang="sv-SE" dirty="0" smtClean="0"/>
              <a:t>Hur ser det ut med vårdköer i Skåne?</a:t>
            </a:r>
            <a:endParaRPr lang="sv-SE" dirty="0"/>
          </a:p>
          <a:p>
            <a:pPr marL="0" indent="0" algn="l">
              <a:lnSpc>
                <a:spcPct val="100000"/>
              </a:lnSpc>
              <a:buNone/>
            </a:pPr>
            <a:endParaRPr lang="sv-SE" dirty="0"/>
          </a:p>
          <a:p>
            <a:pPr algn="l">
              <a:lnSpc>
                <a:spcPct val="100000"/>
              </a:lnSpc>
            </a:pPr>
            <a:r>
              <a:rPr lang="sv-SE" dirty="0"/>
              <a:t>  </a:t>
            </a:r>
            <a:r>
              <a:rPr lang="sv-SE" dirty="0" smtClean="0"/>
              <a:t>Hur står Skåne sig i jämförelse med andra landsting?</a:t>
            </a:r>
          </a:p>
          <a:p>
            <a:pPr marL="0" indent="0" algn="l">
              <a:lnSpc>
                <a:spcPct val="100000"/>
              </a:lnSpc>
              <a:buNone/>
            </a:pPr>
            <a:endParaRPr lang="sv-SE" dirty="0"/>
          </a:p>
          <a:p>
            <a:pPr algn="l">
              <a:lnSpc>
                <a:spcPct val="150000"/>
              </a:lnSpc>
            </a:pPr>
            <a:r>
              <a:rPr lang="sv-SE" dirty="0"/>
              <a:t>  </a:t>
            </a:r>
            <a:r>
              <a:rPr lang="sv-SE" dirty="0" smtClean="0"/>
              <a:t>Hur påverkas patienter och vårdpersonal av köer</a:t>
            </a:r>
            <a:r>
              <a:rPr lang="sv-SE" dirty="0"/>
              <a:t>?</a:t>
            </a:r>
          </a:p>
          <a:p>
            <a:pPr algn="l"/>
            <a:endParaRPr lang="sv-SE" dirty="0"/>
          </a:p>
          <a:p>
            <a:endParaRPr lang="sv-SE" dirty="0"/>
          </a:p>
        </p:txBody>
      </p:sp>
    </p:spTree>
    <p:extLst>
      <p:ext uri="{BB962C8B-B14F-4D97-AF65-F5344CB8AC3E}">
        <p14:creationId xmlns:p14="http://schemas.microsoft.com/office/powerpoint/2010/main" val="39812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3392398" y="2987189"/>
            <a:ext cx="5323893" cy="1384995"/>
          </a:xfrm>
          <a:prstGeom prst="rect">
            <a:avLst/>
          </a:prstGeom>
          <a:noFill/>
        </p:spPr>
        <p:txBody>
          <a:bodyPr wrap="none" rtlCol="0">
            <a:spAutoFit/>
          </a:bodyPr>
          <a:lstStyle/>
          <a:p>
            <a:pPr algn="ctr"/>
            <a:r>
              <a:rPr lang="sv-SE" sz="2800" b="1" dirty="0">
                <a:solidFill>
                  <a:schemeClr val="bg1"/>
                </a:solidFill>
              </a:rPr>
              <a:t>29 832 patienter får inte vård i tid</a:t>
            </a:r>
          </a:p>
          <a:p>
            <a:pPr algn="ctr"/>
            <a:endParaRPr lang="sv-SE" sz="2800" b="1" dirty="0">
              <a:solidFill>
                <a:schemeClr val="bg1"/>
              </a:solidFill>
            </a:endParaRPr>
          </a:p>
          <a:p>
            <a:pPr algn="ctr"/>
            <a:r>
              <a:rPr lang="sv-SE" sz="2800" b="1" dirty="0">
                <a:solidFill>
                  <a:schemeClr val="bg1"/>
                </a:solidFill>
              </a:rPr>
              <a:t>114 872 patienter står i kö för vård</a:t>
            </a:r>
          </a:p>
        </p:txBody>
      </p:sp>
      <p:sp>
        <p:nvSpPr>
          <p:cNvPr id="4" name="textruta 3"/>
          <p:cNvSpPr txBox="1"/>
          <p:nvPr/>
        </p:nvSpPr>
        <p:spPr>
          <a:xfrm>
            <a:off x="4011959" y="947067"/>
            <a:ext cx="4084773" cy="1384995"/>
          </a:xfrm>
          <a:prstGeom prst="rect">
            <a:avLst/>
          </a:prstGeom>
          <a:noFill/>
        </p:spPr>
        <p:txBody>
          <a:bodyPr wrap="none" rtlCol="0">
            <a:spAutoFit/>
          </a:bodyPr>
          <a:lstStyle/>
          <a:p>
            <a:pPr algn="ctr"/>
            <a:r>
              <a:rPr lang="sv-SE" sz="2800" b="1" dirty="0">
                <a:solidFill>
                  <a:schemeClr val="bg1"/>
                </a:solidFill>
                <a:latin typeface="Helvetica Neue LT Std 85 Heavy" panose="020B0604020202020204" pitchFamily="34" charset="0"/>
              </a:rPr>
              <a:t>NULÄGE</a:t>
            </a:r>
            <a:r>
              <a:rPr lang="sv-SE" sz="2800" b="1" dirty="0" smtClean="0">
                <a:solidFill>
                  <a:schemeClr val="bg1"/>
                </a:solidFill>
                <a:latin typeface="Helvetica Neue LT Std 85 Heavy" panose="020B0604020202020204" pitchFamily="34" charset="0"/>
              </a:rPr>
              <a:t>:</a:t>
            </a:r>
          </a:p>
          <a:p>
            <a:pPr algn="ctr"/>
            <a:endParaRPr lang="sv-SE" sz="2800" b="1" dirty="0">
              <a:solidFill>
                <a:schemeClr val="bg1"/>
              </a:solidFill>
              <a:latin typeface="Helvetica Neue LT Std 85 Heavy" panose="020B0604020202020204" pitchFamily="34" charset="0"/>
            </a:endParaRPr>
          </a:p>
          <a:p>
            <a:pPr algn="ctr"/>
            <a:r>
              <a:rPr lang="sv-SE" sz="2800" dirty="0">
                <a:solidFill>
                  <a:schemeClr val="bg1"/>
                </a:solidFill>
                <a:latin typeface="Helvetica Neue LT Std 65 Medium" panose="020B0604020202020204" pitchFamily="34" charset="0"/>
              </a:rPr>
              <a:t>vårdköerna ökar i Skåne</a:t>
            </a:r>
          </a:p>
        </p:txBody>
      </p:sp>
      <p:sp>
        <p:nvSpPr>
          <p:cNvPr id="7" name="Rektangel 6">
            <a:extLst>
              <a:ext uri="{FF2B5EF4-FFF2-40B4-BE49-F238E27FC236}">
                <a16:creationId xmlns:a16="http://schemas.microsoft.com/office/drawing/2014/main" xmlns="" id="{1FAF0CFF-46B3-C844-BBD0-8999460E0A30}"/>
              </a:ext>
            </a:extLst>
          </p:cNvPr>
          <p:cNvSpPr/>
          <p:nvPr/>
        </p:nvSpPr>
        <p:spPr>
          <a:xfrm>
            <a:off x="6793046" y="3075124"/>
            <a:ext cx="5354784" cy="369332"/>
          </a:xfrm>
          <a:prstGeom prst="rect">
            <a:avLst/>
          </a:prstGeom>
        </p:spPr>
        <p:txBody>
          <a:bodyPr wrap="square">
            <a:spAutoFit/>
          </a:bodyPr>
          <a:lstStyle/>
          <a:p>
            <a:endParaRPr lang="sv-SE" dirty="0"/>
          </a:p>
        </p:txBody>
      </p:sp>
      <p:sp>
        <p:nvSpPr>
          <p:cNvPr id="3" name="textruta 2"/>
          <p:cNvSpPr txBox="1"/>
          <p:nvPr/>
        </p:nvSpPr>
        <p:spPr>
          <a:xfrm>
            <a:off x="10526486" y="5040086"/>
            <a:ext cx="1518364" cy="369332"/>
          </a:xfrm>
          <a:prstGeom prst="rect">
            <a:avLst/>
          </a:prstGeom>
          <a:noFill/>
        </p:spPr>
        <p:txBody>
          <a:bodyPr wrap="none" rtlCol="0">
            <a:spAutoFit/>
          </a:bodyPr>
          <a:lstStyle/>
          <a:p>
            <a:r>
              <a:rPr lang="sv-SE" dirty="0" smtClean="0">
                <a:solidFill>
                  <a:schemeClr val="bg1"/>
                </a:solidFill>
              </a:rPr>
              <a:t>(Januari 2018)</a:t>
            </a:r>
            <a:endParaRPr lang="sv-SE" dirty="0">
              <a:solidFill>
                <a:schemeClr val="bg1"/>
              </a:solidFill>
            </a:endParaRPr>
          </a:p>
        </p:txBody>
      </p:sp>
    </p:spTree>
    <p:extLst>
      <p:ext uri="{BB962C8B-B14F-4D97-AF65-F5344CB8AC3E}">
        <p14:creationId xmlns:p14="http://schemas.microsoft.com/office/powerpoint/2010/main" val="144492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wipe(left)">
                                      <p:cBhvr>
                                        <p:cTn id="11" dur="500"/>
                                        <p:tgtEl>
                                          <p:spTgt spid="2">
                                            <p:txEl>
                                              <p:pRg st="2" end="2"/>
                                            </p:txEl>
                                          </p:spTgt>
                                        </p:tgtEl>
                                      </p:cBhvr>
                                    </p:animEffect>
                                  </p:childTnLst>
                                </p:cTn>
                              </p:par>
                            </p:childTnLst>
                          </p:cTn>
                        </p:par>
                        <p:par>
                          <p:cTn id="12" fill="hold">
                            <p:stCondLst>
                              <p:cond delay="1000"/>
                            </p:stCondLst>
                            <p:childTnLst>
                              <p:par>
                                <p:cTn id="13" presetID="22" presetClass="entr" presetSubtype="8" fill="hold" grpId="0" nodeType="afterEffect" nodePh="1">
                                  <p:stCondLst>
                                    <p:cond delay="1000"/>
                                  </p:stCondLst>
                                  <p:endCondLst>
                                    <p:cond evt="begin" delay="0">
                                      <p:tn val="13"/>
                                    </p:cond>
                                  </p:end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xmlns="" id="{EBF22110-E4E1-0E45-BA0F-6D0DAF70FECC}"/>
              </a:ext>
            </a:extLst>
          </p:cNvPr>
          <p:cNvSpPr/>
          <p:nvPr/>
        </p:nvSpPr>
        <p:spPr>
          <a:xfrm>
            <a:off x="163286" y="1997906"/>
            <a:ext cx="7108371" cy="3200876"/>
          </a:xfrm>
          <a:prstGeom prst="rect">
            <a:avLst/>
          </a:prstGeom>
        </p:spPr>
        <p:txBody>
          <a:bodyPr wrap="square">
            <a:spAutoFit/>
          </a:bodyPr>
          <a:lstStyle/>
          <a:p>
            <a:pPr algn="ctr"/>
            <a:r>
              <a:rPr lang="sv-SE" sz="2000" b="1" dirty="0" smtClean="0">
                <a:solidFill>
                  <a:schemeClr val="bg1"/>
                </a:solidFill>
                <a:latin typeface="Helvetica Neue LT Std 85 Heavy" panose="020B0604020202020204" pitchFamily="34" charset="0"/>
              </a:rPr>
              <a:t>2 </a:t>
            </a:r>
            <a:r>
              <a:rPr lang="sv-SE" sz="2000" b="1" dirty="0">
                <a:solidFill>
                  <a:schemeClr val="bg1"/>
                </a:solidFill>
                <a:latin typeface="Helvetica Neue LT Std 85 Heavy" panose="020B0604020202020204" pitchFamily="34" charset="0"/>
              </a:rPr>
              <a:t>122 </a:t>
            </a:r>
            <a:r>
              <a:rPr lang="sv-SE" sz="2000" dirty="0">
                <a:solidFill>
                  <a:schemeClr val="bg1"/>
                </a:solidFill>
                <a:latin typeface="Helvetica Neue LT Std 55 Roman" panose="020B0604020202020204" pitchFamily="34" charset="0"/>
              </a:rPr>
              <a:t>fler </a:t>
            </a:r>
            <a:r>
              <a:rPr lang="sv-SE" sz="2000" dirty="0" smtClean="0">
                <a:solidFill>
                  <a:schemeClr val="bg1"/>
                </a:solidFill>
                <a:latin typeface="Helvetica Neue LT Std 55 Roman" panose="020B0604020202020204" pitchFamily="34" charset="0"/>
              </a:rPr>
              <a:t>väntar på första besök till specialist. </a:t>
            </a:r>
          </a:p>
          <a:p>
            <a:pPr algn="ctr"/>
            <a:r>
              <a:rPr lang="sv-SE" dirty="0" smtClean="0">
                <a:solidFill>
                  <a:schemeClr val="bg1"/>
                </a:solidFill>
                <a:latin typeface="Helvetica Neue LT Std 55 Roman" panose="020B0604020202020204" pitchFamily="34" charset="0"/>
              </a:rPr>
              <a:t>2014 stod 6446 patienter i kö för länge, 2017 var det 8568.</a:t>
            </a:r>
          </a:p>
          <a:p>
            <a:pPr algn="ctr"/>
            <a:endParaRPr lang="sv-SE" dirty="0">
              <a:solidFill>
                <a:schemeClr val="bg1"/>
              </a:solidFill>
              <a:latin typeface="Helvetica Neue LT Std 55 Roman" panose="020B0604020202020204" pitchFamily="34" charset="0"/>
            </a:endParaRPr>
          </a:p>
          <a:p>
            <a:pPr algn="ctr"/>
            <a:r>
              <a:rPr lang="sv-SE" sz="2000" dirty="0" smtClean="0">
                <a:solidFill>
                  <a:schemeClr val="bg1"/>
                </a:solidFill>
                <a:latin typeface="Helvetica Neue LT Std 55 Roman" panose="020B0604020202020204" pitchFamily="34" charset="0"/>
              </a:rPr>
              <a:t>Operationsköerna </a:t>
            </a:r>
            <a:r>
              <a:rPr lang="sv-SE" sz="2000" dirty="0">
                <a:solidFill>
                  <a:schemeClr val="bg1"/>
                </a:solidFill>
                <a:latin typeface="Helvetica Neue LT Std 55 Roman" panose="020B0604020202020204" pitchFamily="34" charset="0"/>
              </a:rPr>
              <a:t>har </a:t>
            </a:r>
            <a:r>
              <a:rPr lang="sv-SE" sz="2000" dirty="0" smtClean="0">
                <a:solidFill>
                  <a:schemeClr val="bg1"/>
                </a:solidFill>
                <a:latin typeface="Helvetica Neue LT Std 55 Roman" panose="020B0604020202020204" pitchFamily="34" charset="0"/>
              </a:rPr>
              <a:t>ökat med närmare </a:t>
            </a:r>
            <a:r>
              <a:rPr lang="sv-SE" sz="2000" b="1" dirty="0" smtClean="0">
                <a:solidFill>
                  <a:schemeClr val="bg1"/>
                </a:solidFill>
                <a:latin typeface="Helvetica Neue LT Std 55 Roman" panose="020B0604020202020204" pitchFamily="34" charset="0"/>
              </a:rPr>
              <a:t>en tredjedel</a:t>
            </a:r>
            <a:r>
              <a:rPr lang="sv-SE" sz="2000" dirty="0" smtClean="0">
                <a:solidFill>
                  <a:schemeClr val="bg1"/>
                </a:solidFill>
                <a:latin typeface="Helvetica Neue LT Std 55 Roman" panose="020B0604020202020204" pitchFamily="34" charset="0"/>
              </a:rPr>
              <a:t>.</a:t>
            </a:r>
          </a:p>
          <a:p>
            <a:pPr algn="ctr"/>
            <a:r>
              <a:rPr lang="sv-SE" dirty="0" smtClean="0">
                <a:solidFill>
                  <a:schemeClr val="bg1"/>
                </a:solidFill>
                <a:latin typeface="Helvetica Neue LT Std 55 Roman" panose="020B0604020202020204" pitchFamily="34" charset="0"/>
              </a:rPr>
              <a:t>2014 stod 3584 patienter i kö för länge, 2017 var det 4631.</a:t>
            </a:r>
          </a:p>
          <a:p>
            <a:pPr algn="ctr"/>
            <a:endParaRPr lang="sv-SE" dirty="0">
              <a:solidFill>
                <a:schemeClr val="bg1"/>
              </a:solidFill>
              <a:latin typeface="Helvetica Neue LT Std 55 Roman" panose="020B0604020202020204" pitchFamily="34" charset="0"/>
            </a:endParaRPr>
          </a:p>
          <a:p>
            <a:pPr algn="ctr"/>
            <a:r>
              <a:rPr lang="sv-SE" dirty="0" smtClean="0">
                <a:solidFill>
                  <a:schemeClr val="bg1"/>
                </a:solidFill>
                <a:latin typeface="Helvetica Neue LT Std 55 Roman" panose="020B0604020202020204" pitchFamily="34" charset="0"/>
              </a:rPr>
              <a:t>Den verkliga väntan kan bli mer än </a:t>
            </a:r>
            <a:r>
              <a:rPr lang="sv-SE" b="1" dirty="0" smtClean="0">
                <a:solidFill>
                  <a:schemeClr val="bg1"/>
                </a:solidFill>
                <a:latin typeface="Helvetica Neue LT Std 55 Roman" panose="020B0604020202020204" pitchFamily="34" charset="0"/>
              </a:rPr>
              <a:t>7 månader </a:t>
            </a:r>
            <a:r>
              <a:rPr lang="sv-SE" dirty="0" smtClean="0">
                <a:solidFill>
                  <a:schemeClr val="bg1"/>
                </a:solidFill>
                <a:latin typeface="Helvetica Neue LT Std 55 Roman" panose="020B0604020202020204" pitchFamily="34" charset="0"/>
              </a:rPr>
              <a:t>från första kontakt till tid för rätt åtgärd eller operation.</a:t>
            </a:r>
          </a:p>
          <a:p>
            <a:endParaRPr lang="sv-SE" dirty="0">
              <a:solidFill>
                <a:schemeClr val="bg1"/>
              </a:solidFill>
              <a:latin typeface="Helvetica Neue LT Std 55 Roman" panose="020B0604020202020204" pitchFamily="34" charset="0"/>
            </a:endParaRPr>
          </a:p>
          <a:p>
            <a:pPr algn="ctr"/>
            <a:endParaRPr lang="sv-SE" dirty="0" smtClean="0">
              <a:solidFill>
                <a:schemeClr val="bg1"/>
              </a:solidFill>
              <a:latin typeface="Helvetica Neue LT Std 55 Roman" panose="020B0604020202020204" pitchFamily="34" charset="0"/>
            </a:endParaRPr>
          </a:p>
          <a:p>
            <a:endParaRPr lang="sv-SE" dirty="0">
              <a:solidFill>
                <a:schemeClr val="bg1"/>
              </a:solidFill>
              <a:latin typeface="Helvetica Neue LT Std 55 Roman" panose="020B0604020202020204" pitchFamily="34" charset="0"/>
            </a:endParaRPr>
          </a:p>
        </p:txBody>
      </p:sp>
      <p:sp>
        <p:nvSpPr>
          <p:cNvPr id="6" name="Rektangel 5">
            <a:extLst>
              <a:ext uri="{FF2B5EF4-FFF2-40B4-BE49-F238E27FC236}">
                <a16:creationId xmlns:a16="http://schemas.microsoft.com/office/drawing/2014/main" xmlns="" id="{F8E1C4E4-03C4-3947-A12A-8F217FBC1AD7}"/>
              </a:ext>
            </a:extLst>
          </p:cNvPr>
          <p:cNvSpPr/>
          <p:nvPr/>
        </p:nvSpPr>
        <p:spPr>
          <a:xfrm>
            <a:off x="8867390" y="5014116"/>
            <a:ext cx="3280440" cy="369332"/>
          </a:xfrm>
          <a:prstGeom prst="rect">
            <a:avLst/>
          </a:prstGeom>
        </p:spPr>
        <p:txBody>
          <a:bodyPr wrap="square">
            <a:spAutoFit/>
          </a:bodyPr>
          <a:lstStyle/>
          <a:p>
            <a:r>
              <a:rPr lang="sv-SE" dirty="0" smtClean="0">
                <a:solidFill>
                  <a:schemeClr val="bg1"/>
                </a:solidFill>
                <a:latin typeface="Helvetica Neue LT Std 55 Roman" panose="020B0604020202020204" pitchFamily="34" charset="0"/>
              </a:rPr>
              <a:t>(Jämförelsemånad december)</a:t>
            </a:r>
            <a:endParaRPr lang="sv-SE" dirty="0">
              <a:solidFill>
                <a:schemeClr val="bg1"/>
              </a:solidFill>
              <a:latin typeface="Helvetica Neue LT Std 55 Roman" panose="020B0604020202020204" pitchFamily="34" charset="0"/>
            </a:endParaRPr>
          </a:p>
        </p:txBody>
      </p:sp>
      <p:sp>
        <p:nvSpPr>
          <p:cNvPr id="7" name="Rektangel 6">
            <a:extLst>
              <a:ext uri="{FF2B5EF4-FFF2-40B4-BE49-F238E27FC236}">
                <a16:creationId xmlns:a16="http://schemas.microsoft.com/office/drawing/2014/main" xmlns="" id="{1FAF0CFF-46B3-C844-BBD0-8999460E0A30}"/>
              </a:ext>
            </a:extLst>
          </p:cNvPr>
          <p:cNvSpPr/>
          <p:nvPr/>
        </p:nvSpPr>
        <p:spPr>
          <a:xfrm>
            <a:off x="6793046" y="3075124"/>
            <a:ext cx="5354784" cy="369332"/>
          </a:xfrm>
          <a:prstGeom prst="rect">
            <a:avLst/>
          </a:prstGeom>
        </p:spPr>
        <p:txBody>
          <a:bodyPr wrap="square">
            <a:spAutoFit/>
          </a:bodyPr>
          <a:lstStyle/>
          <a:p>
            <a:endParaRPr lang="sv-SE" dirty="0"/>
          </a:p>
        </p:txBody>
      </p:sp>
      <p:sp>
        <p:nvSpPr>
          <p:cNvPr id="8" name="Rektangel 7">
            <a:extLst>
              <a:ext uri="{FF2B5EF4-FFF2-40B4-BE49-F238E27FC236}">
                <a16:creationId xmlns:a16="http://schemas.microsoft.com/office/drawing/2014/main" xmlns="" id="{ACF2F29B-965A-6044-BF64-E56AEAC7019B}"/>
              </a:ext>
            </a:extLst>
          </p:cNvPr>
          <p:cNvSpPr/>
          <p:nvPr/>
        </p:nvSpPr>
        <p:spPr>
          <a:xfrm>
            <a:off x="620487" y="1013021"/>
            <a:ext cx="11059886" cy="461665"/>
          </a:xfrm>
          <a:prstGeom prst="rect">
            <a:avLst/>
          </a:prstGeom>
        </p:spPr>
        <p:txBody>
          <a:bodyPr wrap="square">
            <a:spAutoFit/>
          </a:bodyPr>
          <a:lstStyle/>
          <a:p>
            <a:pPr algn="ctr"/>
            <a:r>
              <a:rPr lang="sv-SE" sz="2400" b="1" dirty="0" smtClean="0">
                <a:solidFill>
                  <a:schemeClr val="bg1"/>
                </a:solidFill>
                <a:latin typeface="Helvetica Neue LT Std 55 Roman" panose="020B0604020202020204" pitchFamily="34" charset="0"/>
              </a:rPr>
              <a:t>Resultat efter tre år med S och MP vid makten i Region Skåne:</a:t>
            </a:r>
            <a:endParaRPr lang="sv-SE" sz="2400" b="1" dirty="0">
              <a:solidFill>
                <a:schemeClr val="bg1"/>
              </a:solidFill>
              <a:latin typeface="Helvetica Neue LT Std 55 Roman" panose="020B0604020202020204" pitchFamily="34" charset="0"/>
            </a:endParaRPr>
          </a:p>
        </p:txBody>
      </p:sp>
      <p:pic>
        <p:nvPicPr>
          <p:cNvPr id="3" name="Bildobjekt 2"/>
          <p:cNvPicPr>
            <a:picLocks noChangeAspect="1"/>
          </p:cNvPicPr>
          <p:nvPr/>
        </p:nvPicPr>
        <p:blipFill>
          <a:blip r:embed="rId3"/>
          <a:stretch>
            <a:fillRect/>
          </a:stretch>
        </p:blipFill>
        <p:spPr>
          <a:xfrm>
            <a:off x="7271657" y="1708846"/>
            <a:ext cx="4057539" cy="2732555"/>
          </a:xfrm>
          <a:prstGeom prst="rect">
            <a:avLst/>
          </a:prstGeom>
        </p:spPr>
      </p:pic>
    </p:spTree>
    <p:extLst>
      <p:ext uri="{BB962C8B-B14F-4D97-AF65-F5344CB8AC3E}">
        <p14:creationId xmlns:p14="http://schemas.microsoft.com/office/powerpoint/2010/main" val="16862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1500"/>
                            </p:stCondLst>
                            <p:childTnLst>
                              <p:par>
                                <p:cTn id="9" presetID="22" presetClass="entr" presetSubtype="8" fill="hold" grpId="0" nodeType="afterEffect">
                                  <p:stCondLst>
                                    <p:cond delay="100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3000"/>
                            </p:stCondLst>
                            <p:childTnLst>
                              <p:par>
                                <p:cTn id="13" presetID="22" presetClass="entr" presetSubtype="8" fill="hold" grpId="0" nodeType="afterEffect" nodePh="1">
                                  <p:stCondLst>
                                    <p:cond delay="1000"/>
                                  </p:stCondLst>
                                  <p:endCondLst>
                                    <p:cond evt="begin" delay="0">
                                      <p:tn val="13"/>
                                    </p:cond>
                                  </p:end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4500"/>
                            </p:stCondLst>
                            <p:childTnLst>
                              <p:par>
                                <p:cTn id="17" presetID="22" presetClass="entr" presetSubtype="8" fill="hold" grpId="0" nodeType="afterEffect">
                                  <p:stCondLst>
                                    <p:cond delay="100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882869" y="664577"/>
            <a:ext cx="10351187" cy="4154984"/>
          </a:xfrm>
          <a:prstGeom prst="rect">
            <a:avLst/>
          </a:prstGeom>
          <a:noFill/>
        </p:spPr>
        <p:txBody>
          <a:bodyPr wrap="square" rtlCol="0">
            <a:spAutoFit/>
          </a:bodyPr>
          <a:lstStyle/>
          <a:p>
            <a:pPr>
              <a:lnSpc>
                <a:spcPct val="150000"/>
              </a:lnSpc>
            </a:pPr>
            <a:endParaRPr lang="sv-SE" dirty="0">
              <a:solidFill>
                <a:srgbClr val="C00000"/>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r>
              <a:rPr lang="sv-SE" sz="2000" dirty="0">
                <a:solidFill>
                  <a:srgbClr val="C00000"/>
                </a:solidFill>
                <a:latin typeface="Helvetica Neue LT Std 55 Roman" panose="020B0604020202020204" pitchFamily="34" charset="0"/>
              </a:rPr>
              <a:t>Långa vårdköer leder till </a:t>
            </a:r>
            <a:r>
              <a:rPr lang="sv-SE" sz="2000" b="1" dirty="0">
                <a:solidFill>
                  <a:srgbClr val="C00000"/>
                </a:solidFill>
                <a:latin typeface="Helvetica Neue LT Std 85 Heavy" panose="020B0604020202020204" pitchFamily="34" charset="0"/>
              </a:rPr>
              <a:t>negativa samhällsekonomiska effekter.</a:t>
            </a:r>
            <a:r>
              <a:rPr lang="sv-SE" sz="2000" dirty="0">
                <a:solidFill>
                  <a:srgbClr val="C00000"/>
                </a:solidFill>
                <a:latin typeface="Helvetica Neue LT Std 55 Roman" panose="020B0604020202020204" pitchFamily="34" charset="0"/>
              </a:rPr>
              <a:t> </a:t>
            </a:r>
            <a:endParaRPr lang="sv-SE" sz="2000" dirty="0" smtClean="0">
              <a:solidFill>
                <a:srgbClr val="C00000"/>
              </a:solidFill>
              <a:latin typeface="Helvetica Neue LT Std 55 Roman" panose="020B0604020202020204" pitchFamily="34" charset="0"/>
            </a:endParaRP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a:t>
            </a:r>
            <a:r>
              <a:rPr lang="sv-SE" sz="2000" dirty="0">
                <a:solidFill>
                  <a:srgbClr val="C00000"/>
                </a:solidFill>
                <a:latin typeface="Helvetica Neue LT Std 55 Roman" panose="020B0604020202020204" pitchFamily="34" charset="0"/>
              </a:rPr>
              <a:t>vårdköer innebär </a:t>
            </a:r>
            <a:r>
              <a:rPr lang="sv-SE" sz="2000" b="1" dirty="0" smtClean="0">
                <a:solidFill>
                  <a:srgbClr val="C00000"/>
                </a:solidFill>
                <a:latin typeface="Helvetica Neue LT Std 55 Roman" panose="020B0604020202020204" pitchFamily="34" charset="0"/>
              </a:rPr>
              <a:t>resurskrävande</a:t>
            </a:r>
            <a:r>
              <a:rPr lang="sv-SE" sz="2000" dirty="0" smtClean="0">
                <a:solidFill>
                  <a:srgbClr val="C00000"/>
                </a:solidFill>
                <a:latin typeface="Helvetica Neue LT Std 55 Roman" panose="020B0604020202020204" pitchFamily="34" charset="0"/>
              </a:rPr>
              <a:t> </a:t>
            </a:r>
            <a:r>
              <a:rPr lang="sv-SE" sz="2000" b="1" dirty="0">
                <a:solidFill>
                  <a:srgbClr val="C00000"/>
                </a:solidFill>
                <a:latin typeface="Helvetica Neue LT Std 55 Roman" panose="020B0604020202020204" pitchFamily="34" charset="0"/>
              </a:rPr>
              <a:t>administration av </a:t>
            </a:r>
            <a:r>
              <a:rPr lang="sv-SE" sz="2000" b="1" dirty="0" smtClean="0">
                <a:solidFill>
                  <a:srgbClr val="C00000"/>
                </a:solidFill>
                <a:latin typeface="Helvetica Neue LT Std 55 Roman" panose="020B0604020202020204" pitchFamily="34" charset="0"/>
              </a:rPr>
              <a:t>kösystem. </a:t>
            </a: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vårdköer innebär att </a:t>
            </a:r>
            <a:r>
              <a:rPr lang="sv-SE" sz="2000" b="1" dirty="0" smtClean="0">
                <a:solidFill>
                  <a:srgbClr val="C00000"/>
                </a:solidFill>
                <a:latin typeface="Helvetica Neue LT Std 55 Roman" panose="020B0604020202020204" pitchFamily="34" charset="0"/>
              </a:rPr>
              <a:t>undersökningar måste </a:t>
            </a:r>
            <a:r>
              <a:rPr lang="sv-SE" sz="2000" b="1" dirty="0">
                <a:solidFill>
                  <a:srgbClr val="C00000"/>
                </a:solidFill>
                <a:latin typeface="Helvetica Neue LT Std 55 Roman" panose="020B0604020202020204" pitchFamily="34" charset="0"/>
              </a:rPr>
              <a:t>göras </a:t>
            </a:r>
            <a:r>
              <a:rPr lang="sv-SE" sz="2000" b="1" dirty="0" smtClean="0">
                <a:solidFill>
                  <a:srgbClr val="C00000"/>
                </a:solidFill>
                <a:latin typeface="Helvetica Neue LT Std 55 Roman" panose="020B0604020202020204" pitchFamily="34" charset="0"/>
              </a:rPr>
              <a:t>om</a:t>
            </a:r>
            <a:r>
              <a:rPr lang="sv-SE" sz="2000" dirty="0" smtClean="0">
                <a:solidFill>
                  <a:srgbClr val="C00000"/>
                </a:solidFill>
                <a:latin typeface="Helvetica Neue LT Std 55 Roman" panose="020B0604020202020204" pitchFamily="34" charset="0"/>
              </a:rPr>
              <a:t>. </a:t>
            </a: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vårdköer </a:t>
            </a:r>
            <a:r>
              <a:rPr lang="sv-SE" sz="2000" b="1" dirty="0" smtClean="0">
                <a:solidFill>
                  <a:srgbClr val="C00000"/>
                </a:solidFill>
                <a:latin typeface="Helvetica Neue LT Std 55 Roman" panose="020B0604020202020204" pitchFamily="34" charset="0"/>
              </a:rPr>
              <a:t>riskerar hälsan </a:t>
            </a:r>
            <a:r>
              <a:rPr lang="sv-SE" sz="2000" dirty="0" smtClean="0">
                <a:solidFill>
                  <a:srgbClr val="C00000"/>
                </a:solidFill>
                <a:latin typeface="Helvetica Neue LT Std 55 Roman" panose="020B0604020202020204" pitchFamily="34" charset="0"/>
              </a:rPr>
              <a:t>när tillstånd förändras utan åtgärd. </a:t>
            </a: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vårdköer leder till </a:t>
            </a:r>
            <a:r>
              <a:rPr lang="sv-SE" sz="2000" b="1" dirty="0" smtClean="0">
                <a:solidFill>
                  <a:srgbClr val="C00000"/>
                </a:solidFill>
                <a:latin typeface="Helvetica Neue LT Std 55 Roman" panose="020B0604020202020204" pitchFamily="34" charset="0"/>
              </a:rPr>
              <a:t>ökat vårdbehov </a:t>
            </a:r>
            <a:r>
              <a:rPr lang="sv-SE" sz="2000" dirty="0" smtClean="0">
                <a:solidFill>
                  <a:srgbClr val="C00000"/>
                </a:solidFill>
                <a:latin typeface="Helvetica Neue LT Std 55 Roman" panose="020B0604020202020204" pitchFamily="34" charset="0"/>
              </a:rPr>
              <a:t>och oro för patienten.</a:t>
            </a: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vårdköer leder till </a:t>
            </a:r>
            <a:r>
              <a:rPr lang="sv-SE" sz="2000" b="1" dirty="0" smtClean="0">
                <a:solidFill>
                  <a:srgbClr val="C00000"/>
                </a:solidFill>
                <a:latin typeface="Helvetica Neue LT Std 55 Roman" panose="020B0604020202020204" pitchFamily="34" charset="0"/>
              </a:rPr>
              <a:t>stress och oro </a:t>
            </a:r>
            <a:r>
              <a:rPr lang="sv-SE" sz="2000" dirty="0" smtClean="0">
                <a:solidFill>
                  <a:srgbClr val="C00000"/>
                </a:solidFill>
                <a:latin typeface="Helvetica Neue LT Std 55 Roman" panose="020B0604020202020204" pitchFamily="34" charset="0"/>
              </a:rPr>
              <a:t>också hos vårdpersonalen.</a:t>
            </a:r>
          </a:p>
          <a:p>
            <a:pPr marL="285750" indent="-285750">
              <a:lnSpc>
                <a:spcPct val="150000"/>
              </a:lnSpc>
              <a:buFont typeface="Wingdings" panose="05000000000000000000" pitchFamily="2" charset="2"/>
              <a:buChar char="Ø"/>
            </a:pPr>
            <a:r>
              <a:rPr lang="sv-SE" sz="2000" dirty="0" smtClean="0">
                <a:solidFill>
                  <a:srgbClr val="C00000"/>
                </a:solidFill>
                <a:latin typeface="Helvetica Neue LT Std 55 Roman" panose="020B0604020202020204" pitchFamily="34" charset="0"/>
              </a:rPr>
              <a:t>Långa vårdköer leder till </a:t>
            </a:r>
            <a:r>
              <a:rPr lang="sv-SE" sz="2000" b="1" dirty="0" smtClean="0">
                <a:solidFill>
                  <a:srgbClr val="C00000"/>
                </a:solidFill>
                <a:latin typeface="Helvetica Neue LT Std 55 Roman" panose="020B0604020202020204" pitchFamily="34" charset="0"/>
              </a:rPr>
              <a:t>lägre kvalitet, dålig arbetsmiljö och högre personalomsättning</a:t>
            </a:r>
            <a:r>
              <a:rPr lang="sv-SE" sz="2000" dirty="0" smtClean="0">
                <a:solidFill>
                  <a:srgbClr val="C00000"/>
                </a:solidFill>
                <a:latin typeface="Helvetica Neue LT Std 55 Roman" panose="020B0604020202020204" pitchFamily="34" charset="0"/>
              </a:rPr>
              <a:t>.</a:t>
            </a:r>
            <a:endParaRPr lang="sv-SE" sz="2000" dirty="0">
              <a:solidFill>
                <a:srgbClr val="C00000"/>
              </a:solidFill>
              <a:latin typeface="Helvetica Neue LT Std 55 Roman" panose="020B0604020202020204" pitchFamily="34" charset="0"/>
            </a:endParaRPr>
          </a:p>
          <a:p>
            <a:pPr>
              <a:lnSpc>
                <a:spcPct val="150000"/>
              </a:lnSpc>
            </a:pPr>
            <a:endParaRPr lang="sv-SE" dirty="0">
              <a:solidFill>
                <a:srgbClr val="C00000"/>
              </a:solidFill>
              <a:latin typeface="Helvetica Neue LT Std 55 Roman" panose="020B0604020202020204" pitchFamily="34" charset="0"/>
            </a:endParaRPr>
          </a:p>
        </p:txBody>
      </p:sp>
    </p:spTree>
    <p:extLst>
      <p:ext uri="{BB962C8B-B14F-4D97-AF65-F5344CB8AC3E}">
        <p14:creationId xmlns:p14="http://schemas.microsoft.com/office/powerpoint/2010/main" val="313759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 y="236480"/>
            <a:ext cx="12192001" cy="1323439"/>
          </a:xfrm>
          <a:prstGeom prst="rect">
            <a:avLst/>
          </a:prstGeom>
          <a:noFill/>
        </p:spPr>
        <p:txBody>
          <a:bodyPr wrap="square" rtlCol="0">
            <a:spAutoFit/>
          </a:bodyPr>
          <a:lstStyle/>
          <a:p>
            <a:pPr algn="ctr"/>
            <a:r>
              <a:rPr lang="sv-SE" sz="4000" dirty="0">
                <a:solidFill>
                  <a:srgbClr val="A9252C"/>
                </a:solidFill>
                <a:latin typeface="Helvetica Neue LT Std 55 Roman" panose="020B0604020202020204" pitchFamily="34" charset="0"/>
              </a:rPr>
              <a:t>Färre vårdplatser får effekter</a:t>
            </a:r>
          </a:p>
          <a:p>
            <a:pPr algn="ctr"/>
            <a:endParaRPr lang="sv-SE" sz="4000" b="1" dirty="0">
              <a:solidFill>
                <a:srgbClr val="A9252C"/>
              </a:solidFill>
              <a:latin typeface="Helvetica Neue LT Std 85 Heavy" panose="020B0604020202020204" pitchFamily="34" charset="0"/>
            </a:endParaRPr>
          </a:p>
        </p:txBody>
      </p:sp>
      <p:sp>
        <p:nvSpPr>
          <p:cNvPr id="4" name="textruta 3"/>
          <p:cNvSpPr txBox="1"/>
          <p:nvPr/>
        </p:nvSpPr>
        <p:spPr>
          <a:xfrm>
            <a:off x="373311" y="1778027"/>
            <a:ext cx="5983011" cy="3416320"/>
          </a:xfrm>
          <a:prstGeom prst="rect">
            <a:avLst/>
          </a:prstGeom>
          <a:noFill/>
        </p:spPr>
        <p:txBody>
          <a:bodyPr wrap="square" rtlCol="0">
            <a:spAutoFit/>
          </a:bodyPr>
          <a:lstStyle/>
          <a:p>
            <a:endParaRPr lang="sv-SE" dirty="0">
              <a:solidFill>
                <a:srgbClr val="A9252C"/>
              </a:solidFill>
              <a:latin typeface="Helvetica Neue LT Std 55 Roman" panose="020B0604020202020204" pitchFamily="34" charset="0"/>
            </a:endParaRPr>
          </a:p>
          <a:p>
            <a:pPr marL="285750" indent="-285750">
              <a:buFont typeface="Wingdings" panose="05000000000000000000" pitchFamily="2" charset="2"/>
              <a:buChar char="Ø"/>
            </a:pPr>
            <a:r>
              <a:rPr lang="sv-SE" dirty="0" smtClean="0">
                <a:solidFill>
                  <a:srgbClr val="A9252C"/>
                </a:solidFill>
                <a:latin typeface="Helvetica Neue LT Std 55 Roman" panose="020B0604020202020204" pitchFamily="34" charset="0"/>
              </a:rPr>
              <a:t>Utvecklingen av den nära vården blir lidande.</a:t>
            </a:r>
          </a:p>
          <a:p>
            <a:pPr marL="285750" indent="-285750">
              <a:buFont typeface="Wingdings" panose="05000000000000000000" pitchFamily="2" charset="2"/>
              <a:buChar char="Ø"/>
            </a:pPr>
            <a:endParaRPr lang="sv-SE" dirty="0">
              <a:solidFill>
                <a:srgbClr val="A9252C"/>
              </a:solidFill>
              <a:latin typeface="Helvetica Neue LT Std 55 Roman" panose="020B0604020202020204" pitchFamily="34" charset="0"/>
            </a:endParaRPr>
          </a:p>
          <a:p>
            <a:pPr marL="285750" indent="-285750">
              <a:buFont typeface="Wingdings" panose="05000000000000000000" pitchFamily="2" charset="2"/>
              <a:buChar char="Ø"/>
            </a:pPr>
            <a:r>
              <a:rPr lang="sv-SE" dirty="0" smtClean="0">
                <a:solidFill>
                  <a:srgbClr val="A9252C"/>
                </a:solidFill>
                <a:latin typeface="Helvetica Neue LT Std 55 Roman" panose="020B0604020202020204" pitchFamily="34" charset="0"/>
              </a:rPr>
              <a:t>Överbeläggningarna på akuten ökar.</a:t>
            </a:r>
          </a:p>
          <a:p>
            <a:pPr marL="285750" indent="-285750">
              <a:buFont typeface="Wingdings" panose="05000000000000000000" pitchFamily="2" charset="2"/>
              <a:buChar char="Ø"/>
            </a:pPr>
            <a:endParaRPr lang="sv-SE" dirty="0">
              <a:solidFill>
                <a:srgbClr val="A9252C"/>
              </a:solidFill>
              <a:latin typeface="Helvetica Neue LT Std 55 Roman" panose="020B0604020202020204" pitchFamily="34" charset="0"/>
            </a:endParaRPr>
          </a:p>
          <a:p>
            <a:pPr marL="285750" indent="-285750">
              <a:buFont typeface="Wingdings" panose="05000000000000000000" pitchFamily="2" charset="2"/>
              <a:buChar char="Ø"/>
            </a:pPr>
            <a:r>
              <a:rPr lang="sv-SE" dirty="0" smtClean="0">
                <a:solidFill>
                  <a:srgbClr val="A9252C"/>
                </a:solidFill>
                <a:latin typeface="Helvetica Neue LT Std 55 Roman" panose="020B0604020202020204" pitchFamily="34" charset="0"/>
              </a:rPr>
              <a:t>Patienter läggs in på fel avdelningar.</a:t>
            </a:r>
          </a:p>
          <a:p>
            <a:pPr marL="285750" indent="-285750">
              <a:buFont typeface="Wingdings" panose="05000000000000000000" pitchFamily="2" charset="2"/>
              <a:buChar char="Ø"/>
            </a:pPr>
            <a:endParaRPr lang="sv-SE" dirty="0">
              <a:solidFill>
                <a:srgbClr val="A9252C"/>
              </a:solidFill>
              <a:latin typeface="Helvetica Neue LT Std 55 Roman" panose="020B0604020202020204" pitchFamily="34" charset="0"/>
            </a:endParaRPr>
          </a:p>
          <a:p>
            <a:pPr marL="285750" indent="-285750">
              <a:buFont typeface="Wingdings" panose="05000000000000000000" pitchFamily="2" charset="2"/>
              <a:buChar char="Ø"/>
            </a:pPr>
            <a:r>
              <a:rPr lang="sv-SE" dirty="0" smtClean="0">
                <a:solidFill>
                  <a:srgbClr val="A9252C"/>
                </a:solidFill>
                <a:latin typeface="Helvetica Neue LT Std 55 Roman" panose="020B0604020202020204" pitchFamily="34" charset="0"/>
              </a:rPr>
              <a:t>Risken för vårdrelaterade skador ökar.</a:t>
            </a:r>
          </a:p>
          <a:p>
            <a:endParaRPr lang="sv-SE" dirty="0">
              <a:solidFill>
                <a:srgbClr val="A9252C"/>
              </a:solidFill>
              <a:latin typeface="Helvetica Neue LT Std 55 Roman" panose="020B0604020202020204" pitchFamily="34" charset="0"/>
            </a:endParaRPr>
          </a:p>
          <a:p>
            <a:endParaRPr lang="sv-SE" dirty="0" smtClean="0">
              <a:solidFill>
                <a:srgbClr val="A9252C"/>
              </a:solidFill>
              <a:latin typeface="Helvetica Neue LT Std 55 Roman" panose="020B0604020202020204" pitchFamily="34" charset="0"/>
            </a:endParaRPr>
          </a:p>
          <a:p>
            <a:endParaRPr lang="sv-SE" dirty="0">
              <a:solidFill>
                <a:srgbClr val="A9252C"/>
              </a:solidFill>
              <a:latin typeface="Helvetica Neue LT Std 55 Roman" panose="020B0604020202020204" pitchFamily="34" charset="0"/>
            </a:endParaRPr>
          </a:p>
          <a:p>
            <a:endParaRPr lang="sv-SE" dirty="0">
              <a:solidFill>
                <a:srgbClr val="A9252C"/>
              </a:solidFill>
              <a:latin typeface="Helvetica Neue LT Std 55 Roman" panose="020B0604020202020204" pitchFamily="34" charset="0"/>
            </a:endParaRPr>
          </a:p>
        </p:txBody>
      </p:sp>
      <p:pic>
        <p:nvPicPr>
          <p:cNvPr id="3" name="Bildobjekt 2"/>
          <p:cNvPicPr>
            <a:picLocks noChangeAspect="1"/>
          </p:cNvPicPr>
          <p:nvPr/>
        </p:nvPicPr>
        <p:blipFill>
          <a:blip r:embed="rId3"/>
          <a:stretch>
            <a:fillRect/>
          </a:stretch>
        </p:blipFill>
        <p:spPr>
          <a:xfrm>
            <a:off x="5649686" y="1155383"/>
            <a:ext cx="5689120" cy="3775784"/>
          </a:xfrm>
          <a:prstGeom prst="rect">
            <a:avLst/>
          </a:prstGeom>
        </p:spPr>
      </p:pic>
      <p:pic>
        <p:nvPicPr>
          <p:cNvPr id="5" name="Bildobjekt 4"/>
          <p:cNvPicPr>
            <a:picLocks noChangeAspect="1"/>
          </p:cNvPicPr>
          <p:nvPr/>
        </p:nvPicPr>
        <p:blipFill>
          <a:blip r:embed="rId4"/>
          <a:stretch>
            <a:fillRect/>
          </a:stretch>
        </p:blipFill>
        <p:spPr>
          <a:xfrm>
            <a:off x="5744700" y="4866610"/>
            <a:ext cx="6154692" cy="1975013"/>
          </a:xfrm>
          <a:prstGeom prst="rect">
            <a:avLst/>
          </a:prstGeom>
        </p:spPr>
      </p:pic>
    </p:spTree>
    <p:extLst>
      <p:ext uri="{BB962C8B-B14F-4D97-AF65-F5344CB8AC3E}">
        <p14:creationId xmlns:p14="http://schemas.microsoft.com/office/powerpoint/2010/main" val="348329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xmlns="" id="{10092AF9-7E90-6042-A2F2-0ACC1382380E}"/>
              </a:ext>
            </a:extLst>
          </p:cNvPr>
          <p:cNvSpPr txBox="1"/>
          <p:nvPr/>
        </p:nvSpPr>
        <p:spPr>
          <a:xfrm>
            <a:off x="0" y="2632841"/>
            <a:ext cx="12192000" cy="707886"/>
          </a:xfrm>
          <a:prstGeom prst="rect">
            <a:avLst/>
          </a:prstGeom>
          <a:noFill/>
        </p:spPr>
        <p:txBody>
          <a:bodyPr wrap="square" rtlCol="0">
            <a:spAutoFit/>
          </a:bodyPr>
          <a:lstStyle/>
          <a:p>
            <a:pPr algn="ctr"/>
            <a:r>
              <a:rPr lang="sv-SE" sz="4000" b="1" dirty="0">
                <a:solidFill>
                  <a:schemeClr val="bg1"/>
                </a:solidFill>
                <a:latin typeface="Helvetica Neue LT Std 85 Heavy" panose="020B0604020202020204" pitchFamily="34" charset="0"/>
              </a:rPr>
              <a:t>Nedslag i </a:t>
            </a:r>
            <a:r>
              <a:rPr lang="sv-SE" sz="4000" b="1" dirty="0" smtClean="0">
                <a:solidFill>
                  <a:schemeClr val="bg1"/>
                </a:solidFill>
                <a:latin typeface="Helvetica Neue LT Std 85 Heavy" panose="020B0604020202020204" pitchFamily="34" charset="0"/>
              </a:rPr>
              <a:t>olika vårdområden</a:t>
            </a:r>
            <a:endParaRPr lang="sv-SE" sz="4000" b="1" dirty="0">
              <a:solidFill>
                <a:schemeClr val="bg1"/>
              </a:solidFill>
              <a:latin typeface="Helvetica Neue LT Std 85 Heavy" panose="020B0604020202020204" pitchFamily="34" charset="0"/>
            </a:endParaRPr>
          </a:p>
        </p:txBody>
      </p:sp>
    </p:spTree>
    <p:extLst>
      <p:ext uri="{BB962C8B-B14F-4D97-AF65-F5344CB8AC3E}">
        <p14:creationId xmlns:p14="http://schemas.microsoft.com/office/powerpoint/2010/main" val="3168322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230888" y="720808"/>
            <a:ext cx="3821167" cy="1477328"/>
          </a:xfrm>
          <a:prstGeom prst="rect">
            <a:avLst/>
          </a:prstGeom>
          <a:noFill/>
        </p:spPr>
        <p:txBody>
          <a:bodyPr wrap="square" rtlCol="0">
            <a:spAutoFit/>
          </a:bodyPr>
          <a:lstStyle/>
          <a:p>
            <a:r>
              <a:rPr lang="sv-SE" dirty="0">
                <a:solidFill>
                  <a:schemeClr val="bg1"/>
                </a:solidFill>
                <a:latin typeface="Helvetica Neue LT Std 55 Roman" panose="020B0604020202020204" pitchFamily="34" charset="0"/>
              </a:rPr>
              <a:t>Mer än </a:t>
            </a:r>
            <a:r>
              <a:rPr lang="sv-SE" b="1" dirty="0">
                <a:solidFill>
                  <a:schemeClr val="bg1"/>
                </a:solidFill>
                <a:latin typeface="Helvetica Neue LT Std 85 Heavy" panose="020B0604020202020204" pitchFamily="34" charset="0"/>
              </a:rPr>
              <a:t>var femte</a:t>
            </a:r>
            <a:r>
              <a:rPr lang="sv-SE" dirty="0">
                <a:solidFill>
                  <a:schemeClr val="bg1"/>
                </a:solidFill>
                <a:latin typeface="Helvetica Neue LT Std 55 Roman" panose="020B0604020202020204" pitchFamily="34" charset="0"/>
              </a:rPr>
              <a:t> kvinna eller man med grundproblematik i allt från livmoderframfall till cancer och inkontinens får vänta </a:t>
            </a:r>
            <a:r>
              <a:rPr lang="sv-SE" b="1" dirty="0">
                <a:solidFill>
                  <a:schemeClr val="bg1"/>
                </a:solidFill>
                <a:latin typeface="Helvetica Neue LT Std 85 Heavy" panose="020B0604020202020204" pitchFamily="34" charset="0"/>
              </a:rPr>
              <a:t>mer än </a:t>
            </a:r>
          </a:p>
          <a:p>
            <a:r>
              <a:rPr lang="sv-SE" b="1" dirty="0">
                <a:solidFill>
                  <a:schemeClr val="bg1"/>
                </a:solidFill>
                <a:latin typeface="Helvetica Neue LT Std 85 Heavy" panose="020B0604020202020204" pitchFamily="34" charset="0"/>
              </a:rPr>
              <a:t>tre månader</a:t>
            </a:r>
            <a:r>
              <a:rPr lang="sv-SE" dirty="0">
                <a:solidFill>
                  <a:schemeClr val="bg1"/>
                </a:solidFill>
                <a:latin typeface="Helvetica Neue LT Std 55 Roman" panose="020B0604020202020204" pitchFamily="34" charset="0"/>
              </a:rPr>
              <a:t> på operation.</a:t>
            </a:r>
          </a:p>
        </p:txBody>
      </p:sp>
      <p:sp>
        <p:nvSpPr>
          <p:cNvPr id="3" name="textruta 2"/>
          <p:cNvSpPr txBox="1"/>
          <p:nvPr/>
        </p:nvSpPr>
        <p:spPr>
          <a:xfrm>
            <a:off x="230888" y="2868603"/>
            <a:ext cx="4711988" cy="1109943"/>
          </a:xfrm>
          <a:prstGeom prst="rect">
            <a:avLst/>
          </a:prstGeom>
          <a:noFill/>
        </p:spPr>
        <p:txBody>
          <a:bodyPr wrap="square" rtlCol="0">
            <a:spAutoFit/>
          </a:bodyPr>
          <a:lstStyle/>
          <a:p>
            <a:r>
              <a:rPr lang="sv-SE" dirty="0">
                <a:solidFill>
                  <a:schemeClr val="bg1"/>
                </a:solidFill>
                <a:latin typeface="Helvetica Neue LT Std 55 Roman" panose="020B0604020202020204" pitchFamily="34" charset="0"/>
              </a:rPr>
              <a:t>Andelen genomförda operationer eller andra åtgärder inom 90 dagar inom hjärtsjukvård är i Region Skåne i december 2017 </a:t>
            </a:r>
            <a:r>
              <a:rPr lang="sv-SE" b="1" dirty="0">
                <a:solidFill>
                  <a:schemeClr val="bg1"/>
                </a:solidFill>
                <a:latin typeface="Helvetica Neue LT Std 85 Heavy" panose="020B0604020202020204" pitchFamily="34" charset="0"/>
              </a:rPr>
              <a:t>62 procent </a:t>
            </a:r>
            <a:r>
              <a:rPr lang="sv-SE" dirty="0">
                <a:solidFill>
                  <a:schemeClr val="bg1"/>
                </a:solidFill>
                <a:latin typeface="Helvetica Neue LT Std 55 Roman" panose="020B0604020202020204" pitchFamily="34" charset="0"/>
              </a:rPr>
              <a:t>mot riksgenomsnittets 88 procent. </a:t>
            </a:r>
          </a:p>
          <a:p>
            <a:endParaRPr lang="sv-SE" dirty="0"/>
          </a:p>
        </p:txBody>
      </p:sp>
      <p:sp>
        <p:nvSpPr>
          <p:cNvPr id="4" name="textruta 3"/>
          <p:cNvSpPr txBox="1"/>
          <p:nvPr/>
        </p:nvSpPr>
        <p:spPr>
          <a:xfrm>
            <a:off x="6772916" y="2513676"/>
            <a:ext cx="4870406" cy="2031325"/>
          </a:xfrm>
          <a:prstGeom prst="rect">
            <a:avLst/>
          </a:prstGeom>
          <a:noFill/>
        </p:spPr>
        <p:txBody>
          <a:bodyPr wrap="square" rtlCol="0">
            <a:spAutoFit/>
          </a:bodyPr>
          <a:lstStyle/>
          <a:p>
            <a:r>
              <a:rPr lang="sv-SE" dirty="0">
                <a:solidFill>
                  <a:schemeClr val="bg1"/>
                </a:solidFill>
                <a:latin typeface="Helvetica Neue LT Std 55 Roman" panose="020B0604020202020204" pitchFamily="34" charset="0"/>
              </a:rPr>
              <a:t>Andelen patienter som väntat trettio dagar eller kortare till barn- och ungdomspsykiatrin (BUP) i Skåne går stadigt nedåt. I oktober 2014 låg till gängligheten inom måltiden på över </a:t>
            </a:r>
            <a:r>
              <a:rPr lang="sv-SE" b="1" dirty="0">
                <a:solidFill>
                  <a:schemeClr val="bg1"/>
                </a:solidFill>
                <a:latin typeface="Helvetica Neue LT Std 55 Roman" panose="020B0604020202020204" pitchFamily="34" charset="0"/>
              </a:rPr>
              <a:t>90 procent</a:t>
            </a:r>
            <a:r>
              <a:rPr lang="sv-SE" dirty="0">
                <a:solidFill>
                  <a:schemeClr val="bg1"/>
                </a:solidFill>
                <a:latin typeface="Helvetica Neue LT Std 55 Roman" panose="020B0604020202020204" pitchFamily="34" charset="0"/>
              </a:rPr>
              <a:t>. I oktober 2017 låg den på bara drygt </a:t>
            </a:r>
            <a:r>
              <a:rPr lang="sv-SE" b="1" dirty="0">
                <a:solidFill>
                  <a:schemeClr val="bg1"/>
                </a:solidFill>
                <a:latin typeface="Helvetica Neue LT Std 55 Roman" panose="020B0604020202020204" pitchFamily="34" charset="0"/>
              </a:rPr>
              <a:t>40 procent.</a:t>
            </a:r>
          </a:p>
          <a:p>
            <a:endParaRPr lang="sv-SE" dirty="0"/>
          </a:p>
        </p:txBody>
      </p:sp>
      <p:sp>
        <p:nvSpPr>
          <p:cNvPr id="5" name="textruta 4"/>
          <p:cNvSpPr txBox="1"/>
          <p:nvPr/>
        </p:nvSpPr>
        <p:spPr>
          <a:xfrm>
            <a:off x="6127005" y="289985"/>
            <a:ext cx="6171947" cy="923330"/>
          </a:xfrm>
          <a:prstGeom prst="rect">
            <a:avLst/>
          </a:prstGeom>
          <a:noFill/>
        </p:spPr>
        <p:txBody>
          <a:bodyPr wrap="square" rtlCol="0">
            <a:spAutoFit/>
          </a:bodyPr>
          <a:lstStyle/>
          <a:p>
            <a:r>
              <a:rPr lang="sv-SE" dirty="0">
                <a:solidFill>
                  <a:schemeClr val="bg1"/>
                </a:solidFill>
                <a:latin typeface="Helvetica Neue LT Std 55 Roman" panose="020B0604020202020204" pitchFamily="34" charset="0"/>
              </a:rPr>
              <a:t>Antalet personer som väntar mer än tre månader i kö till första besök inom vuxenpsykiatrin har mer än fördubblats, från 111 personer 2014 till </a:t>
            </a:r>
            <a:r>
              <a:rPr lang="sv-SE" b="1" dirty="0">
                <a:solidFill>
                  <a:schemeClr val="bg1"/>
                </a:solidFill>
                <a:latin typeface="Helvetica Neue LT Std 85 Heavy" panose="020B0604020202020204" pitchFamily="34" charset="0"/>
              </a:rPr>
              <a:t>298 personer</a:t>
            </a:r>
            <a:r>
              <a:rPr lang="sv-SE" dirty="0">
                <a:solidFill>
                  <a:schemeClr val="bg1"/>
                </a:solidFill>
                <a:latin typeface="Helvetica Neue LT Std 55 Roman" panose="020B0604020202020204" pitchFamily="34" charset="0"/>
              </a:rPr>
              <a:t> 2017</a:t>
            </a:r>
          </a:p>
        </p:txBody>
      </p:sp>
      <p:sp>
        <p:nvSpPr>
          <p:cNvPr id="6" name="textruta 5"/>
          <p:cNvSpPr txBox="1"/>
          <p:nvPr/>
        </p:nvSpPr>
        <p:spPr>
          <a:xfrm>
            <a:off x="3483514" y="1250387"/>
            <a:ext cx="3156522" cy="1200329"/>
          </a:xfrm>
          <a:prstGeom prst="rect">
            <a:avLst/>
          </a:prstGeom>
          <a:noFill/>
        </p:spPr>
        <p:txBody>
          <a:bodyPr wrap="square" rtlCol="0">
            <a:spAutoFit/>
          </a:bodyPr>
          <a:lstStyle/>
          <a:p>
            <a:r>
              <a:rPr lang="sv-SE" dirty="0">
                <a:solidFill>
                  <a:schemeClr val="bg1"/>
                </a:solidFill>
                <a:latin typeface="Helvetica Neue LT Std 55 Roman" panose="020B0604020202020204" pitchFamily="34" charset="0"/>
              </a:rPr>
              <a:t>Andelen patienter med bröstcancer som följer SVF faller från 52 procent år 2016 till </a:t>
            </a:r>
            <a:r>
              <a:rPr lang="sv-SE" b="1" dirty="0">
                <a:solidFill>
                  <a:schemeClr val="bg1"/>
                </a:solidFill>
                <a:latin typeface="Helvetica Neue LT Std 85 Heavy" panose="020B0604020202020204" pitchFamily="34" charset="0"/>
              </a:rPr>
              <a:t>38 procent</a:t>
            </a:r>
            <a:r>
              <a:rPr lang="sv-SE" dirty="0">
                <a:solidFill>
                  <a:schemeClr val="bg1"/>
                </a:solidFill>
                <a:latin typeface="Helvetica Neue LT Std 55 Roman" panose="020B0604020202020204" pitchFamily="34" charset="0"/>
              </a:rPr>
              <a:t> år 2017</a:t>
            </a:r>
          </a:p>
        </p:txBody>
      </p:sp>
      <p:pic>
        <p:nvPicPr>
          <p:cNvPr id="10" name="Bildobjekt 9">
            <a:extLst>
              <a:ext uri="{FF2B5EF4-FFF2-40B4-BE49-F238E27FC236}">
                <a16:creationId xmlns:a16="http://schemas.microsoft.com/office/drawing/2014/main" xmlns="" id="{3E2C1AF6-E660-9C40-B4A3-8574E9A258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087" y="209307"/>
            <a:ext cx="146696" cy="470650"/>
          </a:xfrm>
          <a:prstGeom prst="rect">
            <a:avLst/>
          </a:prstGeom>
        </p:spPr>
      </p:pic>
      <p:pic>
        <p:nvPicPr>
          <p:cNvPr id="12" name="Bildobjekt 11">
            <a:extLst>
              <a:ext uri="{FF2B5EF4-FFF2-40B4-BE49-F238E27FC236}">
                <a16:creationId xmlns:a16="http://schemas.microsoft.com/office/drawing/2014/main" xmlns="" id="{F7807822-3AC9-E34F-BBFE-E43EBBB68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1127815" y="204456"/>
            <a:ext cx="146696" cy="470650"/>
          </a:xfrm>
          <a:prstGeom prst="rect">
            <a:avLst/>
          </a:prstGeom>
        </p:spPr>
      </p:pic>
      <p:pic>
        <p:nvPicPr>
          <p:cNvPr id="13" name="Bildobjekt 12">
            <a:extLst>
              <a:ext uri="{FF2B5EF4-FFF2-40B4-BE49-F238E27FC236}">
                <a16:creationId xmlns:a16="http://schemas.microsoft.com/office/drawing/2014/main" xmlns="" id="{828B29EC-56AA-114B-8D58-3698A419A2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34019" y="209307"/>
            <a:ext cx="146696" cy="470650"/>
          </a:xfrm>
          <a:prstGeom prst="rect">
            <a:avLst/>
          </a:prstGeom>
        </p:spPr>
      </p:pic>
      <p:pic>
        <p:nvPicPr>
          <p:cNvPr id="14" name="Bildobjekt 13">
            <a:extLst>
              <a:ext uri="{FF2B5EF4-FFF2-40B4-BE49-F238E27FC236}">
                <a16:creationId xmlns:a16="http://schemas.microsoft.com/office/drawing/2014/main" xmlns="" id="{626F8E26-3A92-474B-880F-43951F3DA9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731951" y="207515"/>
            <a:ext cx="146696" cy="470650"/>
          </a:xfrm>
          <a:prstGeom prst="rect">
            <a:avLst/>
          </a:prstGeom>
        </p:spPr>
      </p:pic>
      <p:pic>
        <p:nvPicPr>
          <p:cNvPr id="15" name="Bildobjekt 14">
            <a:extLst>
              <a:ext uri="{FF2B5EF4-FFF2-40B4-BE49-F238E27FC236}">
                <a16:creationId xmlns:a16="http://schemas.microsoft.com/office/drawing/2014/main" xmlns="" id="{8ACC1D6E-3C9E-2243-87B1-2388378D53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929883" y="204456"/>
            <a:ext cx="146696" cy="470650"/>
          </a:xfrm>
          <a:prstGeom prst="rect">
            <a:avLst/>
          </a:prstGeom>
        </p:spPr>
      </p:pic>
      <p:pic>
        <p:nvPicPr>
          <p:cNvPr id="17" name="Bildobjekt 16">
            <a:extLst>
              <a:ext uri="{FF2B5EF4-FFF2-40B4-BE49-F238E27FC236}">
                <a16:creationId xmlns:a16="http://schemas.microsoft.com/office/drawing/2014/main" xmlns="" id="{7640B4EF-4B25-0A47-B369-92A85373F07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4022" y="4041198"/>
            <a:ext cx="4362739" cy="2704301"/>
          </a:xfrm>
          <a:prstGeom prst="rect">
            <a:avLst/>
          </a:prstGeom>
        </p:spPr>
      </p:pic>
      <p:pic>
        <p:nvPicPr>
          <p:cNvPr id="19" name="Bildobjekt 18">
            <a:extLst>
              <a:ext uri="{FF2B5EF4-FFF2-40B4-BE49-F238E27FC236}">
                <a16:creationId xmlns:a16="http://schemas.microsoft.com/office/drawing/2014/main" xmlns="" id="{98CC74B4-742A-3D44-B7DE-BCA840DBC01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086473">
            <a:off x="4563124" y="741174"/>
            <a:ext cx="890532" cy="360723"/>
          </a:xfrm>
          <a:prstGeom prst="rect">
            <a:avLst/>
          </a:prstGeom>
        </p:spPr>
      </p:pic>
      <p:pic>
        <p:nvPicPr>
          <p:cNvPr id="25" name="Bildobjekt 24">
            <a:extLst>
              <a:ext uri="{FF2B5EF4-FFF2-40B4-BE49-F238E27FC236}">
                <a16:creationId xmlns:a16="http://schemas.microsoft.com/office/drawing/2014/main" xmlns="" id="{4F248A19-19C6-A342-A146-C2188712CC2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90518" y="1154666"/>
            <a:ext cx="4552804" cy="1138201"/>
          </a:xfrm>
          <a:prstGeom prst="rect">
            <a:avLst/>
          </a:prstGeom>
        </p:spPr>
      </p:pic>
      <p:pic>
        <p:nvPicPr>
          <p:cNvPr id="27" name="Bildobjekt 26">
            <a:extLst>
              <a:ext uri="{FF2B5EF4-FFF2-40B4-BE49-F238E27FC236}">
                <a16:creationId xmlns:a16="http://schemas.microsoft.com/office/drawing/2014/main" xmlns="" id="{C21B9117-676C-1047-8C47-7913F918A49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127005" y="4093495"/>
            <a:ext cx="5022967" cy="2700705"/>
          </a:xfrm>
          <a:prstGeom prst="rect">
            <a:avLst/>
          </a:prstGeom>
        </p:spPr>
      </p:pic>
    </p:spTree>
    <p:extLst>
      <p:ext uri="{BB962C8B-B14F-4D97-AF65-F5344CB8AC3E}">
        <p14:creationId xmlns:p14="http://schemas.microsoft.com/office/powerpoint/2010/main" val="2601060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0" y="116318"/>
            <a:ext cx="12191999" cy="1323439"/>
          </a:xfrm>
          <a:prstGeom prst="rect">
            <a:avLst/>
          </a:prstGeom>
          <a:noFill/>
        </p:spPr>
        <p:txBody>
          <a:bodyPr wrap="square" rtlCol="0">
            <a:spAutoFit/>
          </a:bodyPr>
          <a:lstStyle/>
          <a:p>
            <a:pPr algn="ctr"/>
            <a:r>
              <a:rPr lang="sv-SE" sz="4000" b="1" dirty="0">
                <a:solidFill>
                  <a:schemeClr val="tx2"/>
                </a:solidFill>
                <a:latin typeface="Helvetica Neue LT Std 85 Heavy" panose="020B0604020202020204" pitchFamily="34" charset="0"/>
              </a:rPr>
              <a:t>Hur står sig Skåne jämfört</a:t>
            </a:r>
          </a:p>
          <a:p>
            <a:pPr algn="ctr"/>
            <a:r>
              <a:rPr lang="sv-SE" sz="4000" b="1" dirty="0">
                <a:solidFill>
                  <a:schemeClr val="tx2"/>
                </a:solidFill>
                <a:latin typeface="Helvetica Neue LT Std 85 Heavy" panose="020B0604020202020204" pitchFamily="34" charset="0"/>
              </a:rPr>
              <a:t>med andra landsting och </a:t>
            </a:r>
            <a:r>
              <a:rPr lang="sv-SE" sz="4000" b="1" dirty="0" smtClean="0">
                <a:solidFill>
                  <a:schemeClr val="tx2"/>
                </a:solidFill>
                <a:latin typeface="Helvetica Neue LT Std 85 Heavy" panose="020B0604020202020204" pitchFamily="34" charset="0"/>
              </a:rPr>
              <a:t>regioner?</a:t>
            </a:r>
            <a:endParaRPr lang="sv-SE" sz="4000" b="1" dirty="0">
              <a:solidFill>
                <a:schemeClr val="tx2"/>
              </a:solidFill>
              <a:latin typeface="Helvetica Neue LT Std 85 Heavy" panose="020B0604020202020204" pitchFamily="34" charset="0"/>
            </a:endParaRPr>
          </a:p>
        </p:txBody>
      </p:sp>
      <p:pic>
        <p:nvPicPr>
          <p:cNvPr id="8" name="Bildobjekt 7">
            <a:extLst>
              <a:ext uri="{FF2B5EF4-FFF2-40B4-BE49-F238E27FC236}">
                <a16:creationId xmlns:a16="http://schemas.microsoft.com/office/drawing/2014/main" xmlns="" id="{F66D5B65-92F8-D84F-B609-D1D0F2D2F90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90025" y="1824626"/>
            <a:ext cx="3708400" cy="2006600"/>
          </a:xfrm>
          <a:prstGeom prst="rect">
            <a:avLst/>
          </a:prstGeom>
        </p:spPr>
      </p:pic>
      <p:pic>
        <p:nvPicPr>
          <p:cNvPr id="10" name="Bildobjekt 9">
            <a:extLst>
              <a:ext uri="{FF2B5EF4-FFF2-40B4-BE49-F238E27FC236}">
                <a16:creationId xmlns:a16="http://schemas.microsoft.com/office/drawing/2014/main" xmlns="" id="{0BB2362F-F839-2547-BC07-EAF5A83E86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83599" y="1824626"/>
            <a:ext cx="3708400" cy="2006600"/>
          </a:xfrm>
          <a:prstGeom prst="rect">
            <a:avLst/>
          </a:prstGeom>
        </p:spPr>
      </p:pic>
      <p:pic>
        <p:nvPicPr>
          <p:cNvPr id="12" name="Bildobjekt 11">
            <a:extLst>
              <a:ext uri="{FF2B5EF4-FFF2-40B4-BE49-F238E27FC236}">
                <a16:creationId xmlns:a16="http://schemas.microsoft.com/office/drawing/2014/main" xmlns="" id="{7531A020-2C8F-694C-9765-3F1DDE73236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83599" y="4337627"/>
            <a:ext cx="3708400" cy="2006600"/>
          </a:xfrm>
          <a:prstGeom prst="rect">
            <a:avLst/>
          </a:prstGeom>
        </p:spPr>
      </p:pic>
      <p:pic>
        <p:nvPicPr>
          <p:cNvPr id="14" name="Bildobjekt 13">
            <a:extLst>
              <a:ext uri="{FF2B5EF4-FFF2-40B4-BE49-F238E27FC236}">
                <a16:creationId xmlns:a16="http://schemas.microsoft.com/office/drawing/2014/main" xmlns="" id="{2E365707-DA90-E849-BAA1-9AB01FBF66E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0025" y="4337627"/>
            <a:ext cx="3708400" cy="1993900"/>
          </a:xfrm>
          <a:prstGeom prst="rect">
            <a:avLst/>
          </a:prstGeom>
        </p:spPr>
      </p:pic>
      <p:pic>
        <p:nvPicPr>
          <p:cNvPr id="16" name="Bildobjekt 15">
            <a:extLst>
              <a:ext uri="{FF2B5EF4-FFF2-40B4-BE49-F238E27FC236}">
                <a16:creationId xmlns:a16="http://schemas.microsoft.com/office/drawing/2014/main" xmlns="" id="{A269F140-543E-3343-AAD2-D9415DE35B9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6452" y="4337627"/>
            <a:ext cx="3708400" cy="2006600"/>
          </a:xfrm>
          <a:prstGeom prst="rect">
            <a:avLst/>
          </a:prstGeom>
        </p:spPr>
      </p:pic>
      <p:pic>
        <p:nvPicPr>
          <p:cNvPr id="18" name="Bildobjekt 17">
            <a:extLst>
              <a:ext uri="{FF2B5EF4-FFF2-40B4-BE49-F238E27FC236}">
                <a16:creationId xmlns:a16="http://schemas.microsoft.com/office/drawing/2014/main" xmlns="" id="{3A216087-CADE-E54F-A871-A047CFFA013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6452" y="1824626"/>
            <a:ext cx="3708400" cy="2006600"/>
          </a:xfrm>
          <a:prstGeom prst="rect">
            <a:avLst/>
          </a:prstGeom>
        </p:spPr>
      </p:pic>
      <p:sp>
        <p:nvSpPr>
          <p:cNvPr id="19" name="Rektangel 18">
            <a:extLst>
              <a:ext uri="{FF2B5EF4-FFF2-40B4-BE49-F238E27FC236}">
                <a16:creationId xmlns:a16="http://schemas.microsoft.com/office/drawing/2014/main" xmlns="" id="{4F4E01BF-9E2F-9F44-B0E6-531CF359EB5B}"/>
              </a:ext>
            </a:extLst>
          </p:cNvPr>
          <p:cNvSpPr/>
          <p:nvPr/>
        </p:nvSpPr>
        <p:spPr>
          <a:xfrm>
            <a:off x="8483599" y="1533830"/>
            <a:ext cx="3239990"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Andel operationer gyn inom 90 dagar</a:t>
            </a:r>
            <a:endParaRPr lang="sv-SE" sz="1400" dirty="0">
              <a:solidFill>
                <a:schemeClr val="tx2"/>
              </a:solidFill>
              <a:effectLst/>
              <a:latin typeface="Helvetica Neue LT Std 65 Medium" panose="020B0604020202020204" pitchFamily="34" charset="0"/>
            </a:endParaRPr>
          </a:p>
        </p:txBody>
      </p:sp>
      <p:sp>
        <p:nvSpPr>
          <p:cNvPr id="20" name="Rektangel 19">
            <a:extLst>
              <a:ext uri="{FF2B5EF4-FFF2-40B4-BE49-F238E27FC236}">
                <a16:creationId xmlns:a16="http://schemas.microsoft.com/office/drawing/2014/main" xmlns="" id="{CDE9EA93-48FB-7E4E-94F9-B984652C8984}"/>
              </a:ext>
            </a:extLst>
          </p:cNvPr>
          <p:cNvSpPr/>
          <p:nvPr/>
        </p:nvSpPr>
        <p:spPr>
          <a:xfrm>
            <a:off x="4390025" y="1539397"/>
            <a:ext cx="3507692"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Andel operationer urologi inom 90 dagar</a:t>
            </a:r>
            <a:endParaRPr lang="sv-SE" sz="1400" dirty="0">
              <a:solidFill>
                <a:schemeClr val="tx2"/>
              </a:solidFill>
              <a:effectLst/>
              <a:latin typeface="Helvetica Neue LT Std 65 Medium" panose="020B0604020202020204" pitchFamily="34" charset="0"/>
            </a:endParaRPr>
          </a:p>
        </p:txBody>
      </p:sp>
      <p:sp>
        <p:nvSpPr>
          <p:cNvPr id="21" name="Rektangel 20">
            <a:extLst>
              <a:ext uri="{FF2B5EF4-FFF2-40B4-BE49-F238E27FC236}">
                <a16:creationId xmlns:a16="http://schemas.microsoft.com/office/drawing/2014/main" xmlns="" id="{DF49A96C-E04D-A149-8D49-8D437300B847}"/>
              </a:ext>
            </a:extLst>
          </p:cNvPr>
          <p:cNvSpPr/>
          <p:nvPr/>
        </p:nvSpPr>
        <p:spPr>
          <a:xfrm>
            <a:off x="8486010" y="4070603"/>
            <a:ext cx="1548822"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Dödlighet stroke</a:t>
            </a:r>
            <a:endParaRPr lang="sv-SE" sz="1400" dirty="0">
              <a:solidFill>
                <a:schemeClr val="tx2"/>
              </a:solidFill>
              <a:effectLst/>
              <a:latin typeface="Helvetica Neue LT Std 65 Medium" panose="020B0604020202020204" pitchFamily="34" charset="0"/>
            </a:endParaRPr>
          </a:p>
        </p:txBody>
      </p:sp>
      <p:sp>
        <p:nvSpPr>
          <p:cNvPr id="22" name="Rektangel 21">
            <a:extLst>
              <a:ext uri="{FF2B5EF4-FFF2-40B4-BE49-F238E27FC236}">
                <a16:creationId xmlns:a16="http://schemas.microsoft.com/office/drawing/2014/main" xmlns="" id="{A1721258-901C-8C4E-BEB4-C163DC4356F2}"/>
              </a:ext>
            </a:extLst>
          </p:cNvPr>
          <p:cNvSpPr/>
          <p:nvPr/>
        </p:nvSpPr>
        <p:spPr>
          <a:xfrm>
            <a:off x="4390025" y="4070603"/>
            <a:ext cx="2105063"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Kvalitet hjärtinfarktvård</a:t>
            </a:r>
            <a:endParaRPr lang="sv-SE" sz="1400" dirty="0">
              <a:solidFill>
                <a:schemeClr val="tx2"/>
              </a:solidFill>
              <a:effectLst/>
              <a:latin typeface="Helvetica Neue LT Std 65 Medium" panose="020B0604020202020204" pitchFamily="34" charset="0"/>
            </a:endParaRPr>
          </a:p>
        </p:txBody>
      </p:sp>
      <p:sp>
        <p:nvSpPr>
          <p:cNvPr id="23" name="Rektangel 22">
            <a:extLst>
              <a:ext uri="{FF2B5EF4-FFF2-40B4-BE49-F238E27FC236}">
                <a16:creationId xmlns:a16="http://schemas.microsoft.com/office/drawing/2014/main" xmlns="" id="{B8F411E1-B763-0640-9D81-8907575366AF}"/>
              </a:ext>
            </a:extLst>
          </p:cNvPr>
          <p:cNvSpPr/>
          <p:nvPr/>
        </p:nvSpPr>
        <p:spPr>
          <a:xfrm>
            <a:off x="296452" y="4070603"/>
            <a:ext cx="1566454"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Kvalitet diabetes</a:t>
            </a:r>
            <a:endParaRPr lang="sv-SE" sz="1400" dirty="0">
              <a:solidFill>
                <a:schemeClr val="tx2"/>
              </a:solidFill>
              <a:effectLst/>
              <a:latin typeface="Helvetica Neue LT Std 65 Medium" panose="020B0604020202020204" pitchFamily="34" charset="0"/>
            </a:endParaRPr>
          </a:p>
        </p:txBody>
      </p:sp>
      <p:sp>
        <p:nvSpPr>
          <p:cNvPr id="24" name="Rektangel 23">
            <a:extLst>
              <a:ext uri="{FF2B5EF4-FFF2-40B4-BE49-F238E27FC236}">
                <a16:creationId xmlns:a16="http://schemas.microsoft.com/office/drawing/2014/main" xmlns="" id="{6BE2A585-C4BF-7F4C-8B6E-16BB97D03834}"/>
              </a:ext>
            </a:extLst>
          </p:cNvPr>
          <p:cNvSpPr/>
          <p:nvPr/>
        </p:nvSpPr>
        <p:spPr>
          <a:xfrm>
            <a:off x="296452" y="1533830"/>
            <a:ext cx="2440092" cy="307777"/>
          </a:xfrm>
          <a:prstGeom prst="rect">
            <a:avLst/>
          </a:prstGeom>
        </p:spPr>
        <p:txBody>
          <a:bodyPr wrap="none">
            <a:spAutoFit/>
          </a:bodyPr>
          <a:lstStyle/>
          <a:p>
            <a:r>
              <a:rPr lang="sv-SE" sz="1400" dirty="0">
                <a:solidFill>
                  <a:schemeClr val="tx2"/>
                </a:solidFill>
                <a:latin typeface="Helvetica Neue LT Std 65 Medium" panose="020B0604020202020204" pitchFamily="34" charset="0"/>
              </a:rPr>
              <a:t>Överlevnad cancersjukdom</a:t>
            </a:r>
            <a:endParaRPr lang="sv-SE" sz="1400" dirty="0">
              <a:solidFill>
                <a:schemeClr val="tx2"/>
              </a:solidFill>
              <a:effectLst/>
              <a:latin typeface="Helvetica Neue LT Std 65 Medium" panose="020B0604020202020204" pitchFamily="34" charset="0"/>
            </a:endParaRPr>
          </a:p>
        </p:txBody>
      </p:sp>
    </p:spTree>
    <p:extLst>
      <p:ext uri="{BB962C8B-B14F-4D97-AF65-F5344CB8AC3E}">
        <p14:creationId xmlns:p14="http://schemas.microsoft.com/office/powerpoint/2010/main" val="1401724106"/>
      </p:ext>
    </p:extLst>
  </p:cSld>
  <p:clrMapOvr>
    <a:masterClrMapping/>
  </p:clrMapOvr>
</p:sld>
</file>

<file path=ppt/theme/theme1.xml><?xml version="1.0" encoding="utf-8"?>
<a:theme xmlns:a="http://schemas.openxmlformats.org/drawingml/2006/main" name="Office-tema">
  <a:themeElements>
    <a:clrScheme name="M Skåne körapport">
      <a:dk1>
        <a:srgbClr val="000000"/>
      </a:dk1>
      <a:lt1>
        <a:srgbClr val="FFFFFF"/>
      </a:lt1>
      <a:dk2>
        <a:srgbClr val="00303C"/>
      </a:dk2>
      <a:lt2>
        <a:srgbClr val="E7E6E6"/>
      </a:lt2>
      <a:accent1>
        <a:srgbClr val="0D9DDB"/>
      </a:accent1>
      <a:accent2>
        <a:srgbClr val="FF9940"/>
      </a:accent2>
      <a:accent3>
        <a:srgbClr val="004B93"/>
      </a:accent3>
      <a:accent4>
        <a:srgbClr val="FFC000"/>
      </a:accent4>
      <a:accent5>
        <a:srgbClr val="A9252C"/>
      </a:accent5>
      <a:accent6>
        <a:srgbClr val="4C4D4C"/>
      </a:accent6>
      <a:hlink>
        <a:srgbClr val="006436"/>
      </a:hlink>
      <a:folHlink>
        <a:srgbClr val="5D8A2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ema">
  <a:themeElements>
    <a:clrScheme name="M Skåne körapport">
      <a:dk1>
        <a:srgbClr val="000000"/>
      </a:dk1>
      <a:lt1>
        <a:srgbClr val="FFFFFF"/>
      </a:lt1>
      <a:dk2>
        <a:srgbClr val="00303C"/>
      </a:dk2>
      <a:lt2>
        <a:srgbClr val="E7E6E6"/>
      </a:lt2>
      <a:accent1>
        <a:srgbClr val="0D9DDB"/>
      </a:accent1>
      <a:accent2>
        <a:srgbClr val="FF9940"/>
      </a:accent2>
      <a:accent3>
        <a:srgbClr val="004B93"/>
      </a:accent3>
      <a:accent4>
        <a:srgbClr val="FFC000"/>
      </a:accent4>
      <a:accent5>
        <a:srgbClr val="A9252C"/>
      </a:accent5>
      <a:accent6>
        <a:srgbClr val="4C4D4C"/>
      </a:accent6>
      <a:hlink>
        <a:srgbClr val="006436"/>
      </a:hlink>
      <a:folHlink>
        <a:srgbClr val="5D8A2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tema">
  <a:themeElements>
    <a:clrScheme name="M Skåne körapport">
      <a:dk1>
        <a:srgbClr val="000000"/>
      </a:dk1>
      <a:lt1>
        <a:srgbClr val="FFFFFF"/>
      </a:lt1>
      <a:dk2>
        <a:srgbClr val="00303C"/>
      </a:dk2>
      <a:lt2>
        <a:srgbClr val="E7E6E6"/>
      </a:lt2>
      <a:accent1>
        <a:srgbClr val="0D9DDB"/>
      </a:accent1>
      <a:accent2>
        <a:srgbClr val="FF9940"/>
      </a:accent2>
      <a:accent3>
        <a:srgbClr val="004B93"/>
      </a:accent3>
      <a:accent4>
        <a:srgbClr val="FFC000"/>
      </a:accent4>
      <a:accent5>
        <a:srgbClr val="A9252C"/>
      </a:accent5>
      <a:accent6>
        <a:srgbClr val="4C4D4C"/>
      </a:accent6>
      <a:hlink>
        <a:srgbClr val="006436"/>
      </a:hlink>
      <a:folHlink>
        <a:srgbClr val="5D8A2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tema">
  <a:themeElements>
    <a:clrScheme name="M Skåne körapport">
      <a:dk1>
        <a:srgbClr val="000000"/>
      </a:dk1>
      <a:lt1>
        <a:srgbClr val="FFFFFF"/>
      </a:lt1>
      <a:dk2>
        <a:srgbClr val="00303C"/>
      </a:dk2>
      <a:lt2>
        <a:srgbClr val="E7E6E6"/>
      </a:lt2>
      <a:accent1>
        <a:srgbClr val="0D9DDB"/>
      </a:accent1>
      <a:accent2>
        <a:srgbClr val="FF9940"/>
      </a:accent2>
      <a:accent3>
        <a:srgbClr val="004B93"/>
      </a:accent3>
      <a:accent4>
        <a:srgbClr val="FFC000"/>
      </a:accent4>
      <a:accent5>
        <a:srgbClr val="A9252C"/>
      </a:accent5>
      <a:accent6>
        <a:srgbClr val="4C4D4C"/>
      </a:accent6>
      <a:hlink>
        <a:srgbClr val="006436"/>
      </a:hlink>
      <a:folHlink>
        <a:srgbClr val="5D8A2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tema">
  <a:themeElements>
    <a:clrScheme name="M Skåne körapport">
      <a:dk1>
        <a:srgbClr val="000000"/>
      </a:dk1>
      <a:lt1>
        <a:srgbClr val="FFFFFF"/>
      </a:lt1>
      <a:dk2>
        <a:srgbClr val="00303C"/>
      </a:dk2>
      <a:lt2>
        <a:srgbClr val="E7E6E6"/>
      </a:lt2>
      <a:accent1>
        <a:srgbClr val="0D9DDB"/>
      </a:accent1>
      <a:accent2>
        <a:srgbClr val="FF9940"/>
      </a:accent2>
      <a:accent3>
        <a:srgbClr val="004B93"/>
      </a:accent3>
      <a:accent4>
        <a:srgbClr val="FFC000"/>
      </a:accent4>
      <a:accent5>
        <a:srgbClr val="A9252C"/>
      </a:accent5>
      <a:accent6>
        <a:srgbClr val="4C4D4C"/>
      </a:accent6>
      <a:hlink>
        <a:srgbClr val="006436"/>
      </a:hlink>
      <a:folHlink>
        <a:srgbClr val="5D8A2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931</TotalTime>
  <Words>1258</Words>
  <Application>Microsoft Office PowerPoint</Application>
  <PresentationFormat>Bredbild</PresentationFormat>
  <Paragraphs>159</Paragraphs>
  <Slides>14</Slides>
  <Notes>11</Notes>
  <HiddenSlides>0</HiddenSlides>
  <MMClips>0</MMClips>
  <ScaleCrop>false</ScaleCrop>
  <HeadingPairs>
    <vt:vector size="6" baseType="variant">
      <vt:variant>
        <vt:lpstr>Använt teckensnitt</vt:lpstr>
      </vt:variant>
      <vt:variant>
        <vt:i4>6</vt:i4>
      </vt:variant>
      <vt:variant>
        <vt:lpstr>Tema</vt:lpstr>
      </vt:variant>
      <vt:variant>
        <vt:i4>5</vt:i4>
      </vt:variant>
      <vt:variant>
        <vt:lpstr>Bildrubriker</vt:lpstr>
      </vt:variant>
      <vt:variant>
        <vt:i4>14</vt:i4>
      </vt:variant>
    </vt:vector>
  </HeadingPairs>
  <TitlesOfParts>
    <vt:vector size="25" baseType="lpstr">
      <vt:lpstr>Arial</vt:lpstr>
      <vt:lpstr>Calibri</vt:lpstr>
      <vt:lpstr>Helvetica Neue LT Std 55 Roman</vt:lpstr>
      <vt:lpstr>Helvetica Neue LT Std 65 Medium</vt:lpstr>
      <vt:lpstr>Helvetica Neue LT Std 85 Heavy</vt:lpstr>
      <vt:lpstr>Wingdings</vt:lpstr>
      <vt:lpstr>Office-tema</vt:lpstr>
      <vt:lpstr>1_Office-tema</vt:lpstr>
      <vt:lpstr>2_Office-tema</vt:lpstr>
      <vt:lpstr>3_Office-tema</vt:lpstr>
      <vt:lpstr>4_Office-tema</vt:lpstr>
      <vt:lpstr>Var god vänta – om de skånska vårdköerna</vt:lpstr>
      <vt:lpstr>Rapportens syfte: </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Region Skåne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Thulin Lynn</dc:creator>
  <cp:lastModifiedBy>Olsson Peter J</cp:lastModifiedBy>
  <cp:revision>70</cp:revision>
  <dcterms:created xsi:type="dcterms:W3CDTF">2018-02-26T08:39:37Z</dcterms:created>
  <dcterms:modified xsi:type="dcterms:W3CDTF">2018-03-02T07:32:27Z</dcterms:modified>
</cp:coreProperties>
</file>