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76" r:id="rId2"/>
    <p:sldId id="287" r:id="rId3"/>
    <p:sldId id="290" r:id="rId4"/>
    <p:sldId id="291" r:id="rId5"/>
    <p:sldId id="292" r:id="rId6"/>
    <p:sldId id="293" r:id="rId7"/>
  </p:sldIdLst>
  <p:sldSz cx="9144000" cy="6858000" type="screen4x3"/>
  <p:notesSz cx="6794500" cy="9931400"/>
  <p:embeddedFontLst>
    <p:embeddedFont>
      <p:font typeface="Helvetica Neue Light"/>
      <p:regular r:id="rId10"/>
      <p:italic r:id="rId11"/>
    </p:embeddedFont>
    <p:embeddedFont>
      <p:font typeface="Calibri" pitchFamily="34" charset="0"/>
      <p:regular r:id="rId12"/>
      <p:bold r:id="rId13"/>
      <p:italic r:id="rId14"/>
      <p:boldItalic r:id="rId1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4" autoAdjust="0"/>
  </p:normalViewPr>
  <p:slideViewPr>
    <p:cSldViewPr showGuides="1">
      <p:cViewPr varScale="1">
        <p:scale>
          <a:sx n="72" d="100"/>
          <a:sy n="72" d="100"/>
        </p:scale>
        <p:origin x="-331" y="-77"/>
      </p:cViewPr>
      <p:guideLst>
        <p:guide orient="horz"/>
        <p:guide pos="2880"/>
      </p:guideLst>
    </p:cSldViewPr>
  </p:slideViewPr>
  <p:notesTextViewPr>
    <p:cViewPr>
      <p:scale>
        <a:sx n="100" d="100"/>
        <a:sy n="100" d="100"/>
      </p:scale>
      <p:origin x="0" y="0"/>
    </p:cViewPr>
  </p:notesTextViewPr>
  <p:notesViewPr>
    <p:cSldViewPr>
      <p:cViewPr varScale="1">
        <p:scale>
          <a:sx n="57" d="100"/>
          <a:sy n="57" d="100"/>
        </p:scale>
        <p:origin x="-2520"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1F13E4B2-D136-4DBA-B61E-6A5D6509BDF1}" type="datetimeFigureOut">
              <a:rPr lang="sv-SE" smtClean="0"/>
              <a:pPr/>
              <a:t>2012-06-25</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659F237E-5D49-4703-80EF-5F6A2F253F9B}" type="slidenum">
              <a:rPr lang="sv-SE" smtClean="0"/>
              <a:pPr/>
              <a:t>‹#›</a:t>
            </a:fld>
            <a:endParaRPr lang="sv-SE"/>
          </a:p>
        </p:txBody>
      </p:sp>
    </p:spTree>
    <p:extLst>
      <p:ext uri="{BB962C8B-B14F-4D97-AF65-F5344CB8AC3E}">
        <p14:creationId xmlns:p14="http://schemas.microsoft.com/office/powerpoint/2010/main" val="24786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11AB5ABF-EAD8-4686-BDEB-0A8A49D907A5}" type="datetimeFigureOut">
              <a:rPr lang="sv-SE" smtClean="0"/>
              <a:pPr/>
              <a:t>2012-06-25</a:t>
            </a:fld>
            <a:endParaRPr lang="en-GB"/>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5E70C2EB-C397-488E-A39A-BA8446D387E8}" type="slidenum">
              <a:rPr lang="en-GB" smtClean="0"/>
              <a:pPr/>
              <a:t>‹#›</a:t>
            </a:fld>
            <a:endParaRPr lang="en-GB"/>
          </a:p>
        </p:txBody>
      </p:sp>
    </p:spTree>
    <p:extLst>
      <p:ext uri="{BB962C8B-B14F-4D97-AF65-F5344CB8AC3E}">
        <p14:creationId xmlns:p14="http://schemas.microsoft.com/office/powerpoint/2010/main" val="267988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E70C2EB-C397-488E-A39A-BA8446D387E8}"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E70C2EB-C397-488E-A39A-BA8446D387E8}"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5E70C2EB-C397-488E-A39A-BA8446D387E8}"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E70C2EB-C397-488E-A39A-BA8446D387E8}"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8" name="Bildobjekt 7" descr="Logga.jpg"/>
          <p:cNvPicPr>
            <a:picLocks noChangeAspect="1"/>
          </p:cNvPicPr>
          <p:nvPr userDrawn="1"/>
        </p:nvPicPr>
        <p:blipFill>
          <a:blip r:embed="rId2" cstate="print"/>
          <a:stretch>
            <a:fillRect/>
          </a:stretch>
        </p:blipFill>
        <p:spPr>
          <a:xfrm>
            <a:off x="7567258" y="6233611"/>
            <a:ext cx="867824" cy="199112"/>
          </a:xfrm>
          <a:prstGeom prst="rect">
            <a:avLst/>
          </a:prstGeom>
        </p:spPr>
      </p:pic>
      <p:pic>
        <p:nvPicPr>
          <p:cNvPr id="9" name="Bildobjekt 8" descr="Pratbubbla.jpg"/>
          <p:cNvPicPr>
            <a:picLocks noChangeAspect="1"/>
          </p:cNvPicPr>
          <p:nvPr userDrawn="1"/>
        </p:nvPicPr>
        <p:blipFill>
          <a:blip r:embed="rId3" cstate="print"/>
          <a:stretch>
            <a:fillRect/>
          </a:stretch>
        </p:blipFill>
        <p:spPr>
          <a:xfrm>
            <a:off x="733420" y="5335074"/>
            <a:ext cx="753429" cy="890140"/>
          </a:xfrm>
          <a:prstGeom prst="rect">
            <a:avLst/>
          </a:prstGeom>
        </p:spPr>
      </p:pic>
      <p:sp>
        <p:nvSpPr>
          <p:cNvPr id="10" name="textruta 9"/>
          <p:cNvSpPr txBox="1"/>
          <p:nvPr userDrawn="1"/>
        </p:nvSpPr>
        <p:spPr>
          <a:xfrm>
            <a:off x="644392" y="6245478"/>
            <a:ext cx="1047082" cy="223138"/>
          </a:xfrm>
          <a:prstGeom prst="rect">
            <a:avLst/>
          </a:prstGeom>
          <a:noFill/>
        </p:spPr>
        <p:txBody>
          <a:bodyPr wrap="none" rtlCol="0">
            <a:spAutoFit/>
          </a:bodyPr>
          <a:lstStyle/>
          <a:p>
            <a:r>
              <a:rPr lang="sv-SE" sz="850" dirty="0" err="1" smtClean="0">
                <a:latin typeface="Helvetica Neue Light" pitchFamily="2"/>
              </a:rPr>
              <a:t>www.reagera.com</a:t>
            </a:r>
            <a:endParaRPr lang="sv-SE" sz="850" dirty="0">
              <a:latin typeface="Helvetica Neue Light" pitchFamily="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or rubrik (reager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4" y="1181099"/>
            <a:ext cx="7705725" cy="172481"/>
          </a:xfrm>
        </p:spPr>
        <p:txBody>
          <a:bodyPr lIns="0" tIns="0" rIns="0" bIns="0">
            <a:noAutofit/>
          </a:bodyPr>
          <a:lstStyle>
            <a:lvl1pPr>
              <a:lnSpc>
                <a:spcPts val="1400"/>
              </a:lnSpc>
              <a:buNone/>
              <a:defRPr sz="12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8" name="textruta 7"/>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9" name="textruta 8"/>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0" name="textruta 9"/>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12" name="Platshållare för text 11"/>
          <p:cNvSpPr>
            <a:spLocks noGrp="1"/>
          </p:cNvSpPr>
          <p:nvPr>
            <p:ph type="body" sz="quarter" idx="12"/>
          </p:nvPr>
        </p:nvSpPr>
        <p:spPr>
          <a:xfrm>
            <a:off x="714375" y="1357200"/>
            <a:ext cx="7715277" cy="46641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3" name="Rektangel 12"/>
          <p:cNvSpPr/>
          <p:nvPr userDrawn="1"/>
        </p:nvSpPr>
        <p:spPr>
          <a:xfrm>
            <a:off x="7693150" y="497510"/>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Reagera</a:t>
            </a:r>
            <a:endParaRPr lang="sv-SE" sz="1000" b="1" dirty="0">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iten rubrik (reagera)">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5920887" cy="776296"/>
          </a:xfrm>
        </p:spPr>
        <p:txBody>
          <a:bodyPr/>
          <a:lstStyle>
            <a:lvl1pPr>
              <a:lnSpc>
                <a:spcPts val="1900"/>
              </a:lnSpc>
              <a:defRPr sz="1600"/>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5" y="1089763"/>
            <a:ext cx="7715641" cy="159707"/>
          </a:xfrm>
        </p:spPr>
        <p:txBody>
          <a:bodyPr/>
          <a:lstStyle>
            <a:lvl1pPr>
              <a:lnSpc>
                <a:spcPts val="1200"/>
              </a:lnSpc>
              <a:buNone/>
              <a:defRPr sz="10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9" name="Platshållare för text 8"/>
          <p:cNvSpPr>
            <a:spLocks noGrp="1"/>
          </p:cNvSpPr>
          <p:nvPr>
            <p:ph type="body" sz="quarter" idx="12"/>
          </p:nvPr>
        </p:nvSpPr>
        <p:spPr>
          <a:xfrm>
            <a:off x="714375" y="1247776"/>
            <a:ext cx="7715277" cy="4773612"/>
          </a:xfrm>
        </p:spPr>
        <p:txBody>
          <a:bodyPr/>
          <a:lstStyle>
            <a:lvl1pPr>
              <a:lnSpc>
                <a:spcPts val="1200"/>
              </a:lnSpc>
              <a:defRPr sz="1000"/>
            </a:lvl1pPr>
            <a:lvl2pPr>
              <a:lnSpc>
                <a:spcPts val="1000"/>
              </a:lnSpc>
              <a:defRPr sz="800"/>
            </a:lvl2pPr>
            <a:lvl3pPr>
              <a:lnSpc>
                <a:spcPts val="1000"/>
              </a:lnSpc>
              <a:defRPr sz="800"/>
            </a:lvl3pPr>
            <a:lvl4pPr>
              <a:lnSpc>
                <a:spcPts val="1000"/>
              </a:lnSpc>
              <a:defRPr sz="800"/>
            </a:lvl4pPr>
            <a:lvl5pPr>
              <a:lnSpc>
                <a:spcPts val="1000"/>
              </a:lnSpc>
              <a:defRPr sz="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textruta 9"/>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11" name="textruta 10"/>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2" name="textruta 11"/>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13" name="Rektangel 12"/>
          <p:cNvSpPr/>
          <p:nvPr userDrawn="1"/>
        </p:nvSpPr>
        <p:spPr>
          <a:xfrm>
            <a:off x="7693150" y="497510"/>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Reagera</a:t>
            </a:r>
            <a:endParaRPr lang="sv-SE" sz="1000" b="1" dirty="0">
              <a:latin typeface="+mj-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om (reagera)">
    <p:spTree>
      <p:nvGrpSpPr>
        <p:cNvPr id="1" name=""/>
        <p:cNvGrpSpPr/>
        <p:nvPr/>
      </p:nvGrpSpPr>
      <p:grpSpPr>
        <a:xfrm>
          <a:off x="0" y="0"/>
          <a:ext cx="0" cy="0"/>
          <a:chOff x="0" y="0"/>
          <a:chExt cx="0" cy="0"/>
        </a:xfrm>
      </p:grpSpPr>
      <p:sp>
        <p:nvSpPr>
          <p:cNvPr id="2" name="textruta 1"/>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3" name="textruta 2"/>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4" name="textruta 3"/>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7" name="Rektangel 6"/>
          <p:cNvSpPr/>
          <p:nvPr userDrawn="1"/>
        </p:nvSpPr>
        <p:spPr>
          <a:xfrm>
            <a:off x="7693150" y="497510"/>
            <a:ext cx="714380"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Reagera</a:t>
            </a:r>
            <a:endParaRPr lang="sv-SE" sz="1000" b="1" dirty="0">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vit">
    <p:spTree>
      <p:nvGrpSpPr>
        <p:cNvPr id="1" name=""/>
        <p:cNvGrpSpPr/>
        <p:nvPr/>
      </p:nvGrpSpPr>
      <p:grpSpPr>
        <a:xfrm>
          <a:off x="0" y="0"/>
          <a:ext cx="0" cy="0"/>
          <a:chOff x="0" y="0"/>
          <a:chExt cx="0" cy="0"/>
        </a:xfrm>
      </p:grpSpPr>
      <p:sp>
        <p:nvSpPr>
          <p:cNvPr id="2" name="Rubrik 1"/>
          <p:cNvSpPr>
            <a:spLocks noGrp="1"/>
          </p:cNvSpPr>
          <p:nvPr>
            <p:ph type="title"/>
          </p:nvPr>
        </p:nvSpPr>
        <p:spPr>
          <a:xfrm>
            <a:off x="823886" y="1981190"/>
            <a:ext cx="7492523" cy="1714512"/>
          </a:xfrm>
        </p:spPr>
        <p:txBody>
          <a:bodyPr/>
          <a:lstStyle>
            <a:lvl1pPr algn="ctr">
              <a:lnSpc>
                <a:spcPts val="4500"/>
              </a:lnSpc>
              <a:defRPr sz="4000"/>
            </a:lvl1pPr>
          </a:lstStyle>
          <a:p>
            <a:r>
              <a:rPr lang="sv-SE" smtClean="0"/>
              <a:t>Klicka här för att ändra format</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 Svar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23886" y="1981190"/>
            <a:ext cx="7492523" cy="1714512"/>
          </a:xfrm>
        </p:spPr>
        <p:txBody>
          <a:bodyPr/>
          <a:lstStyle>
            <a:lvl1pPr algn="ctr">
              <a:lnSpc>
                <a:spcPts val="4500"/>
              </a:lnSpc>
              <a:defRPr sz="4000">
                <a:solidFill>
                  <a:schemeClr val="bg1"/>
                </a:solidFill>
              </a:defRPr>
            </a:lvl1pPr>
          </a:lstStyle>
          <a:p>
            <a:r>
              <a:rPr lang="sv-SE" smtClean="0"/>
              <a:t>Klicka här för att ändra format</a:t>
            </a:r>
            <a:endParaRPr lang="sv-SE" dirty="0"/>
          </a:p>
        </p:txBody>
      </p:sp>
      <p:pic>
        <p:nvPicPr>
          <p:cNvPr id="5" name="Bildobjekt 4" descr="lOGGA VIT.png"/>
          <p:cNvPicPr>
            <a:picLocks noChangeAspect="1"/>
          </p:cNvPicPr>
          <p:nvPr userDrawn="1"/>
        </p:nvPicPr>
        <p:blipFill>
          <a:blip r:embed="rId2" cstate="print"/>
          <a:stretch>
            <a:fillRect/>
          </a:stretch>
        </p:blipFill>
        <p:spPr>
          <a:xfrm>
            <a:off x="7562871" y="6224607"/>
            <a:ext cx="880874" cy="2011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rubrik (ida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4" y="1181099"/>
            <a:ext cx="7705725" cy="172481"/>
          </a:xfrm>
        </p:spPr>
        <p:txBody>
          <a:bodyPr lIns="0" tIns="0" rIns="0" bIns="0">
            <a:noAutofit/>
          </a:bodyPr>
          <a:lstStyle>
            <a:lvl1pPr>
              <a:lnSpc>
                <a:spcPts val="1400"/>
              </a:lnSpc>
              <a:buNone/>
              <a:defRPr sz="12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12" name="Platshållare för text 11"/>
          <p:cNvSpPr>
            <a:spLocks noGrp="1"/>
          </p:cNvSpPr>
          <p:nvPr>
            <p:ph type="body" sz="quarter" idx="12"/>
          </p:nvPr>
        </p:nvSpPr>
        <p:spPr>
          <a:xfrm>
            <a:off x="714375" y="1357200"/>
            <a:ext cx="7715277" cy="46641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ten rubrik (idag)">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5920887" cy="776296"/>
          </a:xfrm>
        </p:spPr>
        <p:txBody>
          <a:bodyPr/>
          <a:lstStyle>
            <a:lvl1pPr>
              <a:lnSpc>
                <a:spcPts val="1900"/>
              </a:lnSpc>
              <a:defRPr sz="1600"/>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5" y="1089763"/>
            <a:ext cx="7715641" cy="159707"/>
          </a:xfrm>
        </p:spPr>
        <p:txBody>
          <a:bodyPr/>
          <a:lstStyle>
            <a:lvl1pPr>
              <a:lnSpc>
                <a:spcPts val="1200"/>
              </a:lnSpc>
              <a:buNone/>
              <a:defRPr sz="10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9" name="Platshållare för text 8"/>
          <p:cNvSpPr>
            <a:spLocks noGrp="1"/>
          </p:cNvSpPr>
          <p:nvPr>
            <p:ph type="body" sz="quarter" idx="12"/>
          </p:nvPr>
        </p:nvSpPr>
        <p:spPr>
          <a:xfrm>
            <a:off x="714375" y="1247776"/>
            <a:ext cx="7715277" cy="4773612"/>
          </a:xfrm>
        </p:spPr>
        <p:txBody>
          <a:bodyPr/>
          <a:lstStyle>
            <a:lvl1pPr>
              <a:lnSpc>
                <a:spcPts val="1200"/>
              </a:lnSpc>
              <a:defRPr sz="1000"/>
            </a:lvl1pPr>
            <a:lvl2pPr>
              <a:lnSpc>
                <a:spcPts val="1000"/>
              </a:lnSpc>
              <a:defRPr sz="800"/>
            </a:lvl2pPr>
            <a:lvl3pPr>
              <a:lnSpc>
                <a:spcPts val="1000"/>
              </a:lnSpc>
              <a:defRPr sz="800"/>
            </a:lvl3pPr>
            <a:lvl4pPr>
              <a:lnSpc>
                <a:spcPts val="1000"/>
              </a:lnSpc>
              <a:defRPr sz="800"/>
            </a:lvl4pPr>
            <a:lvl5pPr>
              <a:lnSpc>
                <a:spcPts val="1000"/>
              </a:lnSpc>
              <a:defRPr sz="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idag)">
    <p:spTree>
      <p:nvGrpSpPr>
        <p:cNvPr id="1" name=""/>
        <p:cNvGrpSpPr/>
        <p:nvPr/>
      </p:nvGrpSpPr>
      <p:grpSpPr>
        <a:xfrm>
          <a:off x="0" y="0"/>
          <a:ext cx="0" cy="0"/>
          <a:chOff x="0" y="0"/>
          <a:chExt cx="0" cy="0"/>
        </a:xfrm>
      </p:grpSpPr>
      <p:sp>
        <p:nvSpPr>
          <p:cNvPr id="2" name="textruta 1"/>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3" name="textruta 2"/>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4" name="textruta 3"/>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5" name="Rektangel 4"/>
          <p:cNvSpPr/>
          <p:nvPr userDrawn="1"/>
        </p:nvSpPr>
        <p:spPr>
          <a:xfrm>
            <a:off x="6765149" y="497677"/>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Idag</a:t>
            </a:r>
            <a:endParaRPr lang="sv-SE" sz="1000" b="1" dirty="0">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or rubrik (igå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4" y="1181099"/>
            <a:ext cx="7705725" cy="172481"/>
          </a:xfrm>
        </p:spPr>
        <p:txBody>
          <a:bodyPr lIns="0" tIns="0" rIns="0" bIns="0">
            <a:noAutofit/>
          </a:bodyPr>
          <a:lstStyle>
            <a:lvl1pPr>
              <a:lnSpc>
                <a:spcPts val="1400"/>
              </a:lnSpc>
              <a:buNone/>
              <a:defRPr sz="12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8" name="textruta 7"/>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9" name="textruta 8"/>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0" name="textruta 9"/>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12" name="Platshållare för text 11"/>
          <p:cNvSpPr>
            <a:spLocks noGrp="1"/>
          </p:cNvSpPr>
          <p:nvPr>
            <p:ph type="body" sz="quarter" idx="12"/>
          </p:nvPr>
        </p:nvSpPr>
        <p:spPr>
          <a:xfrm>
            <a:off x="714375" y="1357200"/>
            <a:ext cx="7715277" cy="46641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Rektangel 10"/>
          <p:cNvSpPr/>
          <p:nvPr userDrawn="1"/>
        </p:nvSpPr>
        <p:spPr>
          <a:xfrm>
            <a:off x="7239016" y="497669"/>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Igår</a:t>
            </a:r>
            <a:endParaRPr lang="sv-SE" sz="1000" b="1" dirty="0">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ten rubrik (igår)">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5920887" cy="776296"/>
          </a:xfrm>
        </p:spPr>
        <p:txBody>
          <a:bodyPr/>
          <a:lstStyle>
            <a:lvl1pPr>
              <a:lnSpc>
                <a:spcPts val="1900"/>
              </a:lnSpc>
              <a:defRPr sz="1600"/>
            </a:lvl1pPr>
          </a:lstStyle>
          <a:p>
            <a:r>
              <a:rPr lang="sv-SE" smtClean="0"/>
              <a:t>Klicka här för att ändra format</a:t>
            </a:r>
            <a:endParaRPr lang="sv-SE" dirty="0"/>
          </a:p>
        </p:txBody>
      </p:sp>
      <p:sp>
        <p:nvSpPr>
          <p:cNvPr id="5" name="Platshållare för text 4"/>
          <p:cNvSpPr>
            <a:spLocks noGrp="1"/>
          </p:cNvSpPr>
          <p:nvPr>
            <p:ph type="body" sz="quarter" idx="10"/>
          </p:nvPr>
        </p:nvSpPr>
        <p:spPr>
          <a:xfrm>
            <a:off x="714375" y="1089763"/>
            <a:ext cx="7715641" cy="159707"/>
          </a:xfrm>
        </p:spPr>
        <p:txBody>
          <a:bodyPr/>
          <a:lstStyle>
            <a:lvl1pPr>
              <a:lnSpc>
                <a:spcPts val="1200"/>
              </a:lnSpc>
              <a:buNone/>
              <a:defRPr sz="1000" b="1">
                <a:latin typeface="Gotham" pitchFamily="2" charset="0"/>
                <a:cs typeface="Gotham" pitchFamily="2" charset="0"/>
              </a:defRPr>
            </a:lvl1pPr>
            <a:lvl2pPr>
              <a:buNone/>
              <a:defRPr/>
            </a:lvl2pPr>
            <a:lvl3pPr>
              <a:buNone/>
              <a:defRPr/>
            </a:lvl3pPr>
            <a:lvl4pPr>
              <a:buNone/>
              <a:defRPr/>
            </a:lvl4pPr>
            <a:lvl5pPr>
              <a:buNone/>
              <a:defRPr/>
            </a:lvl5pPr>
          </a:lstStyle>
          <a:p>
            <a:pPr lvl="0"/>
            <a:r>
              <a:rPr lang="sv-SE" smtClean="0"/>
              <a:t>Klicka här för att ändra format på bakgrundstexten</a:t>
            </a:r>
          </a:p>
        </p:txBody>
      </p:sp>
      <p:sp>
        <p:nvSpPr>
          <p:cNvPr id="9" name="Platshållare för text 8"/>
          <p:cNvSpPr>
            <a:spLocks noGrp="1"/>
          </p:cNvSpPr>
          <p:nvPr>
            <p:ph type="body" sz="quarter" idx="12"/>
          </p:nvPr>
        </p:nvSpPr>
        <p:spPr>
          <a:xfrm>
            <a:off x="714375" y="1247776"/>
            <a:ext cx="7715277" cy="4773612"/>
          </a:xfrm>
        </p:spPr>
        <p:txBody>
          <a:bodyPr/>
          <a:lstStyle>
            <a:lvl1pPr>
              <a:lnSpc>
                <a:spcPts val="1200"/>
              </a:lnSpc>
              <a:defRPr sz="1000"/>
            </a:lvl1pPr>
            <a:lvl2pPr>
              <a:lnSpc>
                <a:spcPts val="1000"/>
              </a:lnSpc>
              <a:defRPr sz="800"/>
            </a:lvl2pPr>
            <a:lvl3pPr>
              <a:lnSpc>
                <a:spcPts val="1000"/>
              </a:lnSpc>
              <a:defRPr sz="800"/>
            </a:lvl3pPr>
            <a:lvl4pPr>
              <a:lnSpc>
                <a:spcPts val="1000"/>
              </a:lnSpc>
              <a:defRPr sz="800"/>
            </a:lvl4pPr>
            <a:lvl5pPr>
              <a:lnSpc>
                <a:spcPts val="1000"/>
              </a:lnSpc>
              <a:defRPr sz="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textruta 9"/>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11" name="textruta 10"/>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12" name="textruta 11"/>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21" name="Rektangel 20"/>
          <p:cNvSpPr/>
          <p:nvPr userDrawn="1"/>
        </p:nvSpPr>
        <p:spPr>
          <a:xfrm>
            <a:off x="7239016" y="497669"/>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Igår</a:t>
            </a:r>
            <a:endParaRPr lang="sv-SE" sz="1000" b="1" dirty="0">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om (igår)">
    <p:spTree>
      <p:nvGrpSpPr>
        <p:cNvPr id="1" name=""/>
        <p:cNvGrpSpPr/>
        <p:nvPr/>
      </p:nvGrpSpPr>
      <p:grpSpPr>
        <a:xfrm>
          <a:off x="0" y="0"/>
          <a:ext cx="0" cy="0"/>
          <a:chOff x="0" y="0"/>
          <a:chExt cx="0" cy="0"/>
        </a:xfrm>
      </p:grpSpPr>
      <p:sp>
        <p:nvSpPr>
          <p:cNvPr id="2" name="textruta 1"/>
          <p:cNvSpPr txBox="1"/>
          <p:nvPr userDrawn="1"/>
        </p:nvSpPr>
        <p:spPr>
          <a:xfrm>
            <a:off x="6752710" y="491323"/>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Idag</a:t>
            </a:r>
            <a:endParaRPr lang="sv-SE" sz="1000" dirty="0">
              <a:latin typeface="Gotham" pitchFamily="2" charset="0"/>
              <a:cs typeface="Gotham" pitchFamily="2" charset="0"/>
            </a:endParaRPr>
          </a:p>
        </p:txBody>
      </p:sp>
      <p:sp>
        <p:nvSpPr>
          <p:cNvPr id="3" name="textruta 2"/>
          <p:cNvSpPr txBox="1"/>
          <p:nvPr userDrawn="1"/>
        </p:nvSpPr>
        <p:spPr>
          <a:xfrm>
            <a:off x="7226842" y="491322"/>
            <a:ext cx="476412"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Igår</a:t>
            </a:r>
            <a:endParaRPr lang="sv-SE" sz="1000" dirty="0">
              <a:latin typeface="Gotham" pitchFamily="2" charset="0"/>
              <a:cs typeface="Gotham" pitchFamily="2" charset="0"/>
            </a:endParaRPr>
          </a:p>
        </p:txBody>
      </p:sp>
      <p:sp>
        <p:nvSpPr>
          <p:cNvPr id="4" name="textruta 3"/>
          <p:cNvSpPr txBox="1"/>
          <p:nvPr userDrawn="1"/>
        </p:nvSpPr>
        <p:spPr>
          <a:xfrm>
            <a:off x="7751774" y="491323"/>
            <a:ext cx="589505" cy="153888"/>
          </a:xfrm>
          <a:prstGeom prst="rect">
            <a:avLst/>
          </a:prstGeom>
          <a:noFill/>
        </p:spPr>
        <p:txBody>
          <a:bodyPr wrap="square" lIns="0" tIns="0" rIns="0" bIns="0" rtlCol="0" anchor="ctr" anchorCtr="0">
            <a:spAutoFit/>
          </a:bodyPr>
          <a:lstStyle/>
          <a:p>
            <a:pPr algn="ctr"/>
            <a:r>
              <a:rPr lang="sv-SE" sz="1000" dirty="0" smtClean="0">
                <a:latin typeface="Gotham" pitchFamily="2" charset="0"/>
                <a:cs typeface="Gotham" pitchFamily="2" charset="0"/>
              </a:rPr>
              <a:t>Reagera</a:t>
            </a:r>
            <a:endParaRPr lang="sv-SE" sz="1000" dirty="0">
              <a:latin typeface="Gotham" pitchFamily="2" charset="0"/>
              <a:cs typeface="Gotham" pitchFamily="2" charset="0"/>
            </a:endParaRPr>
          </a:p>
        </p:txBody>
      </p:sp>
      <p:sp>
        <p:nvSpPr>
          <p:cNvPr id="6" name="Rektangel 5"/>
          <p:cNvSpPr/>
          <p:nvPr userDrawn="1"/>
        </p:nvSpPr>
        <p:spPr>
          <a:xfrm>
            <a:off x="7239016" y="497669"/>
            <a:ext cx="450771"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v-SE" sz="1000" b="1" dirty="0" smtClean="0">
                <a:latin typeface="+mj-lt"/>
              </a:rPr>
              <a:t>Igår</a:t>
            </a:r>
            <a:endParaRPr lang="sv-SE" sz="1000" b="1" dirty="0">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2815" y="285728"/>
            <a:ext cx="5920887" cy="776296"/>
          </a:xfrm>
          <a:prstGeom prst="rect">
            <a:avLst/>
          </a:prstGeom>
        </p:spPr>
        <p:txBody>
          <a:bodyPr vert="horz" lIns="0" tIns="0" rIns="0" bIns="0" rtlCol="0" anchor="b"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4349" y="1357296"/>
            <a:ext cx="7724802" cy="464347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ga.jpg"/>
          <p:cNvPicPr>
            <a:picLocks noChangeAspect="1"/>
          </p:cNvPicPr>
          <p:nvPr/>
        </p:nvPicPr>
        <p:blipFill>
          <a:blip r:embed="rId14" cstate="print"/>
          <a:stretch>
            <a:fillRect/>
          </a:stretch>
        </p:blipFill>
        <p:spPr>
          <a:xfrm>
            <a:off x="7567258" y="6233611"/>
            <a:ext cx="867824" cy="1991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rtl="0" eaLnBrk="1" latinLnBrk="0" hangingPunct="1">
        <a:lnSpc>
          <a:spcPts val="2700"/>
        </a:lnSpc>
        <a:spcBef>
          <a:spcPct val="0"/>
        </a:spcBef>
        <a:buNone/>
        <a:defRPr sz="2200" b="1" kern="1200">
          <a:solidFill>
            <a:schemeClr val="tx1"/>
          </a:solidFill>
          <a:latin typeface="Gotham" pitchFamily="2" charset="0"/>
          <a:ea typeface="+mj-ea"/>
          <a:cs typeface="Gotham" pitchFamily="2" charset="0"/>
        </a:defRPr>
      </a:lvl1pPr>
    </p:titleStyle>
    <p:bodyStyle>
      <a:lvl1pPr marL="249238" indent="-249238" algn="l" defTabSz="914400" rtl="0" eaLnBrk="1" latinLnBrk="0" hangingPunct="1">
        <a:lnSpc>
          <a:spcPts val="1400"/>
        </a:lnSpc>
        <a:spcBef>
          <a:spcPct val="20000"/>
        </a:spcBef>
        <a:buSzPct val="136000"/>
        <a:buFont typeface="Arial" pitchFamily="34" charset="0"/>
        <a:buChar char="•"/>
        <a:defRPr sz="1200" kern="1200">
          <a:solidFill>
            <a:schemeClr val="tx1"/>
          </a:solidFill>
          <a:latin typeface="Helvetica Neue Light" pitchFamily="2"/>
          <a:ea typeface="+mn-ea"/>
          <a:cs typeface="Gotham" pitchFamily="2" charset="0"/>
        </a:defRPr>
      </a:lvl1pPr>
      <a:lvl2pPr marL="742950" indent="-28575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2pPr>
      <a:lvl3pPr marL="1143000" indent="-22860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3pPr>
      <a:lvl4pPr marL="1600200" indent="-22860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4pPr>
      <a:lvl5pPr marL="2057400" indent="-228600" algn="l" defTabSz="914400" rtl="0" eaLnBrk="1" latinLnBrk="0" hangingPunct="1">
        <a:lnSpc>
          <a:spcPts val="1400"/>
        </a:lnSpc>
        <a:spcBef>
          <a:spcPct val="20000"/>
        </a:spcBef>
        <a:buFont typeface="Arial" pitchFamily="34" charset="0"/>
        <a:buChar char="»"/>
        <a:defRPr sz="1000" kern="1200">
          <a:solidFill>
            <a:schemeClr val="tx1"/>
          </a:solidFill>
          <a:latin typeface="Helvetica Neue Light" pitchFamily="2"/>
          <a:ea typeface="+mn-ea"/>
          <a:cs typeface="Gotham"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Fastighetsbyrån</a:t>
            </a:r>
            <a:br>
              <a:rPr lang="sv-SE" dirty="0" smtClean="0"/>
            </a:br>
            <a:r>
              <a:rPr lang="sv-SE" dirty="0" smtClean="0"/>
              <a:t>Undersökning </a:t>
            </a:r>
            <a:r>
              <a:rPr lang="sv-SE" dirty="0" smtClean="0"/>
              <a:t>Myrorna </a:t>
            </a:r>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600" dirty="0" smtClean="0"/>
              <a:t>Bakgrund</a:t>
            </a:r>
            <a:endParaRPr lang="sv-SE" sz="1600" dirty="0"/>
          </a:p>
        </p:txBody>
      </p:sp>
      <p:sp>
        <p:nvSpPr>
          <p:cNvPr id="4" name="Platshållare för text 3"/>
          <p:cNvSpPr>
            <a:spLocks noGrp="1"/>
          </p:cNvSpPr>
          <p:nvPr>
            <p:ph type="body" sz="quarter" idx="12"/>
          </p:nvPr>
        </p:nvSpPr>
        <p:spPr>
          <a:xfrm>
            <a:off x="714348" y="1285860"/>
            <a:ext cx="7715277" cy="5455508"/>
          </a:xfrm>
        </p:spPr>
        <p:txBody>
          <a:bodyPr/>
          <a:lstStyle/>
          <a:p>
            <a:r>
              <a:rPr lang="sv-SE" dirty="0" smtClean="0"/>
              <a:t>Mellan den 8:e och 16:e mars 2011 genomförde Reagera Marknadsanalys på uppdrag av Fastighetsbyrån en undersökning bland Fastighetsbyråns kunder om vad man gör sig av med, hur man går tillväga och vad som är viktigt när man gör sig av med saker i samband med en flytt. </a:t>
            </a:r>
          </a:p>
          <a:p>
            <a:pPr>
              <a:buNone/>
            </a:pPr>
            <a:endParaRPr lang="sv-SE" dirty="0" smtClean="0"/>
          </a:p>
          <a:p>
            <a:r>
              <a:rPr lang="sv-SE" dirty="0" smtClean="0"/>
              <a:t>Målgruppen för undersökningen är köpare som flyttat mellan den 1:a och 28:e februari  2011.</a:t>
            </a:r>
          </a:p>
          <a:p>
            <a:endParaRPr lang="sv-SE" dirty="0" smtClean="0"/>
          </a:p>
          <a:p>
            <a:r>
              <a:rPr lang="sv-SE" dirty="0" smtClean="0"/>
              <a:t>Undersökningen genomfördes via telefon. Totalt deltog 300 personer.</a:t>
            </a:r>
          </a:p>
          <a:p>
            <a:endParaRPr lang="sv-SE" dirty="0" smtClean="0"/>
          </a:p>
          <a:p>
            <a:r>
              <a:rPr lang="sv-SE" dirty="0" smtClean="0"/>
              <a:t>Alla skalfrågor är 6-gradiga, och redovisas i tre grupper; betyg 1-2, 3-4 samt 5-6. </a:t>
            </a:r>
          </a:p>
          <a:p>
            <a:pPr>
              <a:buNone/>
            </a:pPr>
            <a:endParaRPr lang="sv-SE" dirty="0" smtClean="0"/>
          </a:p>
          <a:p>
            <a:r>
              <a:rPr lang="sv-SE" dirty="0" smtClean="0"/>
              <a:t>I denna rapport presenteras resultatet på totalnivå. Där signifikanta skillnader förekommer presenteras även resultatet för män och kvinnor, samt för region där vi kikar på Stockholm jämfört med övriga landet.  Vid skalfrågor avser skillnaden den positiva andelen, bortsett från inställningen till olika välgörenhetsorganisationer där skillnaden avser medelvärden.</a:t>
            </a:r>
          </a:p>
          <a:p>
            <a:endParaRPr lang="sv-SE" dirty="0" smtClean="0"/>
          </a:p>
          <a:p>
            <a:r>
              <a:rPr lang="sv-SE" dirty="0" smtClean="0"/>
              <a:t>Teckenförklaring:</a:t>
            </a:r>
          </a:p>
          <a:p>
            <a:pPr>
              <a:buNone/>
            </a:pPr>
            <a:r>
              <a:rPr lang="sv-SE" sz="1200" dirty="0" smtClean="0"/>
              <a:t>		</a:t>
            </a:r>
          </a:p>
          <a:p>
            <a:pPr>
              <a:buNone/>
            </a:pPr>
            <a:r>
              <a:rPr lang="sv-SE" dirty="0" smtClean="0"/>
              <a:t>		</a:t>
            </a:r>
            <a:r>
              <a:rPr lang="sv-SE" sz="1200" dirty="0" smtClean="0"/>
              <a:t>Stockholm</a:t>
            </a:r>
          </a:p>
          <a:p>
            <a:pPr>
              <a:buNone/>
            </a:pPr>
            <a:endParaRPr lang="sv-SE" dirty="0" smtClean="0"/>
          </a:p>
          <a:p>
            <a:pPr>
              <a:buNone/>
            </a:pPr>
            <a:endParaRPr lang="sv-SE" sz="1200" dirty="0" smtClean="0"/>
          </a:p>
          <a:p>
            <a:pPr>
              <a:buNone/>
            </a:pPr>
            <a:r>
              <a:rPr lang="sv-SE" dirty="0" smtClean="0"/>
              <a:t> 		Övriga landet</a:t>
            </a:r>
          </a:p>
          <a:p>
            <a:pPr>
              <a:buNone/>
            </a:pPr>
            <a:r>
              <a:rPr lang="sv-SE" dirty="0" smtClean="0"/>
              <a:t> 		</a:t>
            </a:r>
          </a:p>
          <a:p>
            <a:pPr>
              <a:buNone/>
            </a:pPr>
            <a:r>
              <a:rPr lang="sv-SE" dirty="0" smtClean="0"/>
              <a:t>		Man </a:t>
            </a:r>
          </a:p>
          <a:p>
            <a:pPr>
              <a:buNone/>
            </a:pPr>
            <a:r>
              <a:rPr lang="sv-SE" dirty="0" smtClean="0"/>
              <a:t>		</a:t>
            </a:r>
          </a:p>
          <a:p>
            <a:pPr>
              <a:buNone/>
            </a:pPr>
            <a:endParaRPr lang="sv-SE" dirty="0" smtClean="0"/>
          </a:p>
          <a:p>
            <a:pPr>
              <a:buNone/>
            </a:pPr>
            <a:r>
              <a:rPr lang="sv-SE" dirty="0" smtClean="0"/>
              <a:t>		Kvinna</a:t>
            </a:r>
            <a:endParaRPr lang="sv-SE" dirty="0"/>
          </a:p>
        </p:txBody>
      </p:sp>
      <p:pic>
        <p:nvPicPr>
          <p:cNvPr id="5" name="Bildobjekt 4" descr="Hus.png"/>
          <p:cNvPicPr>
            <a:picLocks noChangeAspect="1"/>
          </p:cNvPicPr>
          <p:nvPr/>
        </p:nvPicPr>
        <p:blipFill>
          <a:blip r:embed="rId3" cstate="print"/>
          <a:stretch>
            <a:fillRect/>
          </a:stretch>
        </p:blipFill>
        <p:spPr>
          <a:xfrm>
            <a:off x="1115616" y="5229200"/>
            <a:ext cx="384860" cy="357190"/>
          </a:xfrm>
          <a:prstGeom prst="rect">
            <a:avLst/>
          </a:prstGeom>
        </p:spPr>
      </p:pic>
      <p:pic>
        <p:nvPicPr>
          <p:cNvPr id="6" name="Bildobjekt 5" descr="Höghus.png"/>
          <p:cNvPicPr>
            <a:picLocks noChangeAspect="1"/>
          </p:cNvPicPr>
          <p:nvPr/>
        </p:nvPicPr>
        <p:blipFill>
          <a:blip r:embed="rId4" cstate="print"/>
          <a:stretch>
            <a:fillRect/>
          </a:stretch>
        </p:blipFill>
        <p:spPr>
          <a:xfrm>
            <a:off x="1182275" y="4653136"/>
            <a:ext cx="251543" cy="357190"/>
          </a:xfrm>
          <a:prstGeom prst="rect">
            <a:avLst/>
          </a:prstGeom>
        </p:spPr>
      </p:pic>
      <p:pic>
        <p:nvPicPr>
          <p:cNvPr id="7" name="Bildobjekt 6" descr="Kvinna.png"/>
          <p:cNvPicPr>
            <a:picLocks noChangeAspect="1"/>
          </p:cNvPicPr>
          <p:nvPr/>
        </p:nvPicPr>
        <p:blipFill>
          <a:blip r:embed="rId5" cstate="print"/>
          <a:stretch>
            <a:fillRect/>
          </a:stretch>
        </p:blipFill>
        <p:spPr>
          <a:xfrm flipH="1">
            <a:off x="1223339" y="6309320"/>
            <a:ext cx="169415" cy="360528"/>
          </a:xfrm>
          <a:prstGeom prst="rect">
            <a:avLst/>
          </a:prstGeom>
        </p:spPr>
      </p:pic>
      <p:pic>
        <p:nvPicPr>
          <p:cNvPr id="8" name="Bildobjekt 7" descr="Man.png"/>
          <p:cNvPicPr>
            <a:picLocks noChangeAspect="1"/>
          </p:cNvPicPr>
          <p:nvPr/>
        </p:nvPicPr>
        <p:blipFill>
          <a:blip r:embed="rId6" cstate="print"/>
          <a:stretch>
            <a:fillRect/>
          </a:stretch>
        </p:blipFill>
        <p:spPr>
          <a:xfrm flipH="1">
            <a:off x="1236692" y="5733256"/>
            <a:ext cx="142709" cy="3571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600" dirty="0" smtClean="0"/>
              <a:t>Respondenter</a:t>
            </a:r>
            <a:endParaRPr lang="sv-SE" sz="1600" dirty="0"/>
          </a:p>
        </p:txBody>
      </p:sp>
      <p:pic>
        <p:nvPicPr>
          <p:cNvPr id="30722" name="Picture 2"/>
          <p:cNvPicPr>
            <a:picLocks noChangeAspect="1" noChangeArrowheads="1"/>
          </p:cNvPicPr>
          <p:nvPr/>
        </p:nvPicPr>
        <p:blipFill>
          <a:blip r:embed="rId3" cstate="print"/>
          <a:srcRect/>
          <a:stretch>
            <a:fillRect/>
          </a:stretch>
        </p:blipFill>
        <p:spPr bwMode="auto">
          <a:xfrm>
            <a:off x="1403648" y="1412776"/>
            <a:ext cx="6498149" cy="4248024"/>
          </a:xfrm>
          <a:prstGeom prst="rect">
            <a:avLst/>
          </a:prstGeom>
          <a:noFill/>
          <a:ln w="9525">
            <a:noFill/>
            <a:miter lim="800000"/>
            <a:headEnd/>
            <a:tailEnd/>
          </a:ln>
          <a:effectLst/>
        </p:spPr>
      </p:pic>
      <p:sp>
        <p:nvSpPr>
          <p:cNvPr id="5" name="textruta 4"/>
          <p:cNvSpPr txBox="1"/>
          <p:nvPr/>
        </p:nvSpPr>
        <p:spPr>
          <a:xfrm>
            <a:off x="3563888" y="5919083"/>
            <a:ext cx="570990" cy="246221"/>
          </a:xfrm>
          <a:prstGeom prst="rect">
            <a:avLst/>
          </a:prstGeom>
          <a:noFill/>
        </p:spPr>
        <p:txBody>
          <a:bodyPr wrap="none" rtlCol="0">
            <a:spAutoFit/>
          </a:bodyPr>
          <a:lstStyle/>
          <a:p>
            <a:r>
              <a:rPr lang="sv-SE" sz="1000" dirty="0" smtClean="0"/>
              <a:t>Region</a:t>
            </a:r>
            <a:endParaRPr lang="sv-SE" sz="1000" dirty="0"/>
          </a:p>
        </p:txBody>
      </p:sp>
      <p:sp>
        <p:nvSpPr>
          <p:cNvPr id="7" name="textruta 6"/>
          <p:cNvSpPr txBox="1"/>
          <p:nvPr/>
        </p:nvSpPr>
        <p:spPr>
          <a:xfrm>
            <a:off x="5652120" y="5919083"/>
            <a:ext cx="407484" cy="246221"/>
          </a:xfrm>
          <a:prstGeom prst="rect">
            <a:avLst/>
          </a:prstGeom>
          <a:noFill/>
        </p:spPr>
        <p:txBody>
          <a:bodyPr wrap="none" rtlCol="0">
            <a:spAutoFit/>
          </a:bodyPr>
          <a:lstStyle/>
          <a:p>
            <a:r>
              <a:rPr lang="sv-SE" sz="1000" dirty="0" smtClean="0"/>
              <a:t>Kön</a:t>
            </a:r>
            <a:endParaRPr lang="sv-SE" sz="1000" dirty="0"/>
          </a:p>
        </p:txBody>
      </p:sp>
      <p:sp>
        <p:nvSpPr>
          <p:cNvPr id="8" name="Höger klammerparentes 7"/>
          <p:cNvSpPr/>
          <p:nvPr/>
        </p:nvSpPr>
        <p:spPr>
          <a:xfrm rot="5400000">
            <a:off x="3635896" y="4797152"/>
            <a:ext cx="360040" cy="18002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Höger klammerparentes 8"/>
          <p:cNvSpPr/>
          <p:nvPr/>
        </p:nvSpPr>
        <p:spPr>
          <a:xfrm rot="5400000">
            <a:off x="5652120" y="4797152"/>
            <a:ext cx="360040" cy="180020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smtClean="0"/>
              <a:t>Vad man gör sig av med i samband med flytt</a:t>
            </a:r>
            <a:endParaRPr lang="sv-SE" dirty="0"/>
          </a:p>
        </p:txBody>
      </p:sp>
      <p:sp>
        <p:nvSpPr>
          <p:cNvPr id="3" name="Platshållare för text 2"/>
          <p:cNvSpPr>
            <a:spLocks noGrp="1"/>
          </p:cNvSpPr>
          <p:nvPr>
            <p:ph type="body" sz="quarter" idx="10"/>
          </p:nvPr>
        </p:nvSpPr>
        <p:spPr/>
        <p:txBody>
          <a:bodyPr/>
          <a:lstStyle/>
          <a:p>
            <a:r>
              <a:rPr lang="sv-SE" sz="2000" dirty="0" smtClean="0"/>
              <a:t>Gjorde du dig av med något av följande i samband med din flytt? </a:t>
            </a:r>
          </a:p>
        </p:txBody>
      </p:sp>
      <p:pic>
        <p:nvPicPr>
          <p:cNvPr id="60" name="Bildobjekt 16" descr="Bubbla 1.png"/>
          <p:cNvPicPr>
            <a:picLocks noChangeAspect="1"/>
          </p:cNvPicPr>
          <p:nvPr/>
        </p:nvPicPr>
        <p:blipFill>
          <a:blip r:embed="rId3" cstate="print"/>
          <a:srcRect/>
          <a:stretch>
            <a:fillRect/>
          </a:stretch>
        </p:blipFill>
        <p:spPr bwMode="auto">
          <a:xfrm>
            <a:off x="7164288" y="4652857"/>
            <a:ext cx="1224136" cy="1440439"/>
          </a:xfrm>
          <a:prstGeom prst="rect">
            <a:avLst/>
          </a:prstGeom>
          <a:noFill/>
          <a:ln w="9525">
            <a:noFill/>
            <a:miter lim="800000"/>
            <a:headEnd/>
            <a:tailEnd/>
          </a:ln>
        </p:spPr>
      </p:pic>
      <p:sp>
        <p:nvSpPr>
          <p:cNvPr id="61" name="textruta 7"/>
          <p:cNvSpPr txBox="1"/>
          <p:nvPr/>
        </p:nvSpPr>
        <p:spPr>
          <a:xfrm>
            <a:off x="7268427" y="4640741"/>
            <a:ext cx="1008113" cy="1231106"/>
          </a:xfrm>
          <a:prstGeom prst="rect">
            <a:avLst/>
          </a:prstGeom>
          <a:noFill/>
        </p:spPr>
        <p:txBody>
          <a:bodyPr wrap="square" lIns="0" tIns="0" rIns="0" bIns="0" anchor="ctr">
            <a:prstTxWarp prst="textNoShape">
              <a:avLst/>
            </a:prstTxWarp>
            <a:spAutoFit/>
          </a:bodyPr>
          <a:lstStyle/>
          <a:p>
            <a:r>
              <a:rPr lang="sv-SE" sz="1600" dirty="0" smtClean="0">
                <a:solidFill>
                  <a:schemeClr val="bg1"/>
                </a:solidFill>
                <a:latin typeface="Gotham" pitchFamily="2" charset="0"/>
              </a:rPr>
              <a:t>Nästintill 70% av alla gör sig av med något i samband med en flytt</a:t>
            </a:r>
            <a:endParaRPr lang="sv-SE" sz="1600" dirty="0">
              <a:solidFill>
                <a:schemeClr val="bg1"/>
              </a:solidFill>
              <a:latin typeface="Gotham" pitchFamily="2" charset="0"/>
            </a:endParaRPr>
          </a:p>
        </p:txBody>
      </p:sp>
      <p:pic>
        <p:nvPicPr>
          <p:cNvPr id="4" name="Picture 2"/>
          <p:cNvPicPr>
            <a:picLocks noChangeAspect="1" noChangeArrowheads="1"/>
          </p:cNvPicPr>
          <p:nvPr/>
        </p:nvPicPr>
        <p:blipFill>
          <a:blip r:embed="rId4" cstate="print"/>
          <a:srcRect/>
          <a:stretch>
            <a:fillRect/>
          </a:stretch>
        </p:blipFill>
        <p:spPr bwMode="auto">
          <a:xfrm>
            <a:off x="539552" y="1628800"/>
            <a:ext cx="6222769" cy="4067146"/>
          </a:xfrm>
          <a:prstGeom prst="rect">
            <a:avLst/>
          </a:prstGeom>
          <a:noFill/>
          <a:ln w="9525">
            <a:noFill/>
            <a:miter lim="800000"/>
            <a:headEnd/>
            <a:tailEnd/>
          </a:ln>
          <a:effectLst/>
        </p:spPr>
      </p:pic>
      <p:sp>
        <p:nvSpPr>
          <p:cNvPr id="50" name="Rektangel 49"/>
          <p:cNvSpPr/>
          <p:nvPr/>
        </p:nvSpPr>
        <p:spPr>
          <a:xfrm>
            <a:off x="683568" y="6093296"/>
            <a:ext cx="1374094" cy="246221"/>
          </a:xfrm>
          <a:prstGeom prst="rect">
            <a:avLst/>
          </a:prstGeom>
        </p:spPr>
        <p:txBody>
          <a:bodyPr wrap="none">
            <a:spAutoFit/>
          </a:bodyPr>
          <a:lstStyle/>
          <a:p>
            <a:r>
              <a:rPr lang="sv-SE" sz="1000" i="1" dirty="0" smtClean="0">
                <a:solidFill>
                  <a:schemeClr val="accent3">
                    <a:lumMod val="50000"/>
                  </a:schemeClr>
                </a:solidFill>
              </a:rPr>
              <a:t>Bas: Samtliga, 300 IP</a:t>
            </a:r>
            <a:endParaRPr lang="sv-SE" sz="1000" i="1" dirty="0">
              <a:solidFill>
                <a:schemeClr val="accent3">
                  <a:lumMod val="50000"/>
                </a:schemeClr>
              </a:solidFill>
            </a:endParaRPr>
          </a:p>
        </p:txBody>
      </p:sp>
      <p:sp>
        <p:nvSpPr>
          <p:cNvPr id="8" name="textruta 7"/>
          <p:cNvSpPr txBox="1"/>
          <p:nvPr/>
        </p:nvSpPr>
        <p:spPr>
          <a:xfrm>
            <a:off x="3923928" y="4293096"/>
            <a:ext cx="1048685" cy="553998"/>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sv-SE" sz="1000" dirty="0" smtClean="0"/>
              <a:t>Leksaker</a:t>
            </a:r>
          </a:p>
          <a:p>
            <a:r>
              <a:rPr lang="sv-SE" sz="1000" dirty="0" smtClean="0"/>
              <a:t>Elektronik</a:t>
            </a:r>
          </a:p>
          <a:p>
            <a:r>
              <a:rPr lang="sv-SE" sz="1000" dirty="0" smtClean="0"/>
              <a:t>Trädgårdssaker</a:t>
            </a:r>
            <a:endParaRPr lang="sv-SE" sz="1000" dirty="0"/>
          </a:p>
        </p:txBody>
      </p:sp>
      <p:cxnSp>
        <p:nvCxnSpPr>
          <p:cNvPr id="10" name="Rak 9"/>
          <p:cNvCxnSpPr/>
          <p:nvPr/>
        </p:nvCxnSpPr>
        <p:spPr>
          <a:xfrm flipV="1">
            <a:off x="3059832" y="4572000"/>
            <a:ext cx="782594" cy="912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smtClean="0"/>
              <a:t>Hur man gör sig av med saker i samband med flytt</a:t>
            </a:r>
            <a:endParaRPr lang="sv-SE" dirty="0"/>
          </a:p>
        </p:txBody>
      </p:sp>
      <p:sp>
        <p:nvSpPr>
          <p:cNvPr id="3" name="Platshållare för text 2"/>
          <p:cNvSpPr>
            <a:spLocks noGrp="1"/>
          </p:cNvSpPr>
          <p:nvPr>
            <p:ph type="body" sz="quarter" idx="10"/>
          </p:nvPr>
        </p:nvSpPr>
        <p:spPr/>
        <p:txBody>
          <a:bodyPr/>
          <a:lstStyle/>
          <a:p>
            <a:r>
              <a:rPr lang="sv-SE" sz="2000" dirty="0" smtClean="0"/>
              <a:t>På vilket sätt gjorde du dig av med sakerna? </a:t>
            </a:r>
          </a:p>
        </p:txBody>
      </p:sp>
      <p:pic>
        <p:nvPicPr>
          <p:cNvPr id="60" name="Bildobjekt 16" descr="Bubbla 1.png"/>
          <p:cNvPicPr>
            <a:picLocks noChangeAspect="1"/>
          </p:cNvPicPr>
          <p:nvPr/>
        </p:nvPicPr>
        <p:blipFill>
          <a:blip r:embed="rId3" cstate="print"/>
          <a:srcRect/>
          <a:stretch>
            <a:fillRect/>
          </a:stretch>
        </p:blipFill>
        <p:spPr bwMode="auto">
          <a:xfrm>
            <a:off x="6911151" y="4141137"/>
            <a:ext cx="1693297" cy="1992499"/>
          </a:xfrm>
          <a:prstGeom prst="rect">
            <a:avLst/>
          </a:prstGeom>
          <a:noFill/>
          <a:ln w="9525">
            <a:noFill/>
            <a:miter lim="800000"/>
            <a:headEnd/>
            <a:tailEnd/>
          </a:ln>
        </p:spPr>
      </p:pic>
      <p:sp>
        <p:nvSpPr>
          <p:cNvPr id="61" name="textruta 7"/>
          <p:cNvSpPr txBox="1"/>
          <p:nvPr/>
        </p:nvSpPr>
        <p:spPr>
          <a:xfrm>
            <a:off x="7020272" y="4224571"/>
            <a:ext cx="1512168" cy="1508105"/>
          </a:xfrm>
          <a:prstGeom prst="rect">
            <a:avLst/>
          </a:prstGeom>
          <a:noFill/>
        </p:spPr>
        <p:txBody>
          <a:bodyPr wrap="square" lIns="0" tIns="0" rIns="0" bIns="0" anchor="ctr">
            <a:prstTxWarp prst="textNoShape">
              <a:avLst/>
            </a:prstTxWarp>
            <a:spAutoFit/>
          </a:bodyPr>
          <a:lstStyle/>
          <a:p>
            <a:r>
              <a:rPr lang="sv-SE" sz="1400" dirty="0" smtClean="0">
                <a:solidFill>
                  <a:schemeClr val="bg1"/>
                </a:solidFill>
                <a:latin typeface="Gotham" pitchFamily="2" charset="0"/>
              </a:rPr>
              <a:t>Det vanligaste sättet att göra sig av med saker i samband med flytt är att slänga på återvinningsstation.  Hälften lämnar också in för återvinning till </a:t>
            </a:r>
            <a:r>
              <a:rPr lang="sv-SE" sz="1400" dirty="0" err="1" smtClean="0">
                <a:solidFill>
                  <a:schemeClr val="bg1"/>
                </a:solidFill>
                <a:latin typeface="Gotham" pitchFamily="2" charset="0"/>
              </a:rPr>
              <a:t>välgörenhets-organisationer</a:t>
            </a:r>
            <a:endParaRPr lang="sv-SE" sz="1400" dirty="0">
              <a:solidFill>
                <a:schemeClr val="bg1"/>
              </a:solidFill>
              <a:latin typeface="Gotham" pitchFamily="2" charset="0"/>
            </a:endParaRPr>
          </a:p>
        </p:txBody>
      </p:sp>
      <p:pic>
        <p:nvPicPr>
          <p:cNvPr id="2050" name="Picture 2"/>
          <p:cNvPicPr>
            <a:picLocks noChangeAspect="1" noChangeArrowheads="1"/>
          </p:cNvPicPr>
          <p:nvPr/>
        </p:nvPicPr>
        <p:blipFill>
          <a:blip r:embed="rId4" cstate="print"/>
          <a:srcRect/>
          <a:stretch>
            <a:fillRect/>
          </a:stretch>
        </p:blipFill>
        <p:spPr bwMode="auto">
          <a:xfrm>
            <a:off x="683568" y="1700808"/>
            <a:ext cx="6222769" cy="4067146"/>
          </a:xfrm>
          <a:prstGeom prst="rect">
            <a:avLst/>
          </a:prstGeom>
          <a:noFill/>
          <a:ln w="9525">
            <a:noFill/>
            <a:miter lim="800000"/>
            <a:headEnd/>
            <a:tailEnd/>
          </a:ln>
          <a:effectLst/>
        </p:spPr>
      </p:pic>
      <p:sp>
        <p:nvSpPr>
          <p:cNvPr id="13" name="Rektangel 12"/>
          <p:cNvSpPr/>
          <p:nvPr/>
        </p:nvSpPr>
        <p:spPr>
          <a:xfrm>
            <a:off x="683568" y="6093296"/>
            <a:ext cx="2640466" cy="246221"/>
          </a:xfrm>
          <a:prstGeom prst="rect">
            <a:avLst/>
          </a:prstGeom>
        </p:spPr>
        <p:txBody>
          <a:bodyPr wrap="none">
            <a:spAutoFit/>
          </a:bodyPr>
          <a:lstStyle/>
          <a:p>
            <a:r>
              <a:rPr lang="sv-SE" sz="1000" i="1" dirty="0" smtClean="0">
                <a:solidFill>
                  <a:schemeClr val="accent3">
                    <a:lumMod val="50000"/>
                  </a:schemeClr>
                </a:solidFill>
              </a:rPr>
              <a:t>Bas: De som gjort sig av med saker, 220 IP</a:t>
            </a:r>
            <a:endParaRPr lang="sv-SE" sz="1000" i="1" dirty="0">
              <a:solidFill>
                <a:schemeClr val="accent3">
                  <a:lumMod val="50000"/>
                </a:schemeClr>
              </a:solidFill>
            </a:endParaRPr>
          </a:p>
        </p:txBody>
      </p:sp>
      <p:pic>
        <p:nvPicPr>
          <p:cNvPr id="8" name="Bildobjekt 7" descr="Kvinna.png"/>
          <p:cNvPicPr>
            <a:picLocks noChangeAspect="1"/>
          </p:cNvPicPr>
          <p:nvPr/>
        </p:nvPicPr>
        <p:blipFill>
          <a:blip r:embed="rId5" cstate="print"/>
          <a:stretch>
            <a:fillRect/>
          </a:stretch>
        </p:blipFill>
        <p:spPr>
          <a:xfrm flipH="1">
            <a:off x="8579049" y="980728"/>
            <a:ext cx="169415" cy="360528"/>
          </a:xfrm>
          <a:prstGeom prst="rect">
            <a:avLst/>
          </a:prstGeom>
        </p:spPr>
      </p:pic>
      <p:pic>
        <p:nvPicPr>
          <p:cNvPr id="9" name="Bildobjekt 8" descr="Man.png"/>
          <p:cNvPicPr>
            <a:picLocks noChangeAspect="1"/>
          </p:cNvPicPr>
          <p:nvPr/>
        </p:nvPicPr>
        <p:blipFill>
          <a:blip r:embed="rId6" cstate="print"/>
          <a:stretch>
            <a:fillRect/>
          </a:stretch>
        </p:blipFill>
        <p:spPr>
          <a:xfrm flipH="1">
            <a:off x="8074993" y="980728"/>
            <a:ext cx="142709" cy="357190"/>
          </a:xfrm>
          <a:prstGeom prst="rect">
            <a:avLst/>
          </a:prstGeom>
        </p:spPr>
      </p:pic>
      <p:pic>
        <p:nvPicPr>
          <p:cNvPr id="24580" name="Picture 4"/>
          <p:cNvPicPr>
            <a:picLocks noChangeAspect="1" noChangeArrowheads="1"/>
          </p:cNvPicPr>
          <p:nvPr/>
        </p:nvPicPr>
        <p:blipFill>
          <a:blip r:embed="rId7" cstate="print"/>
          <a:srcRect/>
          <a:stretch>
            <a:fillRect/>
          </a:stretch>
        </p:blipFill>
        <p:spPr bwMode="auto">
          <a:xfrm>
            <a:off x="6760021" y="1412776"/>
            <a:ext cx="2276475" cy="342900"/>
          </a:xfrm>
          <a:prstGeom prst="rect">
            <a:avLst/>
          </a:prstGeom>
          <a:noFill/>
          <a:ln w="9525">
            <a:noFill/>
            <a:miter lim="800000"/>
            <a:headEnd/>
            <a:tailEnd/>
          </a:ln>
          <a:effectLst/>
        </p:spPr>
      </p:pic>
      <p:sp>
        <p:nvSpPr>
          <p:cNvPr id="17" name="textruta 16"/>
          <p:cNvSpPr txBox="1"/>
          <p:nvPr/>
        </p:nvSpPr>
        <p:spPr>
          <a:xfrm>
            <a:off x="4572000" y="4983422"/>
            <a:ext cx="2160354" cy="4001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sv-SE" sz="1000" dirty="0" smtClean="0"/>
              <a:t>Gav bort  till släkt/vänner/bekanta</a:t>
            </a:r>
          </a:p>
          <a:p>
            <a:r>
              <a:rPr lang="sv-SE" sz="1000" dirty="0" smtClean="0"/>
              <a:t>Lämnade kvar i förra bostaden</a:t>
            </a:r>
            <a:endParaRPr lang="sv-SE" sz="1000" dirty="0"/>
          </a:p>
        </p:txBody>
      </p:sp>
      <p:cxnSp>
        <p:nvCxnSpPr>
          <p:cNvPr id="18" name="Rak 17"/>
          <p:cNvCxnSpPr/>
          <p:nvPr/>
        </p:nvCxnSpPr>
        <p:spPr>
          <a:xfrm>
            <a:off x="4268543" y="5181779"/>
            <a:ext cx="243192" cy="3064"/>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815" y="190478"/>
            <a:ext cx="7809625" cy="776296"/>
          </a:xfrm>
        </p:spPr>
        <p:txBody>
          <a:bodyPr/>
          <a:lstStyle/>
          <a:p>
            <a:r>
              <a:rPr lang="sv-SE" b="0" dirty="0" smtClean="0"/>
              <a:t>Viktigaste aspekten när man gör sig av med saker i samband med flytt</a:t>
            </a:r>
            <a:endParaRPr lang="sv-SE" dirty="0"/>
          </a:p>
        </p:txBody>
      </p:sp>
      <p:sp>
        <p:nvSpPr>
          <p:cNvPr id="3" name="Platshållare för text 2"/>
          <p:cNvSpPr>
            <a:spLocks noGrp="1"/>
          </p:cNvSpPr>
          <p:nvPr>
            <p:ph type="body" sz="quarter" idx="10"/>
          </p:nvPr>
        </p:nvSpPr>
        <p:spPr/>
        <p:txBody>
          <a:bodyPr/>
          <a:lstStyle/>
          <a:p>
            <a:r>
              <a:rPr lang="sv-SE" sz="2000" dirty="0" smtClean="0"/>
              <a:t>Vilken av följande aspekter var viktigast när du gjorde dig av med sakerna i samband med din flytt? </a:t>
            </a:r>
          </a:p>
        </p:txBody>
      </p:sp>
      <p:pic>
        <p:nvPicPr>
          <p:cNvPr id="3074" name="Picture 2"/>
          <p:cNvPicPr>
            <a:picLocks noChangeAspect="1" noChangeArrowheads="1"/>
          </p:cNvPicPr>
          <p:nvPr/>
        </p:nvPicPr>
        <p:blipFill>
          <a:blip r:embed="rId3" cstate="print"/>
          <a:srcRect/>
          <a:stretch>
            <a:fillRect/>
          </a:stretch>
        </p:blipFill>
        <p:spPr bwMode="auto">
          <a:xfrm>
            <a:off x="539552" y="1700808"/>
            <a:ext cx="6222769" cy="4067146"/>
          </a:xfrm>
          <a:prstGeom prst="rect">
            <a:avLst/>
          </a:prstGeom>
          <a:noFill/>
          <a:ln w="9525">
            <a:noFill/>
            <a:miter lim="800000"/>
            <a:headEnd/>
            <a:tailEnd/>
          </a:ln>
          <a:effectLst/>
        </p:spPr>
      </p:pic>
      <p:sp>
        <p:nvSpPr>
          <p:cNvPr id="8" name="Rektangel 7"/>
          <p:cNvSpPr/>
          <p:nvPr/>
        </p:nvSpPr>
        <p:spPr>
          <a:xfrm>
            <a:off x="683568" y="6093296"/>
            <a:ext cx="2640466" cy="246221"/>
          </a:xfrm>
          <a:prstGeom prst="rect">
            <a:avLst/>
          </a:prstGeom>
        </p:spPr>
        <p:txBody>
          <a:bodyPr wrap="none">
            <a:spAutoFit/>
          </a:bodyPr>
          <a:lstStyle/>
          <a:p>
            <a:r>
              <a:rPr lang="sv-SE" sz="1000" i="1" dirty="0" smtClean="0">
                <a:solidFill>
                  <a:schemeClr val="accent3">
                    <a:lumMod val="50000"/>
                  </a:schemeClr>
                </a:solidFill>
              </a:rPr>
              <a:t>Bas: De som gjort sig av med saker, 220 IP</a:t>
            </a:r>
            <a:endParaRPr lang="sv-SE" sz="1000" i="1" dirty="0">
              <a:solidFill>
                <a:schemeClr val="accent3">
                  <a:lumMod val="50000"/>
                </a:schemeClr>
              </a:solidFill>
            </a:endParaRPr>
          </a:p>
        </p:txBody>
      </p:sp>
      <p:pic>
        <p:nvPicPr>
          <p:cNvPr id="9" name="Bildobjekt 16" descr="Bubbla 1.png"/>
          <p:cNvPicPr>
            <a:picLocks noChangeAspect="1"/>
          </p:cNvPicPr>
          <p:nvPr/>
        </p:nvPicPr>
        <p:blipFill>
          <a:blip r:embed="rId4" cstate="print"/>
          <a:srcRect/>
          <a:stretch>
            <a:fillRect/>
          </a:stretch>
        </p:blipFill>
        <p:spPr bwMode="auto">
          <a:xfrm>
            <a:off x="6876256" y="4797152"/>
            <a:ext cx="1445450" cy="1387379"/>
          </a:xfrm>
          <a:prstGeom prst="rect">
            <a:avLst/>
          </a:prstGeom>
          <a:noFill/>
          <a:ln w="9525">
            <a:noFill/>
            <a:miter lim="800000"/>
            <a:headEnd/>
            <a:tailEnd/>
          </a:ln>
        </p:spPr>
      </p:pic>
      <p:sp>
        <p:nvSpPr>
          <p:cNvPr id="10" name="textruta 7"/>
          <p:cNvSpPr txBox="1"/>
          <p:nvPr/>
        </p:nvSpPr>
        <p:spPr>
          <a:xfrm>
            <a:off x="6948264" y="5025370"/>
            <a:ext cx="1329470" cy="646331"/>
          </a:xfrm>
          <a:prstGeom prst="rect">
            <a:avLst/>
          </a:prstGeom>
          <a:noFill/>
        </p:spPr>
        <p:txBody>
          <a:bodyPr wrap="square" lIns="0" tIns="0" rIns="0" bIns="0" anchor="ctr">
            <a:prstTxWarp prst="textNoShape">
              <a:avLst/>
            </a:prstTxWarp>
            <a:spAutoFit/>
          </a:bodyPr>
          <a:lstStyle/>
          <a:p>
            <a:r>
              <a:rPr lang="sv-SE" sz="1400" dirty="0" smtClean="0">
                <a:solidFill>
                  <a:schemeClr val="bg1"/>
                </a:solidFill>
                <a:latin typeface="Gotham" pitchFamily="2" charset="0"/>
              </a:rPr>
              <a:t>Att bli av med sakerna på ett enkelt och smidigt sätt är det viktigaste</a:t>
            </a:r>
            <a:endParaRPr lang="sv-SE" sz="1400" dirty="0">
              <a:solidFill>
                <a:schemeClr val="bg1"/>
              </a:solidFill>
              <a:latin typeface="Gotham" pitchFamily="2" charset="0"/>
            </a:endParaRPr>
          </a:p>
        </p:txBody>
      </p:sp>
      <p:pic>
        <p:nvPicPr>
          <p:cNvPr id="11" name="Bildobjekt 10" descr="Kvinna.png"/>
          <p:cNvPicPr>
            <a:picLocks noChangeAspect="1"/>
          </p:cNvPicPr>
          <p:nvPr/>
        </p:nvPicPr>
        <p:blipFill>
          <a:blip r:embed="rId5" cstate="print"/>
          <a:stretch>
            <a:fillRect/>
          </a:stretch>
        </p:blipFill>
        <p:spPr>
          <a:xfrm flipH="1">
            <a:off x="8579049" y="1556304"/>
            <a:ext cx="169415" cy="360528"/>
          </a:xfrm>
          <a:prstGeom prst="rect">
            <a:avLst/>
          </a:prstGeom>
        </p:spPr>
      </p:pic>
      <p:pic>
        <p:nvPicPr>
          <p:cNvPr id="12" name="Bildobjekt 11" descr="Man.png"/>
          <p:cNvPicPr>
            <a:picLocks noChangeAspect="1"/>
          </p:cNvPicPr>
          <p:nvPr/>
        </p:nvPicPr>
        <p:blipFill>
          <a:blip r:embed="rId6" cstate="print"/>
          <a:stretch>
            <a:fillRect/>
          </a:stretch>
        </p:blipFill>
        <p:spPr>
          <a:xfrm flipH="1">
            <a:off x="8074993" y="1556304"/>
            <a:ext cx="142709" cy="357190"/>
          </a:xfrm>
          <a:prstGeom prst="rect">
            <a:avLst/>
          </a:prstGeom>
        </p:spPr>
      </p:pic>
      <p:pic>
        <p:nvPicPr>
          <p:cNvPr id="22529" name="Picture 1"/>
          <p:cNvPicPr>
            <a:picLocks noChangeAspect="1" noChangeArrowheads="1"/>
          </p:cNvPicPr>
          <p:nvPr/>
        </p:nvPicPr>
        <p:blipFill>
          <a:blip r:embed="rId7" cstate="print"/>
          <a:srcRect/>
          <a:stretch>
            <a:fillRect/>
          </a:stretch>
        </p:blipFill>
        <p:spPr bwMode="auto">
          <a:xfrm>
            <a:off x="6732240" y="1988840"/>
            <a:ext cx="2276475" cy="67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agera_PPT_mall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agera Typsnitt">
      <a:majorFont>
        <a:latin typeface="Gotham"/>
        <a:ea typeface=""/>
        <a:cs typeface=""/>
      </a:majorFont>
      <a:minorFont>
        <a:latin typeface="Helvetica Ne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Reagera_PPT_mall_100222</Template>
  <TotalTime>1528</TotalTime>
  <Words>332</Words>
  <Application>Microsoft Office PowerPoint</Application>
  <PresentationFormat>Bildspel på skärmen (4:3)</PresentationFormat>
  <Paragraphs>49</Paragraphs>
  <Slides>6</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Gotham</vt:lpstr>
      <vt:lpstr>Helvetica Neue Light</vt:lpstr>
      <vt:lpstr>Calibri</vt:lpstr>
      <vt:lpstr>Reagera_PPT_mall_100222</vt:lpstr>
      <vt:lpstr>Fastighetsbyrån Undersökning Myrorna </vt:lpstr>
      <vt:lpstr>Bakgrund</vt:lpstr>
      <vt:lpstr>Respondenter</vt:lpstr>
      <vt:lpstr>Vad man gör sig av med i samband med flytt</vt:lpstr>
      <vt:lpstr>Hur man gör sig av med saker i samband med flytt</vt:lpstr>
      <vt:lpstr>Viktigaste aspekten när man gör sig av med saker i samband med flytt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Dora Harfman Bromée</dc:creator>
  <cp:lastModifiedBy>Fastighetsbyrån</cp:lastModifiedBy>
  <cp:revision>174</cp:revision>
  <dcterms:created xsi:type="dcterms:W3CDTF">2010-03-08T20:38:38Z</dcterms:created>
  <dcterms:modified xsi:type="dcterms:W3CDTF">2012-06-25T09:37:06Z</dcterms:modified>
</cp:coreProperties>
</file>